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26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923F103-BC34-4FE4-A40E-EDDEECFDA5D0}" type="datetimeFigureOut">
              <a:rPr lang="en-US" dirty="0"/>
              <a:pPr/>
              <a:t>10/20/2018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1CC3-2375-41D4-9E03-427CAF2A4C1A}" type="datetimeFigureOut">
              <a:rPr lang="en-US" dirty="0"/>
              <a:t>10/20/2018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868-8199-4C2C-A5B1-63AEE139F88E}" type="datetimeFigureOut">
              <a:rPr lang="en-US" dirty="0"/>
              <a:t>10/20/2018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FF7F-6988-44CC-821B-644E70CD2F73}" type="datetimeFigureOut">
              <a:rPr lang="en-US" dirty="0"/>
              <a:t>10/20/2018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dirty="0"/>
              <a:t>10/20/2018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6839-B9D8-4651-8783-F325ECE74E65}" type="datetimeFigureOut">
              <a:rPr lang="en-US" dirty="0"/>
              <a:t>10/20/2018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4F64-32F6-45C5-931F-ADC1662401D0}" type="datetimeFigureOut">
              <a:rPr lang="en-US" dirty="0"/>
              <a:t>10/20/2018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3086D93-FCAC-47E0-A2EE-787E62CA814C}" type="datetimeFigureOut">
              <a:rPr lang="en-US" dirty="0"/>
              <a:t>10/20/2018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DA879A6-0FD0-4734-A311-86BFCA472E6E}" type="datetimeFigureOut">
              <a:rPr lang="en-US" dirty="0"/>
              <a:t>10/20/2018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dirty="0"/>
              <a:t>10/20/2018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dirty="0"/>
              <a:t>10/20/2018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dirty="0"/>
              <a:t>10/20/2018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dirty="0"/>
              <a:t>10/20/2018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dirty="0"/>
              <a:t>10/20/2018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dirty="0"/>
              <a:t>10/20/2018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dirty="0"/>
              <a:t>10/20/2018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dirty="0"/>
              <a:t>10/20/2018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BE451C3-0FF4-47C4-B829-773ADF60F88C}" type="datetimeFigureOut">
              <a:rPr lang="en-US" dirty="0"/>
              <a:t>10/20/2018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72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F8D90C-10F3-4A1B-A056-86A3ABC5EB3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TOP TEN MISTAKES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D60362A-1122-4B27-BA50-02706BE0AC9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Presented by:  Melinda Garvin, EA</a:t>
            </a:r>
          </a:p>
        </p:txBody>
      </p:sp>
    </p:spTree>
    <p:extLst>
      <p:ext uri="{BB962C8B-B14F-4D97-AF65-F5344CB8AC3E}">
        <p14:creationId xmlns:p14="http://schemas.microsoft.com/office/powerpoint/2010/main" val="9524631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DD72FDFC-F497-4AA6-85C3-DDF24394D4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38ABDB68-E3D5-448E-97D3-06FFEF68019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283DA7DD-CA37-4ED7-8710-48E56B063B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B92F2E3C-66CD-4DEB-BA14-2A5912B65A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F2FE6764-AB8C-4A7B-90F5-27B8CDC70F0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>
              <a:extLst>
                <a:ext uri="{FF2B5EF4-FFF2-40B4-BE49-F238E27FC236}">
                  <a16:creationId xmlns:a16="http://schemas.microsoft.com/office/drawing/2014/main" id="{3BF38357-85E9-42F6-8CF9-02C1FC596B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 rot="16200000">
              <a:off x="446565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>
              <a:extLst>
                <a:ext uri="{FF2B5EF4-FFF2-40B4-BE49-F238E27FC236}">
                  <a16:creationId xmlns:a16="http://schemas.microsoft.com/office/drawing/2014/main" id="{B8DD7FEB-D9F3-4F5B-982C-36B0664D020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 rot="15922489">
              <a:off x="537676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6" name="Freeform 5">
              <a:extLst>
                <a:ext uri="{FF2B5EF4-FFF2-40B4-BE49-F238E27FC236}">
                  <a16:creationId xmlns:a16="http://schemas.microsoft.com/office/drawing/2014/main" id="{96BA11E4-0636-4FA9-A836-2A4FB17644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3499EA3C-2914-472E-A042-1E4178EA68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9098" y="629265"/>
            <a:ext cx="6072776" cy="1622322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EBEBEB"/>
                </a:solidFill>
              </a:rPr>
              <a:t>NAEA Survey Article: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12D8DE-3322-4F8A-ADAF-B6DBD81EA4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9098" y="2418735"/>
            <a:ext cx="6072776" cy="3811740"/>
          </a:xfrm>
        </p:spPr>
        <p:txBody>
          <a:bodyPr anchor="ctr">
            <a:normAutofit/>
          </a:bodyPr>
          <a:lstStyle/>
          <a:p>
            <a:r>
              <a:rPr lang="en-US" b="1">
                <a:solidFill>
                  <a:srgbClr val="FFFFFF"/>
                </a:solidFill>
              </a:rPr>
              <a:t>1. Failing to Report Payment Received for Work Performed as Independent Contractor</a:t>
            </a:r>
          </a:p>
          <a:p>
            <a:r>
              <a:rPr lang="en-US" b="1">
                <a:solidFill>
                  <a:srgbClr val="FFFFFF"/>
                </a:solidFill>
              </a:rPr>
              <a:t>2. Improper Management of Form 1099-B and/or Schedule K-1 </a:t>
            </a:r>
          </a:p>
          <a:p>
            <a:r>
              <a:rPr lang="en-US" b="1">
                <a:solidFill>
                  <a:srgbClr val="FFFFFF"/>
                </a:solidFill>
              </a:rPr>
              <a:t>3. Filing Early Without Having All Necessary Financial Documents</a:t>
            </a:r>
            <a:endParaRPr lang="en-US">
              <a:solidFill>
                <a:srgbClr val="FFFFFF"/>
              </a:solidFill>
            </a:endParaRPr>
          </a:p>
        </p:txBody>
      </p:sp>
      <p:pic>
        <p:nvPicPr>
          <p:cNvPr id="4" name="Picture 3" descr="A close up of a womans face&#10;&#10;Description generated with very high confidence">
            <a:extLst>
              <a:ext uri="{FF2B5EF4-FFF2-40B4-BE49-F238E27FC236}">
                <a16:creationId xmlns:a16="http://schemas.microsoft.com/office/drawing/2014/main" id="{BDCFF407-4DB6-4BC5-BA3B-96E1DE96834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18226" y="1865013"/>
            <a:ext cx="4125317" cy="3145554"/>
          </a:xfrm>
          <a:prstGeom prst="rect">
            <a:avLst/>
          </a:prstGeom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EADD3260-4BDA-459B-A162-5E1B897E38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8039887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3E37DB-7CDB-4F04-B2C9-E20EB5EFFE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>
            <a:normAutofit/>
          </a:bodyPr>
          <a:lstStyle/>
          <a:p>
            <a:r>
              <a:rPr lang="en-US"/>
              <a:t>Nerd Wallet Article </a:t>
            </a:r>
            <a:endParaRPr lang="en-US" dirty="0"/>
          </a:p>
        </p:txBody>
      </p:sp>
      <p:pic>
        <p:nvPicPr>
          <p:cNvPr id="4" name="Picture 3" descr="A picture containing wall, indoor&#10;&#10;Description generated with very high confidence">
            <a:extLst>
              <a:ext uri="{FF2B5EF4-FFF2-40B4-BE49-F238E27FC236}">
                <a16:creationId xmlns:a16="http://schemas.microsoft.com/office/drawing/2014/main" id="{40D7ED5D-F7EA-42F7-9E59-73351B97A85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4" b="10931"/>
          <a:stretch/>
        </p:blipFill>
        <p:spPr>
          <a:xfrm>
            <a:off x="1151467" y="2775951"/>
            <a:ext cx="4345024" cy="3067163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930169-4EEF-49AF-8022-F85C4F74E8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80954" y="2603500"/>
            <a:ext cx="5211979" cy="3416300"/>
          </a:xfrm>
        </p:spPr>
        <p:txBody>
          <a:bodyPr anchor="ctr">
            <a:normAutofit/>
          </a:bodyPr>
          <a:lstStyle/>
          <a:p>
            <a:r>
              <a:rPr lang="en-US"/>
              <a:t>MAKING MATH ERRORS</a:t>
            </a:r>
          </a:p>
          <a:p>
            <a:r>
              <a:rPr lang="en-US"/>
              <a:t>FAILING TO REPORT SOME INCOME</a:t>
            </a:r>
          </a:p>
          <a:p>
            <a:r>
              <a:rPr lang="en-US"/>
              <a:t>CLAIMING TOO MANY CHARITABLE DONATIONS</a:t>
            </a:r>
          </a:p>
          <a:p>
            <a:r>
              <a:rPr lang="en-US"/>
              <a:t>REPORTING TOO MANY LOSSES ON A SCHEDULE C</a:t>
            </a:r>
          </a:p>
          <a:p>
            <a:r>
              <a:rPr lang="en-US"/>
              <a:t>DEDUCTING TOO MANY WORK EXPENSES</a:t>
            </a:r>
          </a:p>
          <a:p>
            <a:r>
              <a:rPr lang="en-US"/>
              <a:t>CLAIMING A HOME OFFICE DEDUCTION</a:t>
            </a:r>
          </a:p>
          <a:p>
            <a:r>
              <a:rPr lang="en-US"/>
              <a:t>USING NICE, NEAT, ROUND NUMBERS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13239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6503EB0F-2257-4A3E-A73B-E1DE769B45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77012B2A-0D78-433A-8C68-8889D3DCDD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>
              <a:extLst>
                <a:ext uri="{FF2B5EF4-FFF2-40B4-BE49-F238E27FC236}">
                  <a16:creationId xmlns:a16="http://schemas.microsoft.com/office/drawing/2014/main" id="{119D0202-ED3F-47CC-90E9-4E963BCDAB9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3" name="Rectangle 12">
            <a:extLst>
              <a:ext uri="{FF2B5EF4-FFF2-40B4-BE49-F238E27FC236}">
                <a16:creationId xmlns:a16="http://schemas.microsoft.com/office/drawing/2014/main" id="{670D6F2B-93AF-47D6-9378-5E54BE0AC6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8EF7E7E-08A1-4D1C-B4BC-2377808040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00125" y="644013"/>
            <a:ext cx="5428551" cy="3153753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5400" dirty="0"/>
              <a:t>WHO GETS AUDITED?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7DC3D94-3B0F-4342-A031-74EF48D52C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56286" y="4591665"/>
            <a:ext cx="6278987" cy="1622322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z="2400" dirty="0"/>
              <a:t>PEOPLE IN HIGHER TAX BRACKETS</a:t>
            </a:r>
          </a:p>
          <a:p>
            <a:endParaRPr lang="en-US" sz="2400" dirty="0"/>
          </a:p>
          <a:p>
            <a:r>
              <a:rPr lang="en-US" sz="2400" dirty="0"/>
              <a:t>PEOPLE WHO REPORT NO INCOME AT ALL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F374EBD7-1B46-4ED9-90D6-A1B39FF264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423335" y="396836"/>
            <a:ext cx="4992157" cy="6058999"/>
            <a:chOff x="6776508" y="396836"/>
            <a:chExt cx="4992157" cy="6058999"/>
          </a:xfrm>
        </p:grpSpPr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D82EB7D3-3AD8-4ED1-9E1A-2906E14635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>
              <a:extLst>
                <a:ext uri="{FF2B5EF4-FFF2-40B4-BE49-F238E27FC236}">
                  <a16:creationId xmlns:a16="http://schemas.microsoft.com/office/drawing/2014/main" id="{7FB59AF4-ED1B-4D96-A1A9-AF52B02AC8C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 rot="16200000">
              <a:off x="4436158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>
              <a:extLst>
                <a:ext uri="{FF2B5EF4-FFF2-40B4-BE49-F238E27FC236}">
                  <a16:creationId xmlns:a16="http://schemas.microsoft.com/office/drawing/2014/main" id="{2D529E20-662F-4915-ACD7-970C026FDB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 rot="15922489">
              <a:off x="5347266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</p:grpSp>
      <p:pic>
        <p:nvPicPr>
          <p:cNvPr id="4" name="Picture 3">
            <a:extLst>
              <a:ext uri="{FF2B5EF4-FFF2-40B4-BE49-F238E27FC236}">
                <a16:creationId xmlns:a16="http://schemas.microsoft.com/office/drawing/2014/main" id="{E2F9CB74-404F-4EFF-A863-EF3AE7646266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5055" r="14284" b="-2"/>
          <a:stretch/>
        </p:blipFill>
        <p:spPr>
          <a:xfrm>
            <a:off x="1109764" y="1114621"/>
            <a:ext cx="3526244" cy="4628758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7216051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CF4601-BD6A-45C3-901B-C3D9389A50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954" y="973668"/>
            <a:ext cx="10262463" cy="706964"/>
          </a:xfrm>
        </p:spPr>
        <p:txBody>
          <a:bodyPr/>
          <a:lstStyle/>
          <a:p>
            <a:r>
              <a:rPr lang="en-US" dirty="0"/>
              <a:t>Check out this zingers from Stacy Johnson...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87B801-2D90-45C5-AE5D-5E5CCBDCD0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1223" y="2294389"/>
            <a:ext cx="8825659" cy="4563611"/>
          </a:xfrm>
        </p:spPr>
        <p:txBody>
          <a:bodyPr/>
          <a:lstStyle/>
          <a:p>
            <a:r>
              <a:rPr lang="en-US" b="1" dirty="0"/>
              <a:t>Mistake No. 1: Paying for tax preparation when you can get it free</a:t>
            </a:r>
          </a:p>
          <a:p>
            <a:r>
              <a:rPr lang="en-US" b="1" dirty="0"/>
              <a:t>Mistake No. 2: Getting your Social Security numbers wrong</a:t>
            </a:r>
          </a:p>
          <a:p>
            <a:r>
              <a:rPr lang="en-US" b="1" dirty="0"/>
              <a:t>Mistake No. 3: Spelling your name wrong</a:t>
            </a:r>
          </a:p>
          <a:p>
            <a:r>
              <a:rPr lang="en-US" b="1" dirty="0"/>
              <a:t>Mistake No. 4: Making math errors</a:t>
            </a:r>
          </a:p>
          <a:p>
            <a:r>
              <a:rPr lang="en-US" b="1" dirty="0"/>
              <a:t>Mistake No. 5: Forgetting your John Hancock</a:t>
            </a:r>
          </a:p>
          <a:p>
            <a:r>
              <a:rPr lang="en-US" b="1" dirty="0"/>
              <a:t>Mistake No. 6: Using the wrong tax form</a:t>
            </a:r>
          </a:p>
          <a:p>
            <a:r>
              <a:rPr lang="en-US" b="1" dirty="0"/>
              <a:t>Mistake No. 7: Selecting the wrong filing status</a:t>
            </a:r>
          </a:p>
          <a:p>
            <a:r>
              <a:rPr lang="en-US" b="1" dirty="0"/>
              <a:t>Mistake No. 8: Missing valuable deductions or credits</a:t>
            </a:r>
          </a:p>
          <a:p>
            <a:r>
              <a:rPr lang="en-US" b="1" dirty="0"/>
              <a:t>Mistake No. 9: Failing to claim all your income</a:t>
            </a:r>
          </a:p>
          <a:p>
            <a:r>
              <a:rPr lang="en-US" b="1" dirty="0"/>
              <a:t>Mistake No. 10: Sending your return through the mail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CDF10AF-9297-4E39-9942-F85520C818B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88629" y="3163077"/>
            <a:ext cx="5042008" cy="30137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407554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8</TotalTime>
  <Words>208</Words>
  <Application>Microsoft Office PowerPoint</Application>
  <PresentationFormat>Widescreen</PresentationFormat>
  <Paragraphs>29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Wingdings 3</vt:lpstr>
      <vt:lpstr>Ion Boardroom</vt:lpstr>
      <vt:lpstr>TOP TEN MISTAKES</vt:lpstr>
      <vt:lpstr>NAEA Survey Article:</vt:lpstr>
      <vt:lpstr>Nerd Wallet Article </vt:lpstr>
      <vt:lpstr>WHO GETS AUDITED?</vt:lpstr>
      <vt:lpstr>Check out this zingers from Stacy Johnson...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TOP TEN MISTAKES</dc:title>
  <dc:creator>Melinda Garvin</dc:creator>
  <cp:lastModifiedBy>Melinda Garvin</cp:lastModifiedBy>
  <cp:revision>4</cp:revision>
  <dcterms:created xsi:type="dcterms:W3CDTF">2018-10-20T22:42:00Z</dcterms:created>
  <dcterms:modified xsi:type="dcterms:W3CDTF">2018-10-20T22:59:36Z</dcterms:modified>
</cp:coreProperties>
</file>