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1"/>
  </p:sldMasterIdLst>
  <p:sldIdLst>
    <p:sldId id="256" r:id="rId2"/>
    <p:sldId id="270" r:id="rId3"/>
    <p:sldId id="273" r:id="rId4"/>
    <p:sldId id="274" r:id="rId5"/>
    <p:sldId id="275" r:id="rId6"/>
    <p:sldId id="271" r:id="rId7"/>
    <p:sldId id="276" r:id="rId8"/>
    <p:sldId id="277" r:id="rId9"/>
    <p:sldId id="278" r:id="rId10"/>
    <p:sldId id="267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66" r:id="rId19"/>
    <p:sldId id="286" r:id="rId20"/>
    <p:sldId id="287" r:id="rId21"/>
    <p:sldId id="288" r:id="rId22"/>
    <p:sldId id="289" r:id="rId23"/>
    <p:sldId id="290" r:id="rId24"/>
    <p:sldId id="291" r:id="rId25"/>
    <p:sldId id="292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BB9FC-2AB3-4A25-AC37-4BACB7388319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98796-3EBC-457C-910A-D306FAFD0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850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BB9FC-2AB3-4A25-AC37-4BACB7388319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98796-3EBC-457C-910A-D306FAFD0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788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BB9FC-2AB3-4A25-AC37-4BACB7388319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98796-3EBC-457C-910A-D306FAFD0B4A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35910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BB9FC-2AB3-4A25-AC37-4BACB7388319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98796-3EBC-457C-910A-D306FAFD0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017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BB9FC-2AB3-4A25-AC37-4BACB7388319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98796-3EBC-457C-910A-D306FAFD0B4A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124159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BB9FC-2AB3-4A25-AC37-4BACB7388319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98796-3EBC-457C-910A-D306FAFD0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3488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BB9FC-2AB3-4A25-AC37-4BACB7388319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98796-3EBC-457C-910A-D306FAFD0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5977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BB9FC-2AB3-4A25-AC37-4BACB7388319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98796-3EBC-457C-910A-D306FAFD0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825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Right Green Copy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12800" y="381002"/>
            <a:ext cx="10541000" cy="512619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accent6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515600" y="76200"/>
            <a:ext cx="1295400" cy="304802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800" baseline="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PAGE #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812800" y="1198423"/>
            <a:ext cx="5202238" cy="4802327"/>
          </a:xfrm>
          <a:prstGeom prst="rect">
            <a:avLst/>
          </a:prstGeom>
        </p:spPr>
        <p:txBody>
          <a:bodyPr/>
          <a:lstStyle>
            <a:lvl1pPr marL="514350" indent="-514350">
              <a:lnSpc>
                <a:spcPct val="100000"/>
              </a:lnSpc>
              <a:spcAft>
                <a:spcPts val="1400"/>
              </a:spcAft>
              <a:buClr>
                <a:schemeClr val="tx2"/>
              </a:buClr>
              <a:buFont typeface="Arial" charset="0"/>
              <a:buChar char="•"/>
              <a:defRPr sz="2800" baseline="0">
                <a:solidFill>
                  <a:schemeClr val="bg2"/>
                </a:solidFill>
              </a:defRPr>
            </a:lvl1pPr>
            <a:lvl2pPr marL="914400" indent="-457200">
              <a:lnSpc>
                <a:spcPct val="100000"/>
              </a:lnSpc>
              <a:spcAft>
                <a:spcPts val="1400"/>
              </a:spcAft>
              <a:buClr>
                <a:schemeClr val="tx2"/>
              </a:buClr>
              <a:buFont typeface="Arial" charset="0"/>
              <a:buChar char="•"/>
              <a:defRPr sz="2400" baseline="0">
                <a:solidFill>
                  <a:schemeClr val="bg2"/>
                </a:solidFill>
              </a:defRPr>
            </a:lvl2pPr>
            <a:lvl3pPr marL="1371600" indent="-457200">
              <a:lnSpc>
                <a:spcPct val="100000"/>
              </a:lnSpc>
              <a:spcAft>
                <a:spcPts val="1400"/>
              </a:spcAft>
              <a:buClr>
                <a:schemeClr val="tx2"/>
              </a:buClr>
              <a:buFont typeface="Arial" charset="0"/>
              <a:buChar char="•"/>
              <a:defRPr sz="2000" baseline="0">
                <a:solidFill>
                  <a:schemeClr val="bg2"/>
                </a:solidFill>
              </a:defRPr>
            </a:lvl3pPr>
            <a:lvl4pPr marL="1714500" indent="-342900">
              <a:lnSpc>
                <a:spcPct val="100000"/>
              </a:lnSpc>
              <a:spcAft>
                <a:spcPts val="1400"/>
              </a:spcAft>
              <a:buClr>
                <a:schemeClr val="tx2"/>
              </a:buClr>
              <a:buFont typeface="Arial" charset="0"/>
              <a:buChar char="•"/>
              <a:defRPr sz="1800" baseline="0">
                <a:solidFill>
                  <a:schemeClr val="bg2"/>
                </a:solidFill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073468-5A09-4D47-88D2-FA25EA7CA2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4782"/>
            <a:ext cx="4036578" cy="52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28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12800" y="381002"/>
            <a:ext cx="10541000" cy="512619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accent6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515600" y="76200"/>
            <a:ext cx="1295400" cy="304802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800" baseline="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PAGE #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E3C9CD-0434-084F-8DE9-4B75841F79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382" y="2530491"/>
            <a:ext cx="3179618" cy="409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0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Grey Chevrons LG Right Blank f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12800" y="381002"/>
            <a:ext cx="10541000" cy="512619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515600" y="76200"/>
            <a:ext cx="1295400" cy="304802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800" baseline="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PAGE #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AB7722-591E-3747-97EA-40536EB69C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158" y="1513025"/>
            <a:ext cx="4146550" cy="534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91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BB9FC-2AB3-4A25-AC37-4BACB7388319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98796-3EBC-457C-910A-D306FAFD0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977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No Logo, No Triangle, Blank f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12800" y="381002"/>
            <a:ext cx="10541000" cy="512619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accent6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515600" y="76200"/>
            <a:ext cx="1295400" cy="304802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800" baseline="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PAGE #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812800" y="1198423"/>
            <a:ext cx="5202238" cy="4802327"/>
          </a:xfrm>
          <a:prstGeom prst="rect">
            <a:avLst/>
          </a:prstGeom>
        </p:spPr>
        <p:txBody>
          <a:bodyPr/>
          <a:lstStyle>
            <a:lvl1pPr marL="514350" indent="-514350">
              <a:lnSpc>
                <a:spcPct val="100000"/>
              </a:lnSpc>
              <a:spcAft>
                <a:spcPts val="1400"/>
              </a:spcAft>
              <a:buClr>
                <a:schemeClr val="tx2"/>
              </a:buClr>
              <a:buFont typeface="Arial" charset="0"/>
              <a:buChar char="•"/>
              <a:defRPr sz="2800" baseline="0">
                <a:solidFill>
                  <a:schemeClr val="bg2"/>
                </a:solidFill>
              </a:defRPr>
            </a:lvl1pPr>
            <a:lvl2pPr marL="914400" indent="-457200">
              <a:lnSpc>
                <a:spcPct val="100000"/>
              </a:lnSpc>
              <a:spcAft>
                <a:spcPts val="1400"/>
              </a:spcAft>
              <a:buClr>
                <a:schemeClr val="tx2"/>
              </a:buClr>
              <a:buFont typeface="Arial" charset="0"/>
              <a:buChar char="•"/>
              <a:defRPr sz="2400" baseline="0">
                <a:solidFill>
                  <a:schemeClr val="bg2"/>
                </a:solidFill>
              </a:defRPr>
            </a:lvl2pPr>
            <a:lvl3pPr marL="1371600" indent="-457200">
              <a:lnSpc>
                <a:spcPct val="100000"/>
              </a:lnSpc>
              <a:spcAft>
                <a:spcPts val="1400"/>
              </a:spcAft>
              <a:buClr>
                <a:schemeClr val="tx2"/>
              </a:buClr>
              <a:buFont typeface="Arial" charset="0"/>
              <a:buChar char="•"/>
              <a:defRPr sz="2000" baseline="0">
                <a:solidFill>
                  <a:schemeClr val="bg2"/>
                </a:solidFill>
              </a:defRPr>
            </a:lvl3pPr>
            <a:lvl4pPr marL="1714500" indent="-342900">
              <a:lnSpc>
                <a:spcPct val="100000"/>
              </a:lnSpc>
              <a:spcAft>
                <a:spcPts val="1400"/>
              </a:spcAft>
              <a:buClr>
                <a:schemeClr val="tx2"/>
              </a:buClr>
              <a:buFont typeface="Arial" charset="0"/>
              <a:buChar char="•"/>
              <a:defRPr sz="1800" baseline="0">
                <a:solidFill>
                  <a:schemeClr val="bg2"/>
                </a:solidFill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0"/>
          </p:nvPr>
        </p:nvSpPr>
        <p:spPr>
          <a:xfrm>
            <a:off x="6151562" y="1198423"/>
            <a:ext cx="5202238" cy="4802327"/>
          </a:xfrm>
          <a:prstGeom prst="rect">
            <a:avLst/>
          </a:prstGeom>
        </p:spPr>
        <p:txBody>
          <a:bodyPr/>
          <a:lstStyle>
            <a:lvl1pPr marL="514350" indent="-514350">
              <a:lnSpc>
                <a:spcPct val="100000"/>
              </a:lnSpc>
              <a:spcAft>
                <a:spcPts val="1400"/>
              </a:spcAft>
              <a:buClr>
                <a:schemeClr val="tx2"/>
              </a:buClr>
              <a:buFont typeface="Arial" charset="0"/>
              <a:buChar char="•"/>
              <a:defRPr sz="2800" baseline="0">
                <a:solidFill>
                  <a:schemeClr val="bg2"/>
                </a:solidFill>
              </a:defRPr>
            </a:lvl1pPr>
            <a:lvl2pPr marL="914400" indent="-457200">
              <a:lnSpc>
                <a:spcPct val="100000"/>
              </a:lnSpc>
              <a:spcAft>
                <a:spcPts val="1400"/>
              </a:spcAft>
              <a:buClr>
                <a:schemeClr val="tx2"/>
              </a:buClr>
              <a:buFont typeface="Arial" charset="0"/>
              <a:buChar char="•"/>
              <a:defRPr sz="2400" baseline="0">
                <a:solidFill>
                  <a:schemeClr val="bg2"/>
                </a:solidFill>
              </a:defRPr>
            </a:lvl2pPr>
            <a:lvl3pPr marL="1371600" indent="-457200">
              <a:lnSpc>
                <a:spcPct val="100000"/>
              </a:lnSpc>
              <a:spcAft>
                <a:spcPts val="1400"/>
              </a:spcAft>
              <a:buClr>
                <a:schemeClr val="tx2"/>
              </a:buClr>
              <a:buFont typeface="Arial" charset="0"/>
              <a:buChar char="•"/>
              <a:defRPr sz="2000" baseline="0">
                <a:solidFill>
                  <a:schemeClr val="bg2"/>
                </a:solidFill>
              </a:defRPr>
            </a:lvl3pPr>
            <a:lvl4pPr marL="1714500" indent="-342900">
              <a:lnSpc>
                <a:spcPct val="100000"/>
              </a:lnSpc>
              <a:spcAft>
                <a:spcPts val="1400"/>
              </a:spcAft>
              <a:buClr>
                <a:schemeClr val="tx2"/>
              </a:buClr>
              <a:buFont typeface="Arial" charset="0"/>
              <a:buChar char="•"/>
              <a:defRPr sz="1800" baseline="0">
                <a:solidFill>
                  <a:schemeClr val="bg2"/>
                </a:solidFill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5ABF93-BEAE-0C41-BEB9-5165B07952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146" y="2564827"/>
            <a:ext cx="3061854" cy="394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586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mparison Chart - Righ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812800" y="2226403"/>
            <a:ext cx="5202238" cy="3674334"/>
          </a:xfrm>
          <a:prstGeom prst="rect">
            <a:avLst/>
          </a:prstGeom>
        </p:spPr>
        <p:txBody>
          <a:bodyPr/>
          <a:lstStyle>
            <a:lvl1pPr marL="514350" indent="-514350">
              <a:lnSpc>
                <a:spcPct val="100000"/>
              </a:lnSpc>
              <a:spcAft>
                <a:spcPts val="1400"/>
              </a:spcAft>
              <a:buClr>
                <a:schemeClr val="tx2"/>
              </a:buClr>
              <a:buFont typeface="Arial" charset="0"/>
              <a:buChar char="•"/>
              <a:defRPr sz="2800" baseline="0">
                <a:solidFill>
                  <a:schemeClr val="bg2"/>
                </a:solidFill>
              </a:defRPr>
            </a:lvl1pPr>
            <a:lvl2pPr marL="914400" indent="-457200">
              <a:lnSpc>
                <a:spcPct val="100000"/>
              </a:lnSpc>
              <a:spcAft>
                <a:spcPts val="1400"/>
              </a:spcAft>
              <a:buClr>
                <a:schemeClr val="tx2"/>
              </a:buClr>
              <a:buFont typeface="Arial" charset="0"/>
              <a:buChar char="•"/>
              <a:defRPr sz="2400" baseline="0">
                <a:solidFill>
                  <a:schemeClr val="bg2"/>
                </a:solidFill>
              </a:defRPr>
            </a:lvl2pPr>
            <a:lvl3pPr marL="1371600" indent="-457200">
              <a:lnSpc>
                <a:spcPct val="100000"/>
              </a:lnSpc>
              <a:spcAft>
                <a:spcPts val="1400"/>
              </a:spcAft>
              <a:buClr>
                <a:schemeClr val="tx2"/>
              </a:buClr>
              <a:buFont typeface="Arial" charset="0"/>
              <a:buChar char="•"/>
              <a:defRPr sz="2000" baseline="0">
                <a:solidFill>
                  <a:schemeClr val="bg2"/>
                </a:solidFill>
              </a:defRPr>
            </a:lvl3pPr>
            <a:lvl4pPr marL="1714500" indent="-342900">
              <a:lnSpc>
                <a:spcPct val="100000"/>
              </a:lnSpc>
              <a:spcAft>
                <a:spcPts val="1400"/>
              </a:spcAft>
              <a:buClr>
                <a:schemeClr val="tx2"/>
              </a:buClr>
              <a:buFont typeface="Arial" charset="0"/>
              <a:buChar char="•"/>
              <a:defRPr sz="1800" baseline="0">
                <a:solidFill>
                  <a:schemeClr val="bg2"/>
                </a:solidFill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919592" y="1230814"/>
            <a:ext cx="4857750" cy="750386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28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Header title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812800" y="381002"/>
            <a:ext cx="10541000" cy="512619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idx="12"/>
          </p:nvPr>
        </p:nvSpPr>
        <p:spPr>
          <a:xfrm>
            <a:off x="6151562" y="2226403"/>
            <a:ext cx="5202238" cy="3674334"/>
          </a:xfrm>
          <a:prstGeom prst="rect">
            <a:avLst/>
          </a:prstGeom>
        </p:spPr>
        <p:txBody>
          <a:bodyPr/>
          <a:lstStyle>
            <a:lvl1pPr marL="514350" indent="-514350">
              <a:lnSpc>
                <a:spcPct val="100000"/>
              </a:lnSpc>
              <a:spcAft>
                <a:spcPts val="1400"/>
              </a:spcAft>
              <a:buClr>
                <a:schemeClr val="tx2"/>
              </a:buClr>
              <a:buFont typeface="Arial" charset="0"/>
              <a:buChar char="•"/>
              <a:defRPr sz="2800" baseline="0">
                <a:solidFill>
                  <a:schemeClr val="bg2"/>
                </a:solidFill>
              </a:defRPr>
            </a:lvl1pPr>
            <a:lvl2pPr marL="914400" indent="-457200">
              <a:lnSpc>
                <a:spcPct val="100000"/>
              </a:lnSpc>
              <a:spcAft>
                <a:spcPts val="1400"/>
              </a:spcAft>
              <a:buClr>
                <a:schemeClr val="tx2"/>
              </a:buClr>
              <a:buFont typeface="Arial" charset="0"/>
              <a:buChar char="•"/>
              <a:defRPr sz="2400" baseline="0">
                <a:solidFill>
                  <a:schemeClr val="bg2"/>
                </a:solidFill>
              </a:defRPr>
            </a:lvl2pPr>
            <a:lvl3pPr marL="1371600" indent="-457200">
              <a:lnSpc>
                <a:spcPct val="100000"/>
              </a:lnSpc>
              <a:spcAft>
                <a:spcPts val="1400"/>
              </a:spcAft>
              <a:buClr>
                <a:schemeClr val="tx2"/>
              </a:buClr>
              <a:buFont typeface="Arial" charset="0"/>
              <a:buChar char="•"/>
              <a:defRPr sz="2000" baseline="0">
                <a:solidFill>
                  <a:schemeClr val="bg2"/>
                </a:solidFill>
              </a:defRPr>
            </a:lvl3pPr>
            <a:lvl4pPr marL="1714500" indent="-342900">
              <a:lnSpc>
                <a:spcPct val="100000"/>
              </a:lnSpc>
              <a:spcAft>
                <a:spcPts val="1400"/>
              </a:spcAft>
              <a:buClr>
                <a:schemeClr val="tx2"/>
              </a:buClr>
              <a:buFont typeface="Arial" charset="0"/>
              <a:buChar char="•"/>
              <a:defRPr sz="1800" baseline="0">
                <a:solidFill>
                  <a:schemeClr val="bg2"/>
                </a:solidFill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58354" y="1230814"/>
            <a:ext cx="4857750" cy="750386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28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Header 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2D3777-A292-A14A-99E1-C7F517D3CC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4782"/>
            <a:ext cx="4036578" cy="5203218"/>
          </a:xfrm>
          <a:prstGeom prst="rect">
            <a:avLst/>
          </a:prstGeom>
        </p:spPr>
      </p:pic>
      <p:sp>
        <p:nvSpPr>
          <p:cNvPr id="23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515600" y="76200"/>
            <a:ext cx="1295400" cy="304802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800" baseline="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PAGE #</a:t>
            </a:r>
          </a:p>
        </p:txBody>
      </p:sp>
    </p:spTree>
    <p:extLst>
      <p:ext uri="{BB962C8B-B14F-4D97-AF65-F5344CB8AC3E}">
        <p14:creationId xmlns:p14="http://schemas.microsoft.com/office/powerpoint/2010/main" val="37714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mparison Chart - Grey Chevrons LG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12800" y="2226403"/>
            <a:ext cx="5202238" cy="3674334"/>
          </a:xfrm>
          <a:prstGeom prst="rect">
            <a:avLst/>
          </a:prstGeom>
        </p:spPr>
        <p:txBody>
          <a:bodyPr/>
          <a:lstStyle>
            <a:lvl1pPr marL="514350" indent="-514350">
              <a:lnSpc>
                <a:spcPct val="100000"/>
              </a:lnSpc>
              <a:spcAft>
                <a:spcPts val="1400"/>
              </a:spcAft>
              <a:buClr>
                <a:schemeClr val="tx2"/>
              </a:buClr>
              <a:buFont typeface="Arial" charset="0"/>
              <a:buChar char="•"/>
              <a:defRPr sz="2800" baseline="0">
                <a:solidFill>
                  <a:schemeClr val="bg2"/>
                </a:solidFill>
              </a:defRPr>
            </a:lvl1pPr>
            <a:lvl2pPr marL="914400" indent="-457200">
              <a:lnSpc>
                <a:spcPct val="100000"/>
              </a:lnSpc>
              <a:spcAft>
                <a:spcPts val="1400"/>
              </a:spcAft>
              <a:buClr>
                <a:schemeClr val="tx2"/>
              </a:buClr>
              <a:buFont typeface="Arial" charset="0"/>
              <a:buChar char="•"/>
              <a:defRPr sz="2400" baseline="0">
                <a:solidFill>
                  <a:schemeClr val="bg2"/>
                </a:solidFill>
              </a:defRPr>
            </a:lvl2pPr>
            <a:lvl3pPr marL="1371600" indent="-457200">
              <a:lnSpc>
                <a:spcPct val="100000"/>
              </a:lnSpc>
              <a:spcAft>
                <a:spcPts val="1400"/>
              </a:spcAft>
              <a:buClr>
                <a:schemeClr val="tx2"/>
              </a:buClr>
              <a:buFont typeface="Arial" charset="0"/>
              <a:buChar char="•"/>
              <a:defRPr sz="2000" baseline="0">
                <a:solidFill>
                  <a:schemeClr val="bg2"/>
                </a:solidFill>
              </a:defRPr>
            </a:lvl3pPr>
            <a:lvl4pPr marL="1714500" indent="-342900">
              <a:lnSpc>
                <a:spcPct val="100000"/>
              </a:lnSpc>
              <a:spcAft>
                <a:spcPts val="1400"/>
              </a:spcAft>
              <a:buClr>
                <a:schemeClr val="tx2"/>
              </a:buClr>
              <a:buFont typeface="Arial" charset="0"/>
              <a:buChar char="•"/>
              <a:defRPr sz="1800" baseline="0">
                <a:solidFill>
                  <a:schemeClr val="bg2"/>
                </a:solidFill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919592" y="1230814"/>
            <a:ext cx="4857750" cy="750386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28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Header title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12800" y="381002"/>
            <a:ext cx="10541000" cy="512619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idx="12"/>
          </p:nvPr>
        </p:nvSpPr>
        <p:spPr>
          <a:xfrm>
            <a:off x="6151562" y="2226403"/>
            <a:ext cx="5202238" cy="3674334"/>
          </a:xfrm>
          <a:prstGeom prst="rect">
            <a:avLst/>
          </a:prstGeom>
        </p:spPr>
        <p:txBody>
          <a:bodyPr/>
          <a:lstStyle>
            <a:lvl1pPr marL="514350" indent="-514350">
              <a:lnSpc>
                <a:spcPct val="100000"/>
              </a:lnSpc>
              <a:spcAft>
                <a:spcPts val="1400"/>
              </a:spcAft>
              <a:buClr>
                <a:schemeClr val="tx2"/>
              </a:buClr>
              <a:buFont typeface="Arial" charset="0"/>
              <a:buChar char="•"/>
              <a:defRPr sz="2800" baseline="0">
                <a:solidFill>
                  <a:schemeClr val="bg2"/>
                </a:solidFill>
              </a:defRPr>
            </a:lvl1pPr>
            <a:lvl2pPr marL="914400" indent="-457200">
              <a:lnSpc>
                <a:spcPct val="100000"/>
              </a:lnSpc>
              <a:spcAft>
                <a:spcPts val="1400"/>
              </a:spcAft>
              <a:buClr>
                <a:schemeClr val="tx2"/>
              </a:buClr>
              <a:buFont typeface="Arial" charset="0"/>
              <a:buChar char="•"/>
              <a:defRPr sz="2400" baseline="0">
                <a:solidFill>
                  <a:schemeClr val="bg2"/>
                </a:solidFill>
              </a:defRPr>
            </a:lvl2pPr>
            <a:lvl3pPr marL="1371600" indent="-457200">
              <a:lnSpc>
                <a:spcPct val="100000"/>
              </a:lnSpc>
              <a:spcAft>
                <a:spcPts val="1400"/>
              </a:spcAft>
              <a:buClr>
                <a:schemeClr val="tx2"/>
              </a:buClr>
              <a:buFont typeface="Arial" charset="0"/>
              <a:buChar char="•"/>
              <a:defRPr sz="2000" baseline="0">
                <a:solidFill>
                  <a:schemeClr val="bg2"/>
                </a:solidFill>
              </a:defRPr>
            </a:lvl3pPr>
            <a:lvl4pPr marL="1714500" indent="-342900">
              <a:lnSpc>
                <a:spcPct val="100000"/>
              </a:lnSpc>
              <a:spcAft>
                <a:spcPts val="1400"/>
              </a:spcAft>
              <a:buClr>
                <a:schemeClr val="tx2"/>
              </a:buClr>
              <a:buFont typeface="Arial" charset="0"/>
              <a:buChar char="•"/>
              <a:defRPr sz="1800" baseline="0">
                <a:solidFill>
                  <a:schemeClr val="bg2"/>
                </a:solidFill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58354" y="1230814"/>
            <a:ext cx="4857750" cy="750386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28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Header title</a:t>
            </a:r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515600" y="76200"/>
            <a:ext cx="1295400" cy="304802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800" baseline="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PAGE #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6756322-4748-E342-8F50-DED86FD168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158" y="1513025"/>
            <a:ext cx="4146550" cy="534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4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Gray Left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12800" y="381002"/>
            <a:ext cx="10541000" cy="512619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accent6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515600" y="76200"/>
            <a:ext cx="1295400" cy="304802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800" baseline="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PAGE #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812800" y="1198423"/>
            <a:ext cx="10541000" cy="4802327"/>
          </a:xfrm>
          <a:prstGeom prst="rect">
            <a:avLst/>
          </a:prstGeom>
        </p:spPr>
        <p:txBody>
          <a:bodyPr/>
          <a:lstStyle>
            <a:lvl1pPr marL="514350" indent="-514350">
              <a:lnSpc>
                <a:spcPct val="100000"/>
              </a:lnSpc>
              <a:spcAft>
                <a:spcPts val="1400"/>
              </a:spcAft>
              <a:buClr>
                <a:schemeClr val="tx2"/>
              </a:buClr>
              <a:buFont typeface="Arial" charset="0"/>
              <a:buChar char="•"/>
              <a:defRPr sz="2800" baseline="0">
                <a:solidFill>
                  <a:schemeClr val="bg2"/>
                </a:solidFill>
              </a:defRPr>
            </a:lvl1pPr>
            <a:lvl2pPr marL="914400" indent="-457200">
              <a:lnSpc>
                <a:spcPct val="100000"/>
              </a:lnSpc>
              <a:spcAft>
                <a:spcPts val="1400"/>
              </a:spcAft>
              <a:buClr>
                <a:schemeClr val="tx2"/>
              </a:buClr>
              <a:buFont typeface="Arial" charset="0"/>
              <a:buChar char="•"/>
              <a:defRPr sz="2400" baseline="0">
                <a:solidFill>
                  <a:schemeClr val="bg2"/>
                </a:solidFill>
              </a:defRPr>
            </a:lvl2pPr>
            <a:lvl3pPr marL="1371600" indent="-457200">
              <a:lnSpc>
                <a:spcPct val="100000"/>
              </a:lnSpc>
              <a:spcAft>
                <a:spcPts val="1400"/>
              </a:spcAft>
              <a:buClr>
                <a:schemeClr val="tx2"/>
              </a:buClr>
              <a:buFont typeface="Arial" charset="0"/>
              <a:buChar char="•"/>
              <a:defRPr sz="2000" baseline="0">
                <a:solidFill>
                  <a:schemeClr val="bg2"/>
                </a:solidFill>
              </a:defRPr>
            </a:lvl3pPr>
            <a:lvl4pPr marL="1714500" indent="-342900">
              <a:lnSpc>
                <a:spcPct val="100000"/>
              </a:lnSpc>
              <a:spcAft>
                <a:spcPts val="1400"/>
              </a:spcAft>
              <a:buClr>
                <a:schemeClr val="tx2"/>
              </a:buClr>
              <a:buFont typeface="Arial" charset="0"/>
              <a:buChar char="•"/>
              <a:defRPr sz="1800" baseline="0">
                <a:solidFill>
                  <a:schemeClr val="bg2"/>
                </a:solidFill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6370A2-334C-1048-8A21-7A6F40DC71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382" y="2530491"/>
            <a:ext cx="3179618" cy="409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9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Left Gray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12800" y="381002"/>
            <a:ext cx="10541000" cy="512619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accent6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515600" y="76200"/>
            <a:ext cx="1295400" cy="304802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800" baseline="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PAGE #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812800" y="1198423"/>
            <a:ext cx="5202238" cy="4802327"/>
          </a:xfrm>
          <a:prstGeom prst="rect">
            <a:avLst/>
          </a:prstGeom>
        </p:spPr>
        <p:txBody>
          <a:bodyPr/>
          <a:lstStyle>
            <a:lvl1pPr marL="514350" indent="-514350">
              <a:lnSpc>
                <a:spcPct val="100000"/>
              </a:lnSpc>
              <a:spcAft>
                <a:spcPts val="1400"/>
              </a:spcAft>
              <a:buClr>
                <a:schemeClr val="tx2"/>
              </a:buClr>
              <a:buFont typeface="Arial" charset="0"/>
              <a:buChar char="•"/>
              <a:defRPr sz="2800" baseline="0">
                <a:solidFill>
                  <a:schemeClr val="bg2"/>
                </a:solidFill>
              </a:defRPr>
            </a:lvl1pPr>
            <a:lvl2pPr marL="914400" indent="-457200">
              <a:lnSpc>
                <a:spcPct val="100000"/>
              </a:lnSpc>
              <a:spcAft>
                <a:spcPts val="1400"/>
              </a:spcAft>
              <a:buClr>
                <a:schemeClr val="tx2"/>
              </a:buClr>
              <a:buFont typeface="Arial" charset="0"/>
              <a:buChar char="•"/>
              <a:defRPr sz="2400" baseline="0">
                <a:solidFill>
                  <a:schemeClr val="bg2"/>
                </a:solidFill>
              </a:defRPr>
            </a:lvl2pPr>
            <a:lvl3pPr marL="1371600" indent="-457200">
              <a:lnSpc>
                <a:spcPct val="100000"/>
              </a:lnSpc>
              <a:spcAft>
                <a:spcPts val="1400"/>
              </a:spcAft>
              <a:buClr>
                <a:schemeClr val="tx2"/>
              </a:buClr>
              <a:buFont typeface="Arial" charset="0"/>
              <a:buChar char="•"/>
              <a:defRPr sz="2000" baseline="0">
                <a:solidFill>
                  <a:schemeClr val="bg2"/>
                </a:solidFill>
              </a:defRPr>
            </a:lvl3pPr>
            <a:lvl4pPr marL="1714500" indent="-342900">
              <a:lnSpc>
                <a:spcPct val="100000"/>
              </a:lnSpc>
              <a:spcAft>
                <a:spcPts val="1400"/>
              </a:spcAft>
              <a:buClr>
                <a:schemeClr val="tx2"/>
              </a:buClr>
              <a:buFont typeface="Arial" charset="0"/>
              <a:buChar char="•"/>
              <a:defRPr sz="1800" baseline="0">
                <a:solidFill>
                  <a:schemeClr val="bg2"/>
                </a:solidFill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63E2E9-185D-BF48-BBDA-CB55AC4E14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382" y="2530491"/>
            <a:ext cx="3179618" cy="409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29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Gray Left Blank F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12800" y="381002"/>
            <a:ext cx="10541000" cy="512619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accent6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515600" y="76200"/>
            <a:ext cx="1295400" cy="304802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800" baseline="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PAGE #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9791D0-7362-FC4E-85EC-672FBB8C08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4452"/>
            <a:ext cx="3186545" cy="410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3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Grey Chevrons LG Right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12800" y="381002"/>
            <a:ext cx="10541000" cy="512619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515600" y="76200"/>
            <a:ext cx="1295400" cy="304802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800" baseline="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PAGE #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812800" y="1198423"/>
            <a:ext cx="5202238" cy="4802327"/>
          </a:xfrm>
          <a:prstGeom prst="rect">
            <a:avLst/>
          </a:prstGeom>
        </p:spPr>
        <p:txBody>
          <a:bodyPr/>
          <a:lstStyle>
            <a:lvl1pPr marL="514350" indent="-514350">
              <a:lnSpc>
                <a:spcPct val="100000"/>
              </a:lnSpc>
              <a:spcAft>
                <a:spcPts val="1400"/>
              </a:spcAft>
              <a:buClr>
                <a:schemeClr val="tx2"/>
              </a:buClr>
              <a:buFont typeface="Arial" charset="0"/>
              <a:buChar char="•"/>
              <a:defRPr sz="2800" baseline="0">
                <a:solidFill>
                  <a:schemeClr val="bg2"/>
                </a:solidFill>
              </a:defRPr>
            </a:lvl1pPr>
            <a:lvl2pPr marL="914400" indent="-457200">
              <a:lnSpc>
                <a:spcPct val="100000"/>
              </a:lnSpc>
              <a:spcAft>
                <a:spcPts val="1400"/>
              </a:spcAft>
              <a:buClr>
                <a:schemeClr val="tx2"/>
              </a:buClr>
              <a:buFont typeface="Arial" charset="0"/>
              <a:buChar char="•"/>
              <a:defRPr sz="2400" baseline="0">
                <a:solidFill>
                  <a:schemeClr val="bg2"/>
                </a:solidFill>
              </a:defRPr>
            </a:lvl2pPr>
            <a:lvl3pPr marL="1371600" indent="-457200">
              <a:lnSpc>
                <a:spcPct val="100000"/>
              </a:lnSpc>
              <a:spcAft>
                <a:spcPts val="1400"/>
              </a:spcAft>
              <a:buClr>
                <a:schemeClr val="tx2"/>
              </a:buClr>
              <a:buFont typeface="Arial" charset="0"/>
              <a:buChar char="•"/>
              <a:defRPr sz="2000" baseline="0">
                <a:solidFill>
                  <a:schemeClr val="bg2"/>
                </a:solidFill>
              </a:defRPr>
            </a:lvl3pPr>
            <a:lvl4pPr marL="1714500" indent="-342900">
              <a:lnSpc>
                <a:spcPct val="100000"/>
              </a:lnSpc>
              <a:spcAft>
                <a:spcPts val="1400"/>
              </a:spcAft>
              <a:buClr>
                <a:schemeClr val="tx2"/>
              </a:buClr>
              <a:buFont typeface="Arial" charset="0"/>
              <a:buChar char="•"/>
              <a:defRPr sz="1800" baseline="0">
                <a:solidFill>
                  <a:schemeClr val="bg2"/>
                </a:solidFill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0"/>
          </p:nvPr>
        </p:nvSpPr>
        <p:spPr>
          <a:xfrm>
            <a:off x="6151562" y="1198423"/>
            <a:ext cx="5202238" cy="4802327"/>
          </a:xfrm>
          <a:prstGeom prst="rect">
            <a:avLst/>
          </a:prstGeom>
        </p:spPr>
        <p:txBody>
          <a:bodyPr/>
          <a:lstStyle>
            <a:lvl1pPr marL="514350" indent="-514350">
              <a:lnSpc>
                <a:spcPct val="100000"/>
              </a:lnSpc>
              <a:spcAft>
                <a:spcPts val="1400"/>
              </a:spcAft>
              <a:buClr>
                <a:schemeClr val="tx2"/>
              </a:buClr>
              <a:buFont typeface="Arial" charset="0"/>
              <a:buChar char="•"/>
              <a:defRPr sz="2800" baseline="0">
                <a:solidFill>
                  <a:schemeClr val="bg2"/>
                </a:solidFill>
              </a:defRPr>
            </a:lvl1pPr>
            <a:lvl2pPr marL="914400" indent="-457200">
              <a:lnSpc>
                <a:spcPct val="100000"/>
              </a:lnSpc>
              <a:spcAft>
                <a:spcPts val="1400"/>
              </a:spcAft>
              <a:buClr>
                <a:schemeClr val="tx2"/>
              </a:buClr>
              <a:buFont typeface="Arial" charset="0"/>
              <a:buChar char="•"/>
              <a:defRPr sz="2400" baseline="0">
                <a:solidFill>
                  <a:schemeClr val="bg2"/>
                </a:solidFill>
              </a:defRPr>
            </a:lvl2pPr>
            <a:lvl3pPr marL="1371600" indent="-457200">
              <a:lnSpc>
                <a:spcPct val="100000"/>
              </a:lnSpc>
              <a:spcAft>
                <a:spcPts val="1400"/>
              </a:spcAft>
              <a:buClr>
                <a:schemeClr val="tx2"/>
              </a:buClr>
              <a:buFont typeface="Arial" charset="0"/>
              <a:buChar char="•"/>
              <a:defRPr sz="2000" baseline="0">
                <a:solidFill>
                  <a:schemeClr val="bg2"/>
                </a:solidFill>
              </a:defRPr>
            </a:lvl3pPr>
            <a:lvl4pPr marL="1714500" indent="-342900">
              <a:lnSpc>
                <a:spcPct val="100000"/>
              </a:lnSpc>
              <a:spcAft>
                <a:spcPts val="1400"/>
              </a:spcAft>
              <a:buClr>
                <a:schemeClr val="tx2"/>
              </a:buClr>
              <a:buFont typeface="Arial" charset="0"/>
              <a:buChar char="•"/>
              <a:defRPr sz="1800" baseline="0">
                <a:solidFill>
                  <a:schemeClr val="bg2"/>
                </a:solidFill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3526E2-8504-D745-85B7-2D8B82D6C2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158" y="1513025"/>
            <a:ext cx="4146550" cy="534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80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Right Green Blank f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12800" y="381002"/>
            <a:ext cx="10541000" cy="512619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accent6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515600" y="76200"/>
            <a:ext cx="1295400" cy="304802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800" baseline="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PAGE #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EBEAD3-D25A-6349-A417-8392E7ECF4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4782"/>
            <a:ext cx="4036578" cy="52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26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BB9FC-2AB3-4A25-AC37-4BACB7388319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98796-3EBC-457C-910A-D306FAFD0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427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BB9FC-2AB3-4A25-AC37-4BACB7388319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98796-3EBC-457C-910A-D306FAFD0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80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BB9FC-2AB3-4A25-AC37-4BACB7388319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98796-3EBC-457C-910A-D306FAFD0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93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BB9FC-2AB3-4A25-AC37-4BACB7388319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98796-3EBC-457C-910A-D306FAFD0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14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BB9FC-2AB3-4A25-AC37-4BACB7388319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98796-3EBC-457C-910A-D306FAFD0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476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BB9FC-2AB3-4A25-AC37-4BACB7388319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98796-3EBC-457C-910A-D306FAFD0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967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BB9FC-2AB3-4A25-AC37-4BACB7388319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98796-3EBC-457C-910A-D306FAFD0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218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8BB9FC-2AB3-4A25-AC37-4BACB7388319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6698796-3EBC-457C-910A-D306FAFD0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380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5" r:id="rId18"/>
    <p:sldLayoutId id="2147483776" r:id="rId19"/>
    <p:sldLayoutId id="2147483777" r:id="rId20"/>
    <p:sldLayoutId id="2147483778" r:id="rId21"/>
    <p:sldLayoutId id="2147483779" r:id="rId22"/>
    <p:sldLayoutId id="2147483780" r:id="rId23"/>
    <p:sldLayoutId id="2147483781" r:id="rId24"/>
    <p:sldLayoutId id="2147483782" r:id="rId25"/>
    <p:sldLayoutId id="2147483783" r:id="rId26"/>
    <p:sldLayoutId id="2147483784" r:id="rId2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1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B3848-4D14-48CE-B209-F605A0F7E1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SCHEDULE K-1 AND BASIS OF S CORP SHAREHOLDER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9F7717-0DEA-4138-8199-74D00D2981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PRESENTED BY:</a:t>
            </a:r>
          </a:p>
          <a:p>
            <a:r>
              <a:rPr lang="en-US" dirty="0"/>
              <a:t>MELINDA GARVIN, EA</a:t>
            </a:r>
          </a:p>
        </p:txBody>
      </p:sp>
    </p:spTree>
    <p:extLst>
      <p:ext uri="{BB962C8B-B14F-4D97-AF65-F5344CB8AC3E}">
        <p14:creationId xmlns:p14="http://schemas.microsoft.com/office/powerpoint/2010/main" val="1056620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76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09915D4-7367-4CA1-8C64-1B75DFF7E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6628" y="1134091"/>
            <a:ext cx="6330784" cy="4589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0799D2-0F1E-3443-8F59-D0830FA2F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DISTRIBUTIONS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B422394-672F-4D73-837A-F4EDD5033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800" y="1198423"/>
            <a:ext cx="6209437" cy="4802327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Distributions reduce stock basis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</a:rPr>
              <a:t>Not taxable if enough stock basis before losses or deductions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If distributions exceed stock basis, capital gain is reported on Schedule D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29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9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32767-DA84-4BFE-97B0-66F7DE700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Debt Basis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C04C0D-BA7C-4131-B5A6-E2168951FE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Must be ‘bonafide’ loans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Provisions are not the same as for Partnerships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Not reduced by distributions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Loan repayments to reduced debt basis create taxable gain</a:t>
            </a:r>
          </a:p>
        </p:txBody>
      </p:sp>
      <p:pic>
        <p:nvPicPr>
          <p:cNvPr id="5" name="Picture 4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9F050F95-7EFE-496D-A2CB-F5C88C00B42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64" b="71381"/>
          <a:stretch/>
        </p:blipFill>
        <p:spPr bwMode="auto">
          <a:xfrm>
            <a:off x="6176964" y="893621"/>
            <a:ext cx="5634036" cy="4353081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3870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76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B7BA7-EE4A-4E16-A6F0-4DE86B453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At-Risk    Passive     Schedule K-1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FFFDEB-8B39-45BE-864F-8E4790CA9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2</a:t>
            </a:r>
            <a:r>
              <a:rPr lang="en-US" baseline="30000" dirty="0">
                <a:solidFill>
                  <a:srgbClr val="0000FF"/>
                </a:solidFill>
              </a:rPr>
              <a:t>nd</a:t>
            </a:r>
            <a:r>
              <a:rPr lang="en-US" dirty="0">
                <a:solidFill>
                  <a:srgbClr val="0000FF"/>
                </a:solidFill>
              </a:rPr>
              <a:t> loss limitation</a:t>
            </a:r>
          </a:p>
          <a:p>
            <a:r>
              <a:rPr lang="en-US" dirty="0">
                <a:solidFill>
                  <a:srgbClr val="0000FF"/>
                </a:solidFill>
              </a:rPr>
              <a:t>At-Risk – Form 6198, At-Risk Limitations</a:t>
            </a:r>
          </a:p>
          <a:p>
            <a:r>
              <a:rPr lang="en-US" dirty="0">
                <a:solidFill>
                  <a:srgbClr val="CC0099"/>
                </a:solidFill>
              </a:rPr>
              <a:t>3</a:t>
            </a:r>
            <a:r>
              <a:rPr lang="en-US" baseline="30000" dirty="0">
                <a:solidFill>
                  <a:srgbClr val="CC0099"/>
                </a:solidFill>
              </a:rPr>
              <a:t>rd</a:t>
            </a:r>
            <a:r>
              <a:rPr lang="en-US" dirty="0">
                <a:solidFill>
                  <a:srgbClr val="CC0099"/>
                </a:solidFill>
              </a:rPr>
              <a:t> loss limitation</a:t>
            </a:r>
          </a:p>
          <a:p>
            <a:r>
              <a:rPr lang="en-US" dirty="0">
                <a:solidFill>
                  <a:srgbClr val="CC0099"/>
                </a:solidFill>
              </a:rPr>
              <a:t>Passive Activity Rules</a:t>
            </a:r>
          </a:p>
          <a:p>
            <a:r>
              <a:rPr lang="en-US" dirty="0">
                <a:solidFill>
                  <a:srgbClr val="CC0099"/>
                </a:solidFill>
              </a:rPr>
              <a:t>Form 8582, Passive Activity Loss Limitations</a:t>
            </a:r>
          </a:p>
        </p:txBody>
      </p:sp>
      <p:pic>
        <p:nvPicPr>
          <p:cNvPr id="5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DC7C5C1-3328-47D7-8C70-DAF07D5797B6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8" t="1707" r="14941" b="50862"/>
          <a:stretch/>
        </p:blipFill>
        <p:spPr bwMode="auto">
          <a:xfrm>
            <a:off x="6151562" y="1198423"/>
            <a:ext cx="5202238" cy="3968642"/>
          </a:xfrm>
          <a:prstGeom prst="rect">
            <a:avLst/>
          </a:prstGeom>
          <a:ln w="28575">
            <a:solidFill>
              <a:srgbClr val="CC0099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5731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76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1B135-8960-4E09-A1CA-F3716EC95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Most common forms needed: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85530F-7AF6-4094-8C4A-D70469DBF1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DA0A09-4C1F-4184-9D01-823A35A8CA32}"/>
              </a:ext>
            </a:extLst>
          </p:cNvPr>
          <p:cNvSpPr/>
          <p:nvPr/>
        </p:nvSpPr>
        <p:spPr>
          <a:xfrm>
            <a:off x="706268" y="1394971"/>
            <a:ext cx="8331200" cy="4682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Schedule A, 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Itemized Deductions.</a:t>
            </a:r>
            <a:endParaRPr lang="en-US" sz="28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Schedule B, 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Interest and Ordinary Dividends.</a:t>
            </a:r>
            <a:endParaRPr lang="en-US" sz="28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Schedule D, 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Capital Gains and Losses.</a:t>
            </a:r>
            <a:endParaRPr lang="en-US" sz="28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Schedule E, 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Supplemental Income and Loss.</a:t>
            </a:r>
            <a:endParaRPr lang="en-US" sz="28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 1040, 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U.S. Individual Income Tax Return.</a:t>
            </a:r>
            <a:endParaRPr lang="en-US" sz="28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 4562, 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Depreciation and Amortization.</a:t>
            </a:r>
            <a:endParaRPr lang="en-US" sz="28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 4797, 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Sale of Business Property.</a:t>
            </a:r>
            <a:endParaRPr lang="en-US" sz="28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 6198, 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At-Risk Limitations.</a:t>
            </a:r>
            <a:endParaRPr lang="en-US" sz="28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 6251, 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Alternative Minimum Tax Individuals.</a:t>
            </a:r>
            <a:endParaRPr lang="en-US" sz="28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 8582, 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Passive Activity 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Loss 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Limitations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7649EB-1846-42DC-93D0-B2B069F86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8539" y="1762381"/>
            <a:ext cx="3555261" cy="237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91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CB275-4500-4B51-ACEF-3AAA70584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Schedule E, page 2</a:t>
            </a:r>
          </a:p>
        </p:txBody>
      </p:sp>
      <p:pic>
        <p:nvPicPr>
          <p:cNvPr id="6" name="Picture 5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C3A1DD23-999E-4B58-8E65-C9622791E6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2" b="51605"/>
          <a:stretch/>
        </p:blipFill>
        <p:spPr>
          <a:xfrm>
            <a:off x="316089" y="1004711"/>
            <a:ext cx="11187289" cy="573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63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64DE5-9C90-47BD-BFD7-962DCA93D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Simple One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7FC334-6158-4B54-8FE7-EBC8E08589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The sole shareholder of an S Corp has stock basis of $500.  His K-1 increases for the year were $2,000 and interest income $100.  Distributions were $800.  What is his basis at the end of the year?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A0FAC2D-95C8-4313-8CAB-C1E6DB783E68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6704248" y="1560368"/>
            <a:ext cx="4096867" cy="40785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616767-3D96-4B4E-B1D5-47036A8D3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2538" y="5716877"/>
            <a:ext cx="4078577" cy="3779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2DE36D-55A1-440A-B08D-A2C854621E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2538" y="842301"/>
            <a:ext cx="4041998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11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64DE5-9C90-47BD-BFD7-962DCA93D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Now, with Debt Basis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7FC334-6158-4B54-8FE7-EBC8E08589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 shareholder has a beginning basis in his stock of $1,000 and debt basis of $500.  His K-1 shows:  ordinary loss of $1,200 and interest income of $50.  What is the ending debt basis?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C190A2D-B957-4A68-8377-7E6B2A1C5A27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6759117" y="1482218"/>
            <a:ext cx="4096867" cy="39871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2DE36D-55A1-440A-B08D-A2C854621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9117" y="711359"/>
            <a:ext cx="4041998" cy="6401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2B6540F-DCB0-4874-825E-6BBD59E75B36}"/>
              </a:ext>
            </a:extLst>
          </p:cNvPr>
          <p:cNvSpPr txBox="1"/>
          <p:nvPr/>
        </p:nvSpPr>
        <p:spPr>
          <a:xfrm>
            <a:off x="6706509" y="5600073"/>
            <a:ext cx="40580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F14124">
                    <a:lumMod val="75000"/>
                  </a:srgbClr>
                </a:solidFill>
                <a:latin typeface="Calibri"/>
                <a:cs typeface="+mn-cs"/>
              </a:rPr>
              <a:t>His loss on Schedule K-1 will be allowed to flow onto the Schedule E, Pg 2 in full with no suspended carry overs.</a:t>
            </a:r>
          </a:p>
        </p:txBody>
      </p:sp>
    </p:spTree>
    <p:extLst>
      <p:ext uri="{BB962C8B-B14F-4D97-AF65-F5344CB8AC3E}">
        <p14:creationId xmlns:p14="http://schemas.microsoft.com/office/powerpoint/2010/main" val="153864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64DE5-9C90-47BD-BFD7-962DCA93D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Loan, Losses and Distributions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7FC334-6158-4B54-8FE7-EBC8E08589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The sole shareholder of an S Corp has stock basis of $7,500 and unreduced loan basis of $5,000. During the year, cash of $8,500 and a computer within FMV of $500 was distributed to the shareholder. Her K-1 decreases for the year were $1,000. What is this shareholder’s stock and loan basis at the end of the year?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5E0F506-A98E-4EFF-8CE0-4650285464E1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7282333" y="1187443"/>
            <a:ext cx="4096867" cy="40785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2DE36D-55A1-440A-B08D-A2C854621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3000" y="578920"/>
            <a:ext cx="4041998" cy="6401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EE6078-872B-48AA-BD5B-01DF38954034}"/>
              </a:ext>
            </a:extLst>
          </p:cNvPr>
          <p:cNvSpPr txBox="1"/>
          <p:nvPr/>
        </p:nvSpPr>
        <p:spPr>
          <a:xfrm>
            <a:off x="7282333" y="5373073"/>
            <a:ext cx="40580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F14124">
                    <a:lumMod val="75000"/>
                  </a:srgbClr>
                </a:solidFill>
                <a:latin typeface="Calibri"/>
                <a:cs typeface="+mn-cs"/>
              </a:rPr>
              <a:t>The $1,500 of distribution that exceeds basis will flow to Sch D.  The $1,000 net loss will be allowed to flow to page 2 of the Sch E.</a:t>
            </a:r>
          </a:p>
        </p:txBody>
      </p:sp>
    </p:spTree>
    <p:extLst>
      <p:ext uri="{BB962C8B-B14F-4D97-AF65-F5344CB8AC3E}">
        <p14:creationId xmlns:p14="http://schemas.microsoft.com/office/powerpoint/2010/main" val="381634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1981200" y="137317"/>
            <a:ext cx="8229600" cy="792163"/>
          </a:xfrm>
        </p:spPr>
        <p:txBody>
          <a:bodyPr/>
          <a:lstStyle/>
          <a:p>
            <a:pPr algn="ctr"/>
            <a:r>
              <a:rPr lang="en-US" altLang="en-US" b="1" dirty="0">
                <a:solidFill>
                  <a:schemeClr val="accent6"/>
                </a:solidFill>
              </a:rPr>
              <a:t>Basis Question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1981200" y="1173164"/>
            <a:ext cx="8229600" cy="515143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6600FF"/>
                </a:solidFill>
              </a:rPr>
              <a:t>An S Corp passed through a loss of $1,500 to its sole shareholder.  The shareholder also received a distribution of $5,000 during the year.  The stock basis as of the beginning of the year was $2,500 and his loan basis was $5,000.  What are the balances of Stock and Loan Basis at the end of the year?</a:t>
            </a:r>
          </a:p>
          <a:p>
            <a:pPr marL="0" indent="0">
              <a:buNone/>
            </a:pPr>
            <a:endParaRPr lang="en-US" sz="1800" i="1" u="sng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                                                  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Stock Basis           Debt Basis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Beginning Basis                            $2,500                     $5,000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Distribution                                 $  (</a:t>
            </a:r>
            <a:r>
              <a:rPr lang="en-US" sz="2400" u="sng" dirty="0">
                <a:solidFill>
                  <a:schemeClr val="accent1">
                    <a:lumMod val="75000"/>
                  </a:schemeClr>
                </a:solidFill>
              </a:rPr>
              <a:t>2,500)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                     </a:t>
            </a:r>
            <a:r>
              <a:rPr lang="en-US" sz="2400" u="sng" dirty="0">
                <a:solidFill>
                  <a:schemeClr val="accent1">
                    <a:lumMod val="75000"/>
                  </a:schemeClr>
                </a:solidFill>
              </a:rPr>
              <a:t>XXXX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Subtotal                                         $  -0-                        $5,000                              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Ordinary Loss                                  </a:t>
            </a:r>
            <a:r>
              <a:rPr lang="en-US" sz="2400" u="sng" dirty="0">
                <a:solidFill>
                  <a:schemeClr val="accent1">
                    <a:lumMod val="75000"/>
                  </a:schemeClr>
                </a:solidFill>
              </a:rPr>
              <a:t>_-0-_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                   $ </a:t>
            </a:r>
            <a:r>
              <a:rPr lang="en-US" sz="2400" u="sng" dirty="0">
                <a:solidFill>
                  <a:schemeClr val="accent1">
                    <a:lumMod val="75000"/>
                  </a:schemeClr>
                </a:solidFill>
              </a:rPr>
              <a:t>(1,500)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Ending Basis                                  $  -0-                       $ 3,500</a:t>
            </a:r>
          </a:p>
          <a:p>
            <a:pPr marL="0" indent="0">
              <a:buNone/>
            </a:pP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7535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1981200" y="304801"/>
            <a:ext cx="8229600" cy="792163"/>
          </a:xfrm>
        </p:spPr>
        <p:txBody>
          <a:bodyPr/>
          <a:lstStyle/>
          <a:p>
            <a:pPr algn="ctr"/>
            <a:r>
              <a:rPr lang="en-US" altLang="en-US" b="1" dirty="0">
                <a:solidFill>
                  <a:schemeClr val="accent6"/>
                </a:solidFill>
              </a:rPr>
              <a:t>Basis Question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1981200" y="1173164"/>
            <a:ext cx="8229600" cy="5151437"/>
          </a:xfrm>
        </p:spPr>
        <p:txBody>
          <a:bodyPr/>
          <a:lstStyle/>
          <a:p>
            <a:pPr marL="0" indent="0">
              <a:buNone/>
            </a:pPr>
            <a:endParaRPr lang="en-US" sz="2000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FF"/>
                </a:solidFill>
              </a:rPr>
              <a:t>After you determine Stock and Loan Basis – what are the entries from the K-1 that flow to the Form 1040?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                                                  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Stock Basis           Debt Basis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Beginning Basis                            $2,500                     $5,000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Distribution                                   $</a:t>
            </a:r>
            <a:r>
              <a:rPr lang="en-US" sz="2000" u="sng" dirty="0">
                <a:solidFill>
                  <a:schemeClr val="accent1">
                    <a:lumMod val="75000"/>
                  </a:schemeClr>
                </a:solidFill>
              </a:rPr>
              <a:t>(2,500)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                    </a:t>
            </a:r>
            <a:r>
              <a:rPr lang="en-US" sz="2000" u="sng" dirty="0">
                <a:solidFill>
                  <a:schemeClr val="accent1">
                    <a:lumMod val="75000"/>
                  </a:schemeClr>
                </a:solidFill>
              </a:rPr>
              <a:t>XXXX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Subtotal                                          $ -0-                       $5,000                                                       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Ordinary Loss                                 </a:t>
            </a:r>
            <a:r>
              <a:rPr lang="en-US" sz="2000" u="sng" dirty="0">
                <a:solidFill>
                  <a:schemeClr val="accent1">
                    <a:lumMod val="75000"/>
                  </a:schemeClr>
                </a:solidFill>
              </a:rPr>
              <a:t>_-0-_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                    $</a:t>
            </a:r>
            <a:r>
              <a:rPr lang="en-US" sz="2000" u="sng" dirty="0">
                <a:solidFill>
                  <a:schemeClr val="accent1">
                    <a:lumMod val="75000"/>
                  </a:schemeClr>
                </a:solidFill>
              </a:rPr>
              <a:t>(1,500)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Ending Basis                                  $ -0-                        $3,500</a:t>
            </a:r>
          </a:p>
          <a:p>
            <a:pPr marL="0" indent="0">
              <a:buNone/>
            </a:pP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altLang="en-US" dirty="0"/>
          </a:p>
        </p:txBody>
      </p:sp>
      <p:sp>
        <p:nvSpPr>
          <p:cNvPr id="2" name="Right Arrow Callout 1"/>
          <p:cNvSpPr/>
          <p:nvPr/>
        </p:nvSpPr>
        <p:spPr>
          <a:xfrm>
            <a:off x="4152900" y="2378910"/>
            <a:ext cx="1600200" cy="1600200"/>
          </a:xfrm>
          <a:prstGeom prst="rightArrow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Left Arrow Callout 2"/>
          <p:cNvSpPr/>
          <p:nvPr/>
        </p:nvSpPr>
        <p:spPr>
          <a:xfrm>
            <a:off x="9002697" y="3100559"/>
            <a:ext cx="2286000" cy="1752600"/>
          </a:xfrm>
          <a:prstGeom prst="leftArrow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52900" y="2591863"/>
            <a:ext cx="11689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The distribution that exceeds stock basis flows to 1040 – Sch D, Capital Gain.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20795" y="3284361"/>
            <a:ext cx="1447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Since there is enough debt basis, the loss is allowed to flow to the 1040 – Sch E, Pg. 2, Ordinary Loss.</a:t>
            </a:r>
          </a:p>
        </p:txBody>
      </p:sp>
    </p:spTree>
    <p:extLst>
      <p:ext uri="{BB962C8B-B14F-4D97-AF65-F5344CB8AC3E}">
        <p14:creationId xmlns:p14="http://schemas.microsoft.com/office/powerpoint/2010/main" val="8709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1B253-BB4F-2044-AFF5-1DE4E9CA8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2"/>
                </a:solidFill>
              </a:rPr>
              <a:t>B – A – P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B098FB-C01A-4D41-85D4-4FE8CF22C2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/>
          </a:p>
          <a:p>
            <a:pPr lvl="0"/>
            <a:r>
              <a:rPr lang="en-US" sz="4000" dirty="0">
                <a:solidFill>
                  <a:srgbClr val="7030A0"/>
                </a:solidFill>
              </a:rPr>
              <a:t>Basis</a:t>
            </a:r>
          </a:p>
          <a:p>
            <a:pPr lvl="0"/>
            <a:r>
              <a:rPr lang="en-US" sz="4000" dirty="0">
                <a:solidFill>
                  <a:srgbClr val="7030A0"/>
                </a:solidFill>
              </a:rPr>
              <a:t>At-Risk</a:t>
            </a:r>
          </a:p>
          <a:p>
            <a:pPr lvl="0"/>
            <a:r>
              <a:rPr lang="en-US" sz="4000" dirty="0">
                <a:solidFill>
                  <a:srgbClr val="7030A0"/>
                </a:solidFill>
              </a:rPr>
              <a:t>Passive Activity</a:t>
            </a:r>
          </a:p>
        </p:txBody>
      </p:sp>
      <p:pic>
        <p:nvPicPr>
          <p:cNvPr id="1026" name="Picture 2" descr="Image result for LIMITATIONS">
            <a:extLst>
              <a:ext uri="{FF2B5EF4-FFF2-40B4-BE49-F238E27FC236}">
                <a16:creationId xmlns:a16="http://schemas.microsoft.com/office/drawing/2014/main" id="{F2E73BA8-0307-412E-86D9-43FA22AE4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895" y="1555858"/>
            <a:ext cx="4900197" cy="368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91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28601"/>
            <a:ext cx="8229600" cy="1752601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I am a sole shareholder of an S Corp and my beginning stock basis is $10,000.  My unreduced Debt Basis is $25,000.  I guaranteed a $50,000 loan for my S Corp this year and took a cash distribution of $20,000.  The S Corp losses were $45,000.  What is my stock and debt basis at the end of the year?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2019300" y="2209801"/>
          <a:ext cx="8229600" cy="281939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27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STOCK</a:t>
                      </a:r>
                      <a:r>
                        <a:rPr lang="en-US" baseline="0" dirty="0"/>
                        <a:t> BASIS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DEBT BASIS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771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Beginning</a:t>
                      </a:r>
                      <a:r>
                        <a:rPr lang="en-US" sz="14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of Year</a:t>
                      </a:r>
                      <a:endParaRPr lang="en-US" sz="14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$ 10,000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$ 25,000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771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Distribution    $20K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($10K excess to Sch 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$(</a:t>
                      </a:r>
                      <a:r>
                        <a:rPr lang="en-US" u="sng" dirty="0"/>
                        <a:t>10,000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</a:t>
                      </a:r>
                      <a:r>
                        <a:rPr lang="en-US" u="sng" dirty="0"/>
                        <a:t>XXXXX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771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Sub-Total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      -0-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$ 25,000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771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Net</a:t>
                      </a:r>
                      <a:r>
                        <a:rPr lang="en-US" sz="14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Losses</a:t>
                      </a:r>
                      <a:endParaRPr lang="en-US" sz="14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K-1 Loss $45K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</a:t>
                      </a:r>
                      <a:r>
                        <a:rPr lang="en-US" u="sng" dirty="0"/>
                        <a:t>     -0-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$(</a:t>
                      </a:r>
                      <a:r>
                        <a:rPr lang="en-US" u="sng" dirty="0"/>
                        <a:t>25,000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771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Ending Balance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     </a:t>
                      </a:r>
                      <a:r>
                        <a:rPr lang="en-US" baseline="0" dirty="0"/>
                        <a:t> -0-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      -0-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7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86000" y="5262119"/>
            <a:ext cx="81362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Entries for the 1040:  Sch E = $25K loss on page 2</a:t>
            </a:r>
          </a:p>
          <a:p>
            <a:r>
              <a:rPr lang="en-US" dirty="0"/>
              <a:t>                                      Sch D = $10K capital gain</a:t>
            </a:r>
          </a:p>
          <a:p>
            <a:r>
              <a:rPr lang="en-US" dirty="0"/>
              <a:t>                                      Carryover Worksheet = $20K suspended loss</a:t>
            </a:r>
          </a:p>
          <a:p>
            <a:r>
              <a:rPr lang="en-US" dirty="0"/>
              <a:t>                                     (The loan guarantee does not increase debt basis)</a:t>
            </a:r>
          </a:p>
        </p:txBody>
      </p:sp>
    </p:spTree>
    <p:extLst>
      <p:ext uri="{BB962C8B-B14F-4D97-AF65-F5344CB8AC3E}">
        <p14:creationId xmlns:p14="http://schemas.microsoft.com/office/powerpoint/2010/main" val="198556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D2EB2-E285-4913-B4FF-77F539251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Year One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22B900C-AF03-4609-B5B2-1D70DBEC5C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584" y="1071339"/>
            <a:ext cx="4766025" cy="2357661"/>
          </a:xfrm>
          <a:prstGeom prst="rect">
            <a:avLst/>
          </a:prstGeom>
        </p:spPr>
      </p:pic>
      <p:pic>
        <p:nvPicPr>
          <p:cNvPr id="7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597D0DC-599E-480D-AC47-50C69DB9356A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 t="24542" r="10278" b="3514"/>
          <a:stretch/>
        </p:blipFill>
        <p:spPr bwMode="auto">
          <a:xfrm>
            <a:off x="5110609" y="506027"/>
            <a:ext cx="6283633" cy="5699464"/>
          </a:xfrm>
          <a:prstGeom prst="rect">
            <a:avLst/>
          </a:prstGeom>
          <a:ln w="28575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E022E0D-BF50-4956-B679-F2565CEF5AAB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3" t="3521" r="12667" b="73072"/>
          <a:stretch/>
        </p:blipFill>
        <p:spPr bwMode="auto">
          <a:xfrm>
            <a:off x="275208" y="4253140"/>
            <a:ext cx="6525088" cy="2077376"/>
          </a:xfrm>
          <a:prstGeom prst="rect">
            <a:avLst/>
          </a:prstGeom>
          <a:ln w="28575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782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F593-B6F9-4D23-9E73-FB6B456D1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Year Two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9C9197-51AC-4590-9731-832645D529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3AAA3F40-FD9B-4FCA-8390-D9DAD6CE6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250" y="976543"/>
            <a:ext cx="4793942" cy="274645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Year Two: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Your Shareholder needed to purchase some equipment for his S Corp but the business didn’t have the credit.  So, he got a personal loan at his bank, deposited the funds into his personal account, then wrote a check to his S Corp along with a Loan Document showing interest and due date.  The Loan amount was for $8,000.00 with an interest total of $1,500.00 for the period of the loan.  Here is the K-1 for the year 2.</a:t>
            </a:r>
          </a:p>
        </p:txBody>
      </p:sp>
      <p:pic>
        <p:nvPicPr>
          <p:cNvPr id="5" name="Picture 4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15B906F1-DA52-4CCA-86DA-9E6ED6B97307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9" t="23065" r="12166" b="2653"/>
          <a:stretch/>
        </p:blipFill>
        <p:spPr bwMode="auto">
          <a:xfrm>
            <a:off x="5720920" y="38767"/>
            <a:ext cx="6365289" cy="6592272"/>
          </a:xfrm>
          <a:prstGeom prst="rect">
            <a:avLst/>
          </a:prstGeom>
          <a:ln w="28575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3D5AC50-95FD-406E-88EA-77AD0AD10F4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 t="47868" r="10972" b="36052"/>
          <a:stretch/>
        </p:blipFill>
        <p:spPr bwMode="auto">
          <a:xfrm>
            <a:off x="123546" y="4454372"/>
            <a:ext cx="6981825" cy="1427085"/>
          </a:xfrm>
          <a:prstGeom prst="rect">
            <a:avLst/>
          </a:prstGeom>
          <a:ln w="28575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601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F593-B6F9-4D23-9E73-FB6B456D1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Year Three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9C9197-51AC-4590-9731-832645D529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3211C77E-41D7-4B1C-BBF4-63CD2D3EE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150" y="1620202"/>
            <a:ext cx="4270159" cy="172431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Year Three: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Things are looking a little better for your Shareholder.  He’s made a profit and thinking about quitting his part-time job.  Business is good!  Here is your K-1 for the year.</a:t>
            </a:r>
          </a:p>
        </p:txBody>
      </p:sp>
      <p:pic>
        <p:nvPicPr>
          <p:cNvPr id="5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94F3D55-4337-4129-91E0-F5E3CFABCE37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8" t="23378" r="11390" b="2976"/>
          <a:stretch/>
        </p:blipFill>
        <p:spPr bwMode="auto">
          <a:xfrm>
            <a:off x="5521912" y="76200"/>
            <a:ext cx="6445188" cy="6535877"/>
          </a:xfrm>
          <a:prstGeom prst="rect">
            <a:avLst/>
          </a:prstGeom>
          <a:ln w="3810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6063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F593-B6F9-4D23-9E73-FB6B456D1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Year Four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9C9197-51AC-4590-9731-832645D529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4FF655FC-B524-4016-AEF9-5CB766151B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863" y="1082046"/>
            <a:ext cx="4215820" cy="245009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Year Four: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You met with your Shareholder and he was able to quit his part-time job and devote all his time to his business and it’s doing much better.  Yes, it showed a loss but certainly nothing to be concerned about.  The business paid back $2,300 of the loan and $300 of that was interest so all is good!  Here is your K-1 for the year.</a:t>
            </a:r>
          </a:p>
        </p:txBody>
      </p:sp>
      <p:pic>
        <p:nvPicPr>
          <p:cNvPr id="5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E64558C-B19C-4BDA-9BEC-D143A0DCBB7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6" t="23324" r="11754" b="3084"/>
          <a:stretch/>
        </p:blipFill>
        <p:spPr bwMode="auto">
          <a:xfrm>
            <a:off x="5779361" y="76200"/>
            <a:ext cx="6303147" cy="6531115"/>
          </a:xfrm>
          <a:prstGeom prst="rect">
            <a:avLst/>
          </a:prstGeom>
          <a:ln w="3810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2269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F593-B6F9-4D23-9E73-FB6B456D1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Year Five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9C9197-51AC-4590-9731-832645D529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7FAA4690-781C-4EDE-84F0-F5EF3A71AE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060" y="1263597"/>
            <a:ext cx="3431626" cy="205363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Year Five: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After meeting with your Shareholder you’ve determined the following:  The Shareholder Loan balance due was repaid in full along with $1,200.00 of interest.  </a:t>
            </a:r>
          </a:p>
        </p:txBody>
      </p:sp>
      <p:pic>
        <p:nvPicPr>
          <p:cNvPr id="5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8DCA39B-873E-4824-9393-BA7F998B5B5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25948" r="11172" b="2439"/>
          <a:stretch/>
        </p:blipFill>
        <p:spPr bwMode="auto">
          <a:xfrm>
            <a:off x="5699463" y="139515"/>
            <a:ext cx="6356411" cy="6355441"/>
          </a:xfrm>
          <a:prstGeom prst="rect">
            <a:avLst/>
          </a:prstGeom>
          <a:ln w="28575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7F453AD-2C42-4320-89BC-D30D02BA08A6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0" t="5751" r="11513" b="73743"/>
          <a:stretch/>
        </p:blipFill>
        <p:spPr bwMode="auto">
          <a:xfrm>
            <a:off x="71021" y="4367815"/>
            <a:ext cx="6107837" cy="1819922"/>
          </a:xfrm>
          <a:prstGeom prst="rect">
            <a:avLst/>
          </a:prstGeom>
          <a:ln w="28575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3742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A5271-D8E6-49C7-A7B5-A84C293F8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WWW.NATPTAX.COM</a:t>
            </a:r>
          </a:p>
        </p:txBody>
      </p:sp>
      <p:pic>
        <p:nvPicPr>
          <p:cNvPr id="4" name="Picture 3" descr="A screenshot of a person&#10;&#10;Description generated with very high confidence">
            <a:extLst>
              <a:ext uri="{FF2B5EF4-FFF2-40B4-BE49-F238E27FC236}">
                <a16:creationId xmlns:a16="http://schemas.microsoft.com/office/drawing/2014/main" id="{977CFE7C-A0EF-4F51-A982-BF3071D175E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24" y="1296140"/>
            <a:ext cx="9969623" cy="4856086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B7EE279-0DC4-4333-84F1-2A04412D62C6}"/>
              </a:ext>
            </a:extLst>
          </p:cNvPr>
          <p:cNvCxnSpPr>
            <a:cxnSpLocks/>
          </p:cNvCxnSpPr>
          <p:nvPr/>
        </p:nvCxnSpPr>
        <p:spPr>
          <a:xfrm flipH="1">
            <a:off x="5730535" y="540331"/>
            <a:ext cx="1930895" cy="9698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ction Button: Go Forward or Next 9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0427947-C0E2-4F07-8A3C-17D447C4DF6D}"/>
              </a:ext>
            </a:extLst>
          </p:cNvPr>
          <p:cNvSpPr/>
          <p:nvPr/>
        </p:nvSpPr>
        <p:spPr>
          <a:xfrm rot="5400000">
            <a:off x="4252403" y="1047565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1B3A20A-7C15-49D5-ABD6-F33800E67A73}"/>
              </a:ext>
            </a:extLst>
          </p:cNvPr>
          <p:cNvSpPr/>
          <p:nvPr/>
        </p:nvSpPr>
        <p:spPr>
          <a:xfrm>
            <a:off x="-96175" y="4544272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ction Button: Go Forward or Next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4A6464B-7AB9-4E50-9BF8-BF461A30F877}"/>
              </a:ext>
            </a:extLst>
          </p:cNvPr>
          <p:cNvSpPr/>
          <p:nvPr/>
        </p:nvSpPr>
        <p:spPr>
          <a:xfrm rot="5400000">
            <a:off x="5391705" y="3919107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77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B6660-9B61-4CD6-95C3-AF85CC984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381002"/>
            <a:ext cx="11430001" cy="512619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Federal Tax Information/Worksheets &amp; Tax Information Tabs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C81E36-8F19-416C-80C3-5CF181C5CA3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30" y="1047565"/>
            <a:ext cx="9765437" cy="535323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4A5E5D0-C3A0-44C9-88E9-D9FAC8BFEFA1}"/>
              </a:ext>
            </a:extLst>
          </p:cNvPr>
          <p:cNvCxnSpPr>
            <a:cxnSpLocks/>
          </p:cNvCxnSpPr>
          <p:nvPr/>
        </p:nvCxnSpPr>
        <p:spPr>
          <a:xfrm>
            <a:off x="2325950" y="5220070"/>
            <a:ext cx="1793289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280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AB84B19B-2D19-4802-BB41-4AF737E9FA3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525" y="99695"/>
            <a:ext cx="8616950" cy="665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95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5E6E6-2FB1-604D-80F8-FD44D73D6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What’s the big deal?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DAAA8-4D23-9545-9EA6-AE6E9E75CA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Losses</a:t>
            </a:r>
          </a:p>
          <a:p>
            <a:r>
              <a:rPr lang="en-US" dirty="0">
                <a:solidFill>
                  <a:srgbClr val="CC0099"/>
                </a:solidFill>
              </a:rPr>
              <a:t>Distributions</a:t>
            </a:r>
          </a:p>
          <a:p>
            <a:r>
              <a:rPr lang="en-US" dirty="0">
                <a:solidFill>
                  <a:srgbClr val="6600FF"/>
                </a:solidFill>
              </a:rPr>
              <a:t>Sale of business</a:t>
            </a:r>
          </a:p>
          <a:p>
            <a:r>
              <a:rPr lang="en-US" dirty="0">
                <a:solidFill>
                  <a:srgbClr val="0000FF"/>
                </a:solidFill>
              </a:rPr>
              <a:t>Death of a shareholder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44DE1D0-F7D8-B14E-AB78-259F26C0181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B0F0"/>
                </a:solidFill>
              </a:rPr>
              <a:t>Whose job is it to track basis anyway?</a:t>
            </a:r>
          </a:p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Each shareholder of an S corporation is responsible for keeping track of basis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Basis must be calculated at the end of the S corporation’s tax year</a:t>
            </a:r>
          </a:p>
          <a:p>
            <a:pPr lvl="1"/>
            <a:r>
              <a:rPr lang="en-US" sz="1800" dirty="0">
                <a:solidFill>
                  <a:srgbClr val="7030A0"/>
                </a:solidFill>
              </a:rPr>
              <a:t>Every year thereafter</a:t>
            </a:r>
          </a:p>
          <a:p>
            <a:pPr lvl="1"/>
            <a:r>
              <a:rPr lang="en-US" sz="1800" dirty="0">
                <a:solidFill>
                  <a:srgbClr val="7030A0"/>
                </a:solidFill>
              </a:rPr>
              <a:t>Tracked on worksheets</a:t>
            </a:r>
          </a:p>
          <a:p>
            <a:pPr lvl="2"/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Software worksheet</a:t>
            </a:r>
          </a:p>
          <a:p>
            <a:pPr lvl="2"/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NATP worksheet</a:t>
            </a:r>
          </a:p>
          <a:p>
            <a:pPr lvl="2"/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K-1 instructions worksheet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45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dollar signs">
            <a:extLst>
              <a:ext uri="{FF2B5EF4-FFF2-40B4-BE49-F238E27FC236}">
                <a16:creationId xmlns:a16="http://schemas.microsoft.com/office/drawing/2014/main" id="{E72C5822-F063-4AA1-9AED-62BC8DE26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210" y="3630967"/>
            <a:ext cx="3286872" cy="246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FEFECD-6E45-40F6-BF1B-EA8B22DCA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Initial Stock Basis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06CEAE-CBAF-4442-A75F-E5D1FB9E5F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spcBef>
                <a:spcPct val="20000"/>
              </a:spcBef>
              <a:spcAft>
                <a:spcPts val="0"/>
              </a:spcAft>
              <a:buClrTx/>
              <a:buFont typeface="Arial" pitchFamily="34" charset="0"/>
              <a:buChar char="»"/>
            </a:pPr>
            <a:r>
              <a:rPr lang="en-US" sz="2000" dirty="0">
                <a:solidFill>
                  <a:srgbClr val="F14124"/>
                </a:solidFill>
                <a:latin typeface="Calibri"/>
              </a:rPr>
              <a:t>Purchase:  cost of the shares</a:t>
            </a:r>
            <a:r>
              <a:rPr lang="en-US" sz="2000" b="1" dirty="0">
                <a:solidFill>
                  <a:srgbClr val="F14124"/>
                </a:solidFill>
                <a:latin typeface="Calibri"/>
              </a:rPr>
              <a:t>.</a:t>
            </a:r>
          </a:p>
          <a:p>
            <a:pPr marL="342900" lvl="0" indent="-342900">
              <a:spcBef>
                <a:spcPct val="20000"/>
              </a:spcBef>
              <a:spcAft>
                <a:spcPts val="0"/>
              </a:spcAft>
              <a:buClrTx/>
              <a:buFont typeface="Arial" pitchFamily="34" charset="0"/>
              <a:buChar char="»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C electing S: basis in C stock at any time of the conversion.</a:t>
            </a:r>
          </a:p>
          <a:p>
            <a:pPr marL="342900" lvl="0" indent="-342900">
              <a:spcBef>
                <a:spcPct val="20000"/>
              </a:spcBef>
              <a:spcAft>
                <a:spcPts val="0"/>
              </a:spcAft>
              <a:buClrTx/>
              <a:buFont typeface="Arial" pitchFamily="34" charset="0"/>
              <a:buChar char="»"/>
            </a:pPr>
            <a:r>
              <a:rPr lang="en-US" sz="2000" dirty="0">
                <a:solidFill>
                  <a:srgbClr val="00B050"/>
                </a:solidFill>
                <a:latin typeface="Calibri"/>
              </a:rPr>
              <a:t>Gift: generally the donor's basis.</a:t>
            </a:r>
          </a:p>
          <a:p>
            <a:pPr marL="342900" lvl="0" indent="-342900">
              <a:spcBef>
                <a:spcPct val="20000"/>
              </a:spcBef>
              <a:spcAft>
                <a:spcPts val="0"/>
              </a:spcAft>
              <a:buClrTx/>
              <a:buFont typeface="Arial" pitchFamily="34" charset="0"/>
              <a:buChar char="»"/>
            </a:pPr>
            <a:r>
              <a:rPr lang="en-US" sz="2000" dirty="0">
                <a:solidFill>
                  <a:srgbClr val="7030A0"/>
                </a:solidFill>
                <a:latin typeface="Calibri"/>
              </a:rPr>
              <a:t>Exchange for services: Basis is measured by the stock's FMV, rather than by the value of the services.</a:t>
            </a:r>
          </a:p>
          <a:p>
            <a:pPr marL="342900" lvl="0" indent="-342900">
              <a:spcBef>
                <a:spcPct val="20000"/>
              </a:spcBef>
              <a:spcAft>
                <a:spcPts val="0"/>
              </a:spcAft>
              <a:buClrTx/>
              <a:buFont typeface="Arial" pitchFamily="34" charset="0"/>
              <a:buChar char="»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Inheritance: generally its FMV at the date of death or, if elected, the alternate valuation date.</a:t>
            </a:r>
          </a:p>
          <a:p>
            <a:pPr marL="342900" lvl="0" indent="-342900">
              <a:spcBef>
                <a:spcPct val="20000"/>
              </a:spcBef>
              <a:spcAft>
                <a:spcPts val="0"/>
              </a:spcAft>
              <a:buClrTx/>
              <a:buFont typeface="Arial" pitchFamily="34" charset="0"/>
              <a:buChar char="»"/>
            </a:pPr>
            <a:r>
              <a:rPr lang="en-US" sz="2000" dirty="0">
                <a:solidFill>
                  <a:srgbClr val="F14124">
                    <a:lumMod val="75000"/>
                  </a:srgbClr>
                </a:solidFill>
                <a:latin typeface="Calibri"/>
              </a:rPr>
              <a:t>When S Corp is capitalized: equal to the basis of the property transferred, reduced by property received and increased by gain recognized on transfer.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0E9864-22FD-410C-B6F1-D31B3D01F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71627">
            <a:off x="7433322" y="1201911"/>
            <a:ext cx="2809875" cy="1628775"/>
          </a:xfrm>
          <a:prstGeom prst="rect">
            <a:avLst/>
          </a:prstGeom>
        </p:spPr>
      </p:pic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EBEA5EBE-88B7-431E-B16E-666D3E93C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7294">
            <a:off x="9003367" y="3439562"/>
            <a:ext cx="2728913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68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A74791C-4B3F-4C17-9BD4-4E62B94F6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182" y="2318393"/>
            <a:ext cx="5202238" cy="3674334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All income items of the S Corp</a:t>
            </a:r>
          </a:p>
          <a:p>
            <a:r>
              <a:rPr lang="en-US" sz="2400" dirty="0">
                <a:solidFill>
                  <a:srgbClr val="7030A0"/>
                </a:solidFill>
              </a:rPr>
              <a:t>Non-separately stated income of the S Corp</a:t>
            </a:r>
          </a:p>
          <a:p>
            <a:r>
              <a:rPr lang="en-US" sz="2400" dirty="0">
                <a:solidFill>
                  <a:srgbClr val="7030A0"/>
                </a:solidFill>
              </a:rPr>
              <a:t>Excess depletion deduction</a:t>
            </a:r>
          </a:p>
          <a:p>
            <a:r>
              <a:rPr lang="en-US" sz="2400" dirty="0">
                <a:solidFill>
                  <a:srgbClr val="7030A0"/>
                </a:solidFill>
              </a:rPr>
              <a:t>Cancellation of debt income</a:t>
            </a:r>
          </a:p>
          <a:p>
            <a:r>
              <a:rPr lang="en-US" sz="2400" dirty="0">
                <a:solidFill>
                  <a:srgbClr val="7030A0"/>
                </a:solidFill>
              </a:rPr>
              <a:t>Additional capital contributions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CD5705-32CF-47AB-85C8-88B912DCE1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Increases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841D30-51F6-421E-AF00-B40B06466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Stock Basis Adjustments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9D5F0E-67C7-42D1-A504-C91E88A584D0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dirty="0">
                <a:solidFill>
                  <a:srgbClr val="6600FF"/>
                </a:solidFill>
              </a:rPr>
              <a:t>Distributions not includible in SH income</a:t>
            </a:r>
          </a:p>
          <a:p>
            <a:r>
              <a:rPr lang="en-US" sz="2400" dirty="0">
                <a:solidFill>
                  <a:srgbClr val="6600FF"/>
                </a:solidFill>
              </a:rPr>
              <a:t>The SH's share of the S Corp's separately and non-separately stated loss, items of loss and deductions</a:t>
            </a:r>
          </a:p>
          <a:p>
            <a:r>
              <a:rPr lang="en-US" sz="2400" dirty="0">
                <a:solidFill>
                  <a:srgbClr val="6600FF"/>
                </a:solidFill>
              </a:rPr>
              <a:t>The SH's share of non-includable expense</a:t>
            </a:r>
          </a:p>
          <a:p>
            <a:r>
              <a:rPr lang="en-US" sz="2400" dirty="0">
                <a:solidFill>
                  <a:srgbClr val="6600FF"/>
                </a:solidFill>
              </a:rPr>
              <a:t>Never below zero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55C96-5D9C-4FC3-BADD-5C1BEBD55B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Decreases</a:t>
            </a:r>
          </a:p>
        </p:txBody>
      </p:sp>
      <p:sp>
        <p:nvSpPr>
          <p:cNvPr id="8" name="Up Arrow 6">
            <a:extLst>
              <a:ext uri="{FF2B5EF4-FFF2-40B4-BE49-F238E27FC236}">
                <a16:creationId xmlns:a16="http://schemas.microsoft.com/office/drawing/2014/main" id="{1CCD8BC8-57CA-4B69-8D39-ADACA6E48B8B}"/>
              </a:ext>
            </a:extLst>
          </p:cNvPr>
          <p:cNvSpPr/>
          <p:nvPr/>
        </p:nvSpPr>
        <p:spPr>
          <a:xfrm flipH="1">
            <a:off x="4931228" y="4223658"/>
            <a:ext cx="1219200" cy="2481943"/>
          </a:xfrm>
          <a:prstGeom prst="upArrow">
            <a:avLst/>
          </a:prstGeom>
          <a:solidFill>
            <a:srgbClr val="0000FF"/>
          </a:solidFill>
          <a:ln>
            <a:solidFill>
              <a:srgbClr val="CC0099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3E977FBF-495B-4A0E-84FD-C798D031054C}"/>
              </a:ext>
            </a:extLst>
          </p:cNvPr>
          <p:cNvSpPr/>
          <p:nvPr/>
        </p:nvSpPr>
        <p:spPr>
          <a:xfrm>
            <a:off x="11116104" y="3940969"/>
            <a:ext cx="914400" cy="2362200"/>
          </a:xfrm>
          <a:prstGeom prst="downArrow">
            <a:avLst/>
          </a:prstGeom>
          <a:solidFill>
            <a:srgbClr val="CC0099"/>
          </a:solidFill>
          <a:ln>
            <a:solidFill>
              <a:srgbClr val="6600FF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05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8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FD3D89-655C-4515-A58E-E51DDE505C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0070C0"/>
                </a:solidFill>
              </a:rPr>
              <a:t>Increased for income items and excess depletion</a:t>
            </a:r>
          </a:p>
          <a:p>
            <a:r>
              <a:rPr lang="en-US" sz="2000" dirty="0">
                <a:solidFill>
                  <a:srgbClr val="0070C0"/>
                </a:solidFill>
              </a:rPr>
              <a:t>Decreased for distributions</a:t>
            </a:r>
          </a:p>
          <a:p>
            <a:r>
              <a:rPr lang="en-US" sz="2000" dirty="0">
                <a:solidFill>
                  <a:srgbClr val="0070C0"/>
                </a:solidFill>
              </a:rPr>
              <a:t>Decreased for nondeductible, noncapital expenses and depletion</a:t>
            </a:r>
          </a:p>
          <a:p>
            <a:r>
              <a:rPr lang="en-US" sz="2000" dirty="0">
                <a:solidFill>
                  <a:srgbClr val="0070C0"/>
                </a:solidFill>
              </a:rPr>
              <a:t>Decreased for items of loss and deduction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88604-D60B-413D-AC51-5149A71AB7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en-US" dirty="0"/>
              <a:t>Annually on the Last Day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E2C805D-16F9-43EF-9F96-2AF29D8E5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Ordering Rule and Election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38212AF-0799-4EDE-8B83-AA144C8A1774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>
            <a:normAutofit lnSpcReduction="10000"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There is an election to reduce basis by items of loss or deduction before nondeductible, noncapital expenses.</a:t>
            </a:r>
          </a:p>
          <a:p>
            <a:r>
              <a:rPr lang="en-US" sz="2000" dirty="0">
                <a:solidFill>
                  <a:srgbClr val="7030A0"/>
                </a:solidFill>
              </a:rPr>
              <a:t>Made by attaching a statement to the return.</a:t>
            </a:r>
          </a:p>
          <a:p>
            <a:r>
              <a:rPr lang="en-US" sz="2000" dirty="0">
                <a:solidFill>
                  <a:srgbClr val="7030A0"/>
                </a:solidFill>
              </a:rPr>
              <a:t>Must be timely filed original or amended return.</a:t>
            </a:r>
          </a:p>
          <a:p>
            <a:r>
              <a:rPr lang="en-US" sz="2000" dirty="0">
                <a:solidFill>
                  <a:srgbClr val="7030A0"/>
                </a:solidFill>
              </a:rPr>
              <a:t>Once made, election is used for future years.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DE9347-18AE-426B-8DDF-3878109126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Election</a:t>
            </a:r>
          </a:p>
        </p:txBody>
      </p:sp>
    </p:spTree>
    <p:extLst>
      <p:ext uri="{BB962C8B-B14F-4D97-AF65-F5344CB8AC3E}">
        <p14:creationId xmlns:p14="http://schemas.microsoft.com/office/powerpoint/2010/main" val="117863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</TotalTime>
  <Words>1353</Words>
  <Application>Microsoft Office PowerPoint</Application>
  <PresentationFormat>Widescreen</PresentationFormat>
  <Paragraphs>145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Times New Roman</vt:lpstr>
      <vt:lpstr>Trebuchet MS</vt:lpstr>
      <vt:lpstr>Wingdings</vt:lpstr>
      <vt:lpstr>Wingdings 3</vt:lpstr>
      <vt:lpstr>Facet</vt:lpstr>
      <vt:lpstr>SCHEDULE K-1 AND BASIS OF S CORP SHAREHOLDER</vt:lpstr>
      <vt:lpstr>B – A – P </vt:lpstr>
      <vt:lpstr>WWW.NATPTAX.COM</vt:lpstr>
      <vt:lpstr>Federal Tax Information/Worksheets &amp; Tax Information Tabs</vt:lpstr>
      <vt:lpstr>PowerPoint Presentation</vt:lpstr>
      <vt:lpstr>What’s the big deal?</vt:lpstr>
      <vt:lpstr>Initial Stock Basis</vt:lpstr>
      <vt:lpstr>Stock Basis Adjustments</vt:lpstr>
      <vt:lpstr>Ordering Rule and Election</vt:lpstr>
      <vt:lpstr>DISTRIBUTIONS</vt:lpstr>
      <vt:lpstr>Debt Basis</vt:lpstr>
      <vt:lpstr>At-Risk    Passive     Schedule K-1</vt:lpstr>
      <vt:lpstr>Most common forms needed:</vt:lpstr>
      <vt:lpstr>Schedule E, page 2</vt:lpstr>
      <vt:lpstr>Simple One</vt:lpstr>
      <vt:lpstr>Now, with Debt Basis</vt:lpstr>
      <vt:lpstr>Loan, Losses and Distributions</vt:lpstr>
      <vt:lpstr>Basis Question</vt:lpstr>
      <vt:lpstr>Basis Question</vt:lpstr>
      <vt:lpstr>I am a sole shareholder of an S Corp and my beginning stock basis is $10,000.  My unreduced Debt Basis is $25,000.  I guaranteed a $50,000 loan for my S Corp this year and took a cash distribution of $20,000.  The S Corp losses were $45,000.  What is my stock and debt basis at the end of the year?</vt:lpstr>
      <vt:lpstr>Year One</vt:lpstr>
      <vt:lpstr>Year Two</vt:lpstr>
      <vt:lpstr>Year Three</vt:lpstr>
      <vt:lpstr>Year Four</vt:lpstr>
      <vt:lpstr>Year Five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Melinda Garvin</dc:creator>
  <cp:lastModifiedBy>Melinda Garvin</cp:lastModifiedBy>
  <cp:revision>7</cp:revision>
  <dcterms:created xsi:type="dcterms:W3CDTF">2018-09-18T00:51:47Z</dcterms:created>
  <dcterms:modified xsi:type="dcterms:W3CDTF">2018-09-18T01:12:15Z</dcterms:modified>
</cp:coreProperties>
</file>