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2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10/20/2018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10/20/2018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10/20/2018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63436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 bwMode="auto">
          <a:xfrm>
            <a:off x="457200" y="1066801"/>
            <a:ext cx="8229600" cy="5105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  <a:endParaRPr lang="en-US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41780583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63436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 bwMode="auto">
          <a:xfrm>
            <a:off x="457200" y="1066801"/>
            <a:ext cx="8229600" cy="5105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  <a:endParaRPr lang="en-US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41780583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63436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 bwMode="auto">
          <a:xfrm>
            <a:off x="457200" y="1066801"/>
            <a:ext cx="8229600" cy="5105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  <a:endParaRPr lang="en-US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41780583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1" y="609600"/>
            <a:ext cx="4914900" cy="685800"/>
          </a:xfrm>
        </p:spPr>
        <p:txBody>
          <a:bodyPr anchor="t"/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0"/>
          </p:nvPr>
        </p:nvSpPr>
        <p:spPr>
          <a:xfrm>
            <a:off x="571499" y="1524000"/>
            <a:ext cx="3925889" cy="838200"/>
          </a:xfrm>
        </p:spPr>
        <p:txBody>
          <a:bodyPr/>
          <a:lstStyle>
            <a:lvl1pPr marL="0" indent="0" algn="l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24000"/>
            <a:ext cx="3927475" cy="838200"/>
          </a:xfrm>
        </p:spPr>
        <p:txBody>
          <a:bodyPr/>
          <a:lstStyle>
            <a:lvl1pPr marL="0" indent="0" algn="l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571499" y="2514600"/>
            <a:ext cx="3925889" cy="3657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514600"/>
            <a:ext cx="3927474" cy="3657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2309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1" y="609600"/>
            <a:ext cx="4914900" cy="685800"/>
          </a:xfrm>
        </p:spPr>
        <p:txBody>
          <a:bodyPr anchor="t"/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0"/>
          </p:nvPr>
        </p:nvSpPr>
        <p:spPr>
          <a:xfrm>
            <a:off x="571499" y="1524000"/>
            <a:ext cx="3925889" cy="838200"/>
          </a:xfrm>
        </p:spPr>
        <p:txBody>
          <a:bodyPr/>
          <a:lstStyle>
            <a:lvl1pPr marL="0" indent="0" algn="l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24000"/>
            <a:ext cx="3927475" cy="838200"/>
          </a:xfrm>
        </p:spPr>
        <p:txBody>
          <a:bodyPr/>
          <a:lstStyle>
            <a:lvl1pPr marL="0" indent="0" algn="l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571499" y="2514600"/>
            <a:ext cx="3925889" cy="3657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514600"/>
            <a:ext cx="3927474" cy="3657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2309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1" y="609600"/>
            <a:ext cx="4914900" cy="685800"/>
          </a:xfrm>
        </p:spPr>
        <p:txBody>
          <a:bodyPr anchor="t"/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0"/>
          </p:nvPr>
        </p:nvSpPr>
        <p:spPr>
          <a:xfrm>
            <a:off x="571499" y="1524000"/>
            <a:ext cx="3925889" cy="838200"/>
          </a:xfrm>
        </p:spPr>
        <p:txBody>
          <a:bodyPr/>
          <a:lstStyle>
            <a:lvl1pPr marL="0" indent="0" algn="l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24000"/>
            <a:ext cx="3927475" cy="838200"/>
          </a:xfrm>
        </p:spPr>
        <p:txBody>
          <a:bodyPr/>
          <a:lstStyle>
            <a:lvl1pPr marL="0" indent="0" algn="l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571499" y="2514600"/>
            <a:ext cx="3925889" cy="3657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514600"/>
            <a:ext cx="3927474" cy="3657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2309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1" y="609600"/>
            <a:ext cx="4914900" cy="685800"/>
          </a:xfrm>
        </p:spPr>
        <p:txBody>
          <a:bodyPr anchor="t"/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0"/>
          </p:nvPr>
        </p:nvSpPr>
        <p:spPr>
          <a:xfrm>
            <a:off x="571499" y="1524000"/>
            <a:ext cx="3925889" cy="838200"/>
          </a:xfrm>
        </p:spPr>
        <p:txBody>
          <a:bodyPr/>
          <a:lstStyle>
            <a:lvl1pPr marL="0" indent="0" algn="l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24000"/>
            <a:ext cx="3927475" cy="838200"/>
          </a:xfrm>
        </p:spPr>
        <p:txBody>
          <a:bodyPr/>
          <a:lstStyle>
            <a:lvl1pPr marL="0" indent="0" algn="l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571499" y="2514600"/>
            <a:ext cx="3925889" cy="3657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514600"/>
            <a:ext cx="3927474" cy="3657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2309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63436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 bwMode="auto">
          <a:xfrm>
            <a:off x="457200" y="1066801"/>
            <a:ext cx="8229600" cy="5105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  <a:endParaRPr lang="en-US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4178058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10/20/2018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1" y="609600"/>
            <a:ext cx="4914900" cy="685800"/>
          </a:xfrm>
        </p:spPr>
        <p:txBody>
          <a:bodyPr anchor="t"/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0"/>
          </p:nvPr>
        </p:nvSpPr>
        <p:spPr>
          <a:xfrm>
            <a:off x="571499" y="1524000"/>
            <a:ext cx="3925889" cy="838200"/>
          </a:xfrm>
        </p:spPr>
        <p:txBody>
          <a:bodyPr/>
          <a:lstStyle>
            <a:lvl1pPr marL="0" indent="0" algn="l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24000"/>
            <a:ext cx="3927475" cy="838200"/>
          </a:xfrm>
        </p:spPr>
        <p:txBody>
          <a:bodyPr/>
          <a:lstStyle>
            <a:lvl1pPr marL="0" indent="0" algn="l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571499" y="2514600"/>
            <a:ext cx="3925889" cy="3657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514600"/>
            <a:ext cx="3927474" cy="3657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2309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63436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 bwMode="auto">
          <a:xfrm>
            <a:off x="457200" y="1066801"/>
            <a:ext cx="8229600" cy="5105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  <a:endParaRPr lang="en-US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4178058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10/20/2018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10/20/2018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10/20/2018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10/20/2018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10/20/2018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10/20/2018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10/20/2018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8E80666-FB37-4B36-9149-507F3B0178E3}" type="datetimeFigureOut">
              <a:rPr lang="en-US" smtClean="0"/>
              <a:pPr/>
              <a:t>10/20/2018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  <p:sldLayoutId id="2147483973" r:id="rId12"/>
    <p:sldLayoutId id="2147483974" r:id="rId13"/>
    <p:sldLayoutId id="2147483975" r:id="rId14"/>
    <p:sldLayoutId id="2147483976" r:id="rId15"/>
    <p:sldLayoutId id="2147483977" r:id="rId16"/>
    <p:sldLayoutId id="2147483978" r:id="rId17"/>
    <p:sldLayoutId id="2147483979" r:id="rId18"/>
    <p:sldLayoutId id="2147483980" r:id="rId19"/>
    <p:sldLayoutId id="2147483981" r:id="rId20"/>
    <p:sldLayoutId id="2147483982" r:id="rId2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/>
                </a:solidFill>
              </a:rPr>
              <a:t>1099 – THE TATTLETALE!</a:t>
            </a:r>
            <a:b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/>
                </a:solidFill>
              </a:rPr>
            </a:br>
            <a:r>
              <a:rPr lang="en-US" sz="2400" dirty="0">
                <a:ln>
                  <a:solidFill>
                    <a:srgbClr val="0070C0"/>
                  </a:solidFill>
                </a:ln>
                <a:solidFill>
                  <a:schemeClr val="accent1"/>
                </a:solidFill>
              </a:rPr>
              <a:t>Presented by Melinda Garvin, EA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3064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Farm Client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Here are the Facts…….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Do you need to prepare any 1099s?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71499" y="2514600"/>
            <a:ext cx="4057651" cy="3657600"/>
          </a:xfrm>
        </p:spPr>
        <p:txBody>
          <a:bodyPr/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Yancey Clinic   $  260.49</a:t>
            </a:r>
          </a:p>
          <a:p>
            <a:endParaRPr lang="en-US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Town &amp; County Vet Clinic $1,359.75</a:t>
            </a:r>
          </a:p>
          <a:p>
            <a:endParaRPr lang="en-US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J &amp; R Fly Spraying    $  900.00</a:t>
            </a:r>
          </a:p>
          <a:p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281" y="2667000"/>
            <a:ext cx="391477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4641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307395" cy="685800"/>
          </a:xfrm>
        </p:spPr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It Doesn’t Take A Genius Tax Office!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The Facts……..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Do you need to prepare a 1099 for Above and Beyond Heating and Plumbing?</a:t>
            </a:r>
          </a:p>
          <a:p>
            <a:r>
              <a:rPr lang="en-US" dirty="0"/>
              <a:t>And, if so? How much will it be for?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514600"/>
            <a:ext cx="3925491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04234">
            <a:off x="4857970" y="2667014"/>
            <a:ext cx="224313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33466">
            <a:off x="6656661" y="4044509"/>
            <a:ext cx="1950244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4724400"/>
            <a:ext cx="2028825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6884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>
                <a:solidFill>
                  <a:srgbClr val="7030A0"/>
                </a:solidFill>
              </a:rPr>
              <a:t>Form W-9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1" t="-1679" r="241" b="50000"/>
          <a:stretch/>
        </p:blipFill>
        <p:spPr>
          <a:xfrm>
            <a:off x="1095130" y="1066800"/>
            <a:ext cx="6162920" cy="5495587"/>
          </a:xfrm>
        </p:spPr>
      </p:pic>
    </p:spTree>
    <p:extLst>
      <p:ext uri="{BB962C8B-B14F-4D97-AF65-F5344CB8AC3E}">
        <p14:creationId xmlns:p14="http://schemas.microsoft.com/office/powerpoint/2010/main" val="4253861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550" y="1447800"/>
            <a:ext cx="1514475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Penalties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Failure to file a correct return</a:t>
            </a:r>
          </a:p>
          <a:p>
            <a:r>
              <a:rPr lang="en-US" dirty="0"/>
              <a:t>by the due date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Penalties based on when you file the correct information return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Applies if:</a:t>
            </a:r>
          </a:p>
          <a:p>
            <a:pPr lvl="1"/>
            <a:r>
              <a:rPr lang="en-US" dirty="0"/>
              <a:t>Fail to file timely</a:t>
            </a:r>
          </a:p>
          <a:p>
            <a:pPr lvl="1"/>
            <a:r>
              <a:rPr lang="en-US" dirty="0"/>
              <a:t>Fail to include all information required</a:t>
            </a:r>
          </a:p>
          <a:p>
            <a:pPr lvl="1"/>
            <a:r>
              <a:rPr lang="en-US" dirty="0"/>
              <a:t>Include incorrect information</a:t>
            </a:r>
          </a:p>
          <a:p>
            <a:pPr lvl="1"/>
            <a:r>
              <a:rPr lang="en-US" dirty="0"/>
              <a:t>File on paper when required to file electronically</a:t>
            </a:r>
          </a:p>
          <a:p>
            <a:pPr lvl="1"/>
            <a:r>
              <a:rPr lang="en-US" dirty="0"/>
              <a:t>Report an incorrect TIN, report a TIN</a:t>
            </a:r>
          </a:p>
          <a:p>
            <a:pPr lvl="1"/>
            <a:r>
              <a:rPr lang="en-US" dirty="0"/>
              <a:t>Fail to file machine readable paper forms </a:t>
            </a:r>
          </a:p>
          <a:p>
            <a:pPr lvl="1"/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514600"/>
            <a:ext cx="3927474" cy="40386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$50/per return if within 30 days; max $532,000 per year</a:t>
            </a:r>
          </a:p>
          <a:p>
            <a:r>
              <a:rPr lang="en-US" dirty="0"/>
              <a:t>$100/per return if within 30 days after due date but by August 1; max $1,596,500 per year</a:t>
            </a:r>
          </a:p>
          <a:p>
            <a:r>
              <a:rPr lang="en-US" dirty="0"/>
              <a:t>$260/per return if after August 1 or no filing; max $3,193,000 per year</a:t>
            </a:r>
          </a:p>
          <a:p>
            <a:r>
              <a:rPr lang="en-US" dirty="0"/>
              <a:t>Small businesses have lower maximum penalties</a:t>
            </a:r>
          </a:p>
          <a:p>
            <a:r>
              <a:rPr lang="en-US" dirty="0"/>
              <a:t>There are exceptions to penalties</a:t>
            </a:r>
          </a:p>
        </p:txBody>
      </p:sp>
    </p:spTree>
    <p:extLst>
      <p:ext uri="{BB962C8B-B14F-4D97-AF65-F5344CB8AC3E}">
        <p14:creationId xmlns:p14="http://schemas.microsoft.com/office/powerpoint/2010/main" val="1462038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solidFill>
                  <a:srgbClr val="7030A0"/>
                </a:solidFill>
              </a:rPr>
              <a:t>Backup Withholding!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209800"/>
            <a:ext cx="3728498" cy="4428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&quot;Not Allowed&quot; Symbol 2">
            <a:extLst>
              <a:ext uri="{FF2B5EF4-FFF2-40B4-BE49-F238E27FC236}">
                <a16:creationId xmlns:a16="http://schemas.microsoft.com/office/drawing/2014/main" id="{DA0DB57A-1D43-4D6F-B1BC-42B86C9D2AD3}"/>
              </a:ext>
            </a:extLst>
          </p:cNvPr>
          <p:cNvSpPr/>
          <p:nvPr/>
        </p:nvSpPr>
        <p:spPr>
          <a:xfrm>
            <a:off x="3352800" y="1981200"/>
            <a:ext cx="990600" cy="1066800"/>
          </a:xfrm>
          <a:prstGeom prst="noSmoking">
            <a:avLst>
              <a:gd name="adj" fmla="val 802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300189EE-4AE0-4332-8087-990A12846B92}"/>
              </a:ext>
            </a:extLst>
          </p:cNvPr>
          <p:cNvSpPr/>
          <p:nvPr/>
        </p:nvSpPr>
        <p:spPr>
          <a:xfrm>
            <a:off x="457200" y="833110"/>
            <a:ext cx="2438400" cy="1376690"/>
          </a:xfrm>
          <a:prstGeom prst="wedgeRoundRectCallout">
            <a:avLst>
              <a:gd name="adj1" fmla="val 69094"/>
              <a:gd name="adj2" fmla="val 7668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Do you know what it is now?</a:t>
            </a:r>
          </a:p>
        </p:txBody>
      </p: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CFBCEF18-67AC-4385-A08B-EADD10770751}"/>
              </a:ext>
            </a:extLst>
          </p:cNvPr>
          <p:cNvSpPr/>
          <p:nvPr/>
        </p:nvSpPr>
        <p:spPr>
          <a:xfrm>
            <a:off x="7081298" y="1371600"/>
            <a:ext cx="1605502" cy="175564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24%</a:t>
            </a:r>
          </a:p>
        </p:txBody>
      </p:sp>
    </p:spTree>
    <p:extLst>
      <p:ext uri="{BB962C8B-B14F-4D97-AF65-F5344CB8AC3E}">
        <p14:creationId xmlns:p14="http://schemas.microsoft.com/office/powerpoint/2010/main" val="501329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05800" cy="17526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effectLst/>
              </a:rPr>
              <a:t>The Form 1099 MISC is always issued to an attorney for services rendered to a business?   True or False? </a:t>
            </a:r>
            <a:endParaRPr lang="en-US" altLang="en-US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3581401"/>
            <a:ext cx="6400800" cy="175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000250" y="3657600"/>
            <a:ext cx="5829300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schemeClr val="bg2">
                    <a:lumMod val="50000"/>
                  </a:schemeClr>
                </a:solidFill>
              </a:rPr>
              <a:t>The Form 1099 MISC is always issued to a Veterinarian for services rendered to a business?  True or False?</a:t>
            </a:r>
          </a:p>
        </p:txBody>
      </p:sp>
    </p:spTree>
    <p:extLst>
      <p:ext uri="{BB962C8B-B14F-4D97-AF65-F5344CB8AC3E}">
        <p14:creationId xmlns:p14="http://schemas.microsoft.com/office/powerpoint/2010/main" val="2754915910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58200" cy="1752600"/>
          </a:xfrm>
        </p:spPr>
        <p:txBody>
          <a:bodyPr/>
          <a:lstStyle/>
          <a:p>
            <a:r>
              <a:rPr lang="en-US" b="1" dirty="0"/>
              <a:t>New filing date for Nonemployee Comp 1099’s</a:t>
            </a:r>
            <a:endParaRPr lang="en-US" altLang="en-US" dirty="0"/>
          </a:p>
        </p:txBody>
      </p:sp>
      <p:sp>
        <p:nvSpPr>
          <p:cNvPr id="7171" name="Content Placeholder 2"/>
          <p:cNvSpPr>
            <a:spLocks noGrp="1"/>
          </p:cNvSpPr>
          <p:nvPr>
            <p:ph idx="4294967295"/>
          </p:nvPr>
        </p:nvSpPr>
        <p:spPr>
          <a:xfrm>
            <a:off x="457200" y="2087564"/>
            <a:ext cx="7715250" cy="4084637"/>
          </a:xfrm>
        </p:spPr>
        <p:txBody>
          <a:bodyPr/>
          <a:lstStyle/>
          <a:p>
            <a:r>
              <a:rPr lang="en-US" altLang="en-US" dirty="0"/>
              <a:t>On or before January 31, 2019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214" y="3200400"/>
            <a:ext cx="2976593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5063598"/>
      </p:ext>
    </p:extLst>
  </p:cSld>
  <p:clrMapOvr>
    <a:masterClrMapping/>
  </p:clrMapOvr>
  <p:transition spd="slow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solidFill>
                  <a:srgbClr val="7030A0"/>
                </a:solidFill>
              </a:rPr>
              <a:t>Online Fillable PDFs</a:t>
            </a:r>
          </a:p>
        </p:txBody>
      </p:sp>
      <p:sp>
        <p:nvSpPr>
          <p:cNvPr id="4" name="Rectangle 3"/>
          <p:cNvSpPr/>
          <p:nvPr/>
        </p:nvSpPr>
        <p:spPr>
          <a:xfrm>
            <a:off x="571500" y="2039540"/>
            <a:ext cx="256224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Inverted">
              <a:avLst/>
            </a:prstTxWarp>
            <a:spAutoFit/>
          </a:bodyPr>
          <a:lstStyle/>
          <a:p>
            <a:pPr algn="ctr"/>
            <a:r>
              <a:rPr lang="en-U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1099-CAP</a:t>
            </a:r>
          </a:p>
        </p:txBody>
      </p:sp>
      <p:sp>
        <p:nvSpPr>
          <p:cNvPr id="5" name="Rectangle 4"/>
          <p:cNvSpPr/>
          <p:nvPr/>
        </p:nvSpPr>
        <p:spPr>
          <a:xfrm>
            <a:off x="5200650" y="1295400"/>
            <a:ext cx="2475582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1099-LTC</a:t>
            </a:r>
          </a:p>
        </p:txBody>
      </p:sp>
      <p:sp>
        <p:nvSpPr>
          <p:cNvPr id="6" name="Rectangle 5"/>
          <p:cNvSpPr/>
          <p:nvPr/>
        </p:nvSpPr>
        <p:spPr>
          <a:xfrm>
            <a:off x="5200650" y="4576465"/>
            <a:ext cx="2187138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</a:bodyPr>
          <a:lstStyle/>
          <a:p>
            <a:pPr algn="ctr"/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1099-SA</a:t>
            </a:r>
          </a:p>
        </p:txBody>
      </p:sp>
      <p:sp>
        <p:nvSpPr>
          <p:cNvPr id="7" name="Rectangle 6"/>
          <p:cNvSpPr/>
          <p:nvPr/>
        </p:nvSpPr>
        <p:spPr>
          <a:xfrm>
            <a:off x="800100" y="4724400"/>
            <a:ext cx="2533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3"/>
                </a:solidFill>
                <a:effectLst/>
              </a:rPr>
              <a:t>5498-ESA</a:t>
            </a:r>
          </a:p>
        </p:txBody>
      </p:sp>
      <p:sp>
        <p:nvSpPr>
          <p:cNvPr id="8" name="Rectangle 7"/>
          <p:cNvSpPr/>
          <p:nvPr/>
        </p:nvSpPr>
        <p:spPr>
          <a:xfrm>
            <a:off x="3478431" y="3000970"/>
            <a:ext cx="2187138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5498-SA</a:t>
            </a:r>
          </a:p>
        </p:txBody>
      </p:sp>
    </p:spTree>
    <p:extLst>
      <p:ext uri="{BB962C8B-B14F-4D97-AF65-F5344CB8AC3E}">
        <p14:creationId xmlns:p14="http://schemas.microsoft.com/office/powerpoint/2010/main" val="2609333313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4533"/>
            <a:ext cx="8915399" cy="1143000"/>
          </a:xfrm>
        </p:spPr>
        <p:txBody>
          <a:bodyPr/>
          <a:lstStyle/>
          <a:p>
            <a:pPr algn="l"/>
            <a:r>
              <a:rPr lang="en-US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How long do you have to keep copies?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351" y="1143001"/>
            <a:ext cx="1964531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878" y="5195889"/>
            <a:ext cx="1218010" cy="162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283" y="3406073"/>
            <a:ext cx="188595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1"/>
            <a:ext cx="2400300" cy="2129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301" y="4653849"/>
            <a:ext cx="2402642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550" y="1143000"/>
            <a:ext cx="1643063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203" y="5334001"/>
            <a:ext cx="1321594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62401"/>
            <a:ext cx="1225153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0" y="1762126"/>
            <a:ext cx="1178719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175" y="3577521"/>
            <a:ext cx="1235870" cy="1647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4088403"/>
      </p:ext>
    </p:extLst>
  </p:cSld>
  <p:clrMapOvr>
    <a:masterClrMapping/>
  </p:clrMapOvr>
  <p:transition spd="slow">
    <p:wheel spokes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Who has to file electronically?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21" y="1143000"/>
            <a:ext cx="2365613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130" y="2438400"/>
            <a:ext cx="535142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0714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28600"/>
            <a:ext cx="8173251" cy="762000"/>
          </a:xfrm>
        </p:spPr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IRS Suggestions and Guidelines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400383"/>
            <a:ext cx="2343150" cy="2071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667000"/>
            <a:ext cx="1914525" cy="2753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3879341"/>
            <a:ext cx="1943100" cy="2745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650" y="1600201"/>
            <a:ext cx="1320478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 descr="C:\Users\mgarvin\AppData\Local\Microsoft\Windows\Temporary Internet Files\Content.IE5\7G2L6YU5\No_sign_Right.svg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2" y="1514475"/>
            <a:ext cx="1157288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105400"/>
            <a:ext cx="257175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 descr="C:\Users\mgarvin\AppData\Local\Microsoft\Windows\Temporary Internet Files\Content.IE5\7G2L6YU5\No_sign_Right.svg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951" y="4495800"/>
            <a:ext cx="17145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256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Larry the Landlord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571500" y="1524000"/>
            <a:ext cx="3925889" cy="838200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The Facts……</a:t>
            </a:r>
          </a:p>
          <a:p>
            <a:r>
              <a:rPr lang="en-US" dirty="0">
                <a:solidFill>
                  <a:srgbClr val="0070C0"/>
                </a:solidFill>
              </a:rPr>
              <a:t>What discussion and questions do you have?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Questions you should ask Larry: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Rent collected:  $6,600.00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Homeowners Ins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Pd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:  $473.00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Mort. Int.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Pd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:  $3,153.80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Real Est Taxes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Pd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:  $982.60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Repairs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Pd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:  $1,194.00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Legal &amp; Prof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Pd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:  $220.00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>
                <a:solidFill>
                  <a:srgbClr val="00B050"/>
                </a:solidFill>
              </a:rPr>
              <a:t>Who were the repairs paid to?</a:t>
            </a:r>
          </a:p>
          <a:p>
            <a:endParaRPr lang="en-US" dirty="0"/>
          </a:p>
          <a:p>
            <a:r>
              <a:rPr lang="en-US" dirty="0">
                <a:solidFill>
                  <a:srgbClr val="0070C0"/>
                </a:solidFill>
              </a:rPr>
              <a:t>If Larry’s answer is:  All was paid to a furnace repair company.  Now what do you tell Larry?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Larry needs to get a Form W-9 from the furnace repair company properly filled out!</a:t>
            </a:r>
          </a:p>
        </p:txBody>
      </p:sp>
    </p:spTree>
    <p:extLst>
      <p:ext uri="{BB962C8B-B14F-4D97-AF65-F5344CB8AC3E}">
        <p14:creationId xmlns:p14="http://schemas.microsoft.com/office/powerpoint/2010/main" val="28667725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The Royal Throne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The facts……..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How many 1099s do you have to prepare for this client? 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QuickBooks files</a:t>
            </a:r>
          </a:p>
          <a:p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Multiple subcontractors</a:t>
            </a:r>
          </a:p>
          <a:p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Forms W-9s filled out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363" y="2833568"/>
            <a:ext cx="3890931" cy="3719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4157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12</TotalTime>
  <Words>428</Words>
  <Application>Microsoft Office PowerPoint</Application>
  <PresentationFormat>On-screen Show (4:3)</PresentationFormat>
  <Paragraphs>67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Georgia</vt:lpstr>
      <vt:lpstr>Trebuchet MS</vt:lpstr>
      <vt:lpstr>Slipstream</vt:lpstr>
      <vt:lpstr>1099 – THE TATTLETALE! Presented by Melinda Garvin, EA </vt:lpstr>
      <vt:lpstr>The Form 1099 MISC is always issued to an attorney for services rendered to a business?   True or False? </vt:lpstr>
      <vt:lpstr>New filing date for Nonemployee Comp 1099’s</vt:lpstr>
      <vt:lpstr>Online Fillable PDFs</vt:lpstr>
      <vt:lpstr>How long do you have to keep copies?</vt:lpstr>
      <vt:lpstr>Who has to file electronically?</vt:lpstr>
      <vt:lpstr>IRS Suggestions and Guidelines</vt:lpstr>
      <vt:lpstr>Larry the Landlord</vt:lpstr>
      <vt:lpstr>The Royal Throne</vt:lpstr>
      <vt:lpstr>Farm Client</vt:lpstr>
      <vt:lpstr>It Doesn’t Take A Genius Tax Office! </vt:lpstr>
      <vt:lpstr>Form W-9</vt:lpstr>
      <vt:lpstr>Penalties</vt:lpstr>
      <vt:lpstr>Backup Withholding!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1099 – THE TATTLETALE! Presented by Melinda Garvin, EA</dc:title>
  <dc:creator>Melinda Garvin</dc:creator>
  <cp:lastModifiedBy>Melinda Garvin</cp:lastModifiedBy>
  <cp:revision>3</cp:revision>
  <dcterms:created xsi:type="dcterms:W3CDTF">2016-09-07T00:47:06Z</dcterms:created>
  <dcterms:modified xsi:type="dcterms:W3CDTF">2018-10-20T21:39:52Z</dcterms:modified>
</cp:coreProperties>
</file>