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9"/>
  </p:notesMasterIdLst>
  <p:sldIdLst>
    <p:sldId id="256" r:id="rId2"/>
    <p:sldId id="1234" r:id="rId3"/>
    <p:sldId id="1104" r:id="rId4"/>
    <p:sldId id="1105" r:id="rId5"/>
    <p:sldId id="1106" r:id="rId6"/>
    <p:sldId id="1107" r:id="rId7"/>
    <p:sldId id="1108" r:id="rId8"/>
    <p:sldId id="1109" r:id="rId9"/>
    <p:sldId id="1110" r:id="rId10"/>
    <p:sldId id="1235" r:id="rId11"/>
    <p:sldId id="1236" r:id="rId12"/>
    <p:sldId id="1112" r:id="rId13"/>
    <p:sldId id="1113" r:id="rId14"/>
    <p:sldId id="1237" r:id="rId15"/>
    <p:sldId id="1048" r:id="rId16"/>
    <p:sldId id="1121" r:id="rId17"/>
    <p:sldId id="1140" r:id="rId18"/>
    <p:sldId id="1238" r:id="rId19"/>
    <p:sldId id="1239" r:id="rId20"/>
    <p:sldId id="1240" r:id="rId21"/>
    <p:sldId id="1241" r:id="rId22"/>
    <p:sldId id="1242" r:id="rId23"/>
    <p:sldId id="1250" r:id="rId24"/>
    <p:sldId id="1251" r:id="rId25"/>
    <p:sldId id="1252" r:id="rId26"/>
    <p:sldId id="1253" r:id="rId27"/>
    <p:sldId id="1254" r:id="rId28"/>
    <p:sldId id="257" r:id="rId29"/>
    <p:sldId id="267" r:id="rId30"/>
    <p:sldId id="1255" r:id="rId31"/>
    <p:sldId id="1256" r:id="rId32"/>
    <p:sldId id="1257" r:id="rId33"/>
    <p:sldId id="1258" r:id="rId34"/>
    <p:sldId id="260" r:id="rId35"/>
    <p:sldId id="261" r:id="rId36"/>
    <p:sldId id="263" r:id="rId37"/>
    <p:sldId id="264" r:id="rId38"/>
    <p:sldId id="265" r:id="rId39"/>
    <p:sldId id="266" r:id="rId40"/>
    <p:sldId id="1259" r:id="rId41"/>
    <p:sldId id="1260" r:id="rId42"/>
    <p:sldId id="1261" r:id="rId43"/>
    <p:sldId id="1278" r:id="rId44"/>
    <p:sldId id="1279" r:id="rId45"/>
    <p:sldId id="1220" r:id="rId46"/>
    <p:sldId id="1195" r:id="rId47"/>
    <p:sldId id="1196" r:id="rId48"/>
    <p:sldId id="1262" r:id="rId49"/>
    <p:sldId id="1197" r:id="rId50"/>
    <p:sldId id="1263" r:id="rId51"/>
    <p:sldId id="1264" r:id="rId52"/>
    <p:sldId id="1276" r:id="rId53"/>
    <p:sldId id="1277" r:id="rId54"/>
    <p:sldId id="1280" r:id="rId55"/>
    <p:sldId id="1281" r:id="rId56"/>
    <p:sldId id="1282" r:id="rId57"/>
    <p:sldId id="128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622"/>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8" d="100"/>
          <a:sy n="108" d="100"/>
        </p:scale>
        <p:origin x="654" y="108"/>
      </p:cViewPr>
      <p:guideLst/>
    </p:cSldViewPr>
  </p:slideViewPr>
  <p:notesTextViewPr>
    <p:cViewPr>
      <p:scale>
        <a:sx n="1" d="1"/>
        <a:sy n="1" d="1"/>
      </p:scale>
      <p:origin x="0" y="-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4FB29-AE46-445A-AF5A-879D672B0E5B}" type="doc">
      <dgm:prSet loTypeId="urn:microsoft.com/office/officeart/2005/8/layout/cycle2" loCatId="cycle" qsTypeId="urn:microsoft.com/office/officeart/2005/8/quickstyle/simple1" qsCatId="simple" csTypeId="urn:microsoft.com/office/officeart/2005/8/colors/accent2_4" csCatId="accent2" phldr="1"/>
      <dgm:spPr/>
      <dgm:t>
        <a:bodyPr/>
        <a:lstStyle/>
        <a:p>
          <a:endParaRPr lang="en-US"/>
        </a:p>
      </dgm:t>
    </dgm:pt>
    <dgm:pt modelId="{FC4F635C-C201-427C-ABDA-BDE0983118AC}">
      <dgm:prSet phldrT="[Text]"/>
      <dgm:spPr/>
      <dgm:t>
        <a:bodyPr/>
        <a:lstStyle/>
        <a:p>
          <a:r>
            <a:rPr lang="en-US" dirty="0"/>
            <a:t>BELOW THE LINE DEDUCTION</a:t>
          </a:r>
        </a:p>
      </dgm:t>
    </dgm:pt>
    <dgm:pt modelId="{FF70BAFF-AC2F-4241-99FD-64389270B9A8}" type="parTrans" cxnId="{DBE1290C-ABF1-448C-8192-83F42767957F}">
      <dgm:prSet/>
      <dgm:spPr/>
      <dgm:t>
        <a:bodyPr/>
        <a:lstStyle/>
        <a:p>
          <a:endParaRPr lang="en-US"/>
        </a:p>
      </dgm:t>
    </dgm:pt>
    <dgm:pt modelId="{D0FC624F-A400-422D-A190-F3EF6CD64C2F}" type="sibTrans" cxnId="{DBE1290C-ABF1-448C-8192-83F42767957F}">
      <dgm:prSet/>
      <dgm:spPr/>
      <dgm:t>
        <a:bodyPr/>
        <a:lstStyle/>
        <a:p>
          <a:endParaRPr lang="en-US" dirty="0"/>
        </a:p>
      </dgm:t>
    </dgm:pt>
    <dgm:pt modelId="{EB2246F6-04E2-4304-A55A-FBE74887325F}">
      <dgm:prSet phldrT="[Text]"/>
      <dgm:spPr/>
      <dgm:t>
        <a:bodyPr/>
        <a:lstStyle/>
        <a:p>
          <a:r>
            <a:rPr lang="en-US" dirty="0"/>
            <a:t>20% OF QBI OR TAXABLE INCOME</a:t>
          </a:r>
        </a:p>
      </dgm:t>
    </dgm:pt>
    <dgm:pt modelId="{E75DCA08-C7EB-4C67-A4F4-856C9EA178D1}" type="parTrans" cxnId="{E3817B3B-C7C8-4A21-9B6D-8425B94C020B}">
      <dgm:prSet/>
      <dgm:spPr/>
      <dgm:t>
        <a:bodyPr/>
        <a:lstStyle/>
        <a:p>
          <a:endParaRPr lang="en-US"/>
        </a:p>
      </dgm:t>
    </dgm:pt>
    <dgm:pt modelId="{23DD190F-EAE6-4566-8566-E7B7D9C25A6F}" type="sibTrans" cxnId="{E3817B3B-C7C8-4A21-9B6D-8425B94C020B}">
      <dgm:prSet/>
      <dgm:spPr/>
      <dgm:t>
        <a:bodyPr/>
        <a:lstStyle/>
        <a:p>
          <a:endParaRPr lang="en-US" dirty="0"/>
        </a:p>
      </dgm:t>
    </dgm:pt>
    <dgm:pt modelId="{44599921-5665-45E8-80C8-4E260D3BB819}">
      <dgm:prSet phldrT="[Text]"/>
      <dgm:spPr/>
      <dgm:t>
        <a:bodyPr/>
        <a:lstStyle/>
        <a:p>
          <a:r>
            <a:rPr lang="en-US" dirty="0"/>
            <a:t>SHARHOLDERS OF S CORP</a:t>
          </a:r>
        </a:p>
      </dgm:t>
    </dgm:pt>
    <dgm:pt modelId="{3B271D4A-D17F-4B31-8C8F-3088D79CC141}" type="parTrans" cxnId="{7B112001-301D-463B-8A16-9C9137389DB8}">
      <dgm:prSet/>
      <dgm:spPr/>
      <dgm:t>
        <a:bodyPr/>
        <a:lstStyle/>
        <a:p>
          <a:endParaRPr lang="en-US"/>
        </a:p>
      </dgm:t>
    </dgm:pt>
    <dgm:pt modelId="{19922C73-7AF1-4FC8-A469-35229C7B9F9B}" type="sibTrans" cxnId="{7B112001-301D-463B-8A16-9C9137389DB8}">
      <dgm:prSet/>
      <dgm:spPr/>
      <dgm:t>
        <a:bodyPr/>
        <a:lstStyle/>
        <a:p>
          <a:endParaRPr lang="en-US" dirty="0"/>
        </a:p>
      </dgm:t>
    </dgm:pt>
    <dgm:pt modelId="{67F674EF-5A9D-4DB6-891E-727BF4F38A6C}">
      <dgm:prSet phldrT="[Text]"/>
      <dgm:spPr/>
      <dgm:t>
        <a:bodyPr/>
        <a:lstStyle/>
        <a:p>
          <a:r>
            <a:rPr lang="en-US" dirty="0"/>
            <a:t>PARTNERS OF PARTNERSHIP</a:t>
          </a:r>
        </a:p>
      </dgm:t>
    </dgm:pt>
    <dgm:pt modelId="{1C820A18-2C04-44D7-9FC8-D670EB3107C9}" type="parTrans" cxnId="{33B46CA9-2CEE-4B56-A1C0-4A5F4C0D57FB}">
      <dgm:prSet/>
      <dgm:spPr/>
      <dgm:t>
        <a:bodyPr/>
        <a:lstStyle/>
        <a:p>
          <a:endParaRPr lang="en-US"/>
        </a:p>
      </dgm:t>
    </dgm:pt>
    <dgm:pt modelId="{50918450-6EAD-4AFE-89DF-0CE5F2A7B5CE}" type="sibTrans" cxnId="{33B46CA9-2CEE-4B56-A1C0-4A5F4C0D57FB}">
      <dgm:prSet/>
      <dgm:spPr/>
      <dgm:t>
        <a:bodyPr/>
        <a:lstStyle/>
        <a:p>
          <a:endParaRPr lang="en-US" dirty="0"/>
        </a:p>
      </dgm:t>
    </dgm:pt>
    <dgm:pt modelId="{62D147C0-14F3-494C-AE2D-7840436CE484}">
      <dgm:prSet phldrT="[Text]"/>
      <dgm:spPr/>
      <dgm:t>
        <a:bodyPr/>
        <a:lstStyle/>
        <a:p>
          <a:r>
            <a:rPr lang="en-US" dirty="0"/>
            <a:t>SELF-EMPLOYED ON SCHEDULE C OR SCHEDULE F OR SCHEDULE E</a:t>
          </a:r>
        </a:p>
      </dgm:t>
    </dgm:pt>
    <dgm:pt modelId="{2D129CDA-8DD7-4742-A349-A0996B8AAFF8}" type="parTrans" cxnId="{430D71A3-6EA8-4DB5-BA4D-EBEBFEA094EE}">
      <dgm:prSet/>
      <dgm:spPr/>
      <dgm:t>
        <a:bodyPr/>
        <a:lstStyle/>
        <a:p>
          <a:endParaRPr lang="en-US"/>
        </a:p>
      </dgm:t>
    </dgm:pt>
    <dgm:pt modelId="{034C5074-F10F-411F-A02B-52CCD7D42985}" type="sibTrans" cxnId="{430D71A3-6EA8-4DB5-BA4D-EBEBFEA094EE}">
      <dgm:prSet/>
      <dgm:spPr/>
      <dgm:t>
        <a:bodyPr/>
        <a:lstStyle/>
        <a:p>
          <a:endParaRPr lang="en-US" dirty="0"/>
        </a:p>
      </dgm:t>
    </dgm:pt>
    <dgm:pt modelId="{62C52BFA-02A2-4043-82BA-4CA01957CE05}" type="pres">
      <dgm:prSet presAssocID="{5004FB29-AE46-445A-AF5A-879D672B0E5B}" presName="cycle" presStyleCnt="0">
        <dgm:presLayoutVars>
          <dgm:dir/>
          <dgm:resizeHandles val="exact"/>
        </dgm:presLayoutVars>
      </dgm:prSet>
      <dgm:spPr/>
    </dgm:pt>
    <dgm:pt modelId="{A18DE6BC-ED06-472E-8664-525A555D836F}" type="pres">
      <dgm:prSet presAssocID="{FC4F635C-C201-427C-ABDA-BDE0983118AC}" presName="node" presStyleLbl="node1" presStyleIdx="0" presStyleCnt="5">
        <dgm:presLayoutVars>
          <dgm:bulletEnabled val="1"/>
        </dgm:presLayoutVars>
      </dgm:prSet>
      <dgm:spPr/>
    </dgm:pt>
    <dgm:pt modelId="{2B2C8EDA-1DC8-4DBA-B099-4A6A270D4699}" type="pres">
      <dgm:prSet presAssocID="{D0FC624F-A400-422D-A190-F3EF6CD64C2F}" presName="sibTrans" presStyleLbl="sibTrans2D1" presStyleIdx="0" presStyleCnt="5"/>
      <dgm:spPr/>
    </dgm:pt>
    <dgm:pt modelId="{9438C3E5-410B-4FEA-B424-B36A2F9ED73C}" type="pres">
      <dgm:prSet presAssocID="{D0FC624F-A400-422D-A190-F3EF6CD64C2F}" presName="connectorText" presStyleLbl="sibTrans2D1" presStyleIdx="0" presStyleCnt="5"/>
      <dgm:spPr/>
    </dgm:pt>
    <dgm:pt modelId="{190FA534-79E7-404F-9268-70A64402D5DC}" type="pres">
      <dgm:prSet presAssocID="{EB2246F6-04E2-4304-A55A-FBE74887325F}" presName="node" presStyleLbl="node1" presStyleIdx="1" presStyleCnt="5">
        <dgm:presLayoutVars>
          <dgm:bulletEnabled val="1"/>
        </dgm:presLayoutVars>
      </dgm:prSet>
      <dgm:spPr/>
    </dgm:pt>
    <dgm:pt modelId="{59F9F06D-E478-4168-A067-6E338AE38F93}" type="pres">
      <dgm:prSet presAssocID="{23DD190F-EAE6-4566-8566-E7B7D9C25A6F}" presName="sibTrans" presStyleLbl="sibTrans2D1" presStyleIdx="1" presStyleCnt="5"/>
      <dgm:spPr/>
    </dgm:pt>
    <dgm:pt modelId="{B0E8DCBA-2784-458A-AB24-E4E1C2B2A3B1}" type="pres">
      <dgm:prSet presAssocID="{23DD190F-EAE6-4566-8566-E7B7D9C25A6F}" presName="connectorText" presStyleLbl="sibTrans2D1" presStyleIdx="1" presStyleCnt="5"/>
      <dgm:spPr/>
    </dgm:pt>
    <dgm:pt modelId="{CAC9B079-1AEA-43D1-8F66-60BD4224A5A5}" type="pres">
      <dgm:prSet presAssocID="{44599921-5665-45E8-80C8-4E260D3BB819}" presName="node" presStyleLbl="node1" presStyleIdx="2" presStyleCnt="5">
        <dgm:presLayoutVars>
          <dgm:bulletEnabled val="1"/>
        </dgm:presLayoutVars>
      </dgm:prSet>
      <dgm:spPr/>
    </dgm:pt>
    <dgm:pt modelId="{33590134-D7B2-4ABE-9334-7A89002E5142}" type="pres">
      <dgm:prSet presAssocID="{19922C73-7AF1-4FC8-A469-35229C7B9F9B}" presName="sibTrans" presStyleLbl="sibTrans2D1" presStyleIdx="2" presStyleCnt="5"/>
      <dgm:spPr/>
    </dgm:pt>
    <dgm:pt modelId="{27C07614-F9A6-4B28-958E-801159E98897}" type="pres">
      <dgm:prSet presAssocID="{19922C73-7AF1-4FC8-A469-35229C7B9F9B}" presName="connectorText" presStyleLbl="sibTrans2D1" presStyleIdx="2" presStyleCnt="5"/>
      <dgm:spPr/>
    </dgm:pt>
    <dgm:pt modelId="{3E64B7FD-EE46-4025-9DA3-AF0C99E24ED7}" type="pres">
      <dgm:prSet presAssocID="{67F674EF-5A9D-4DB6-891E-727BF4F38A6C}" presName="node" presStyleLbl="node1" presStyleIdx="3" presStyleCnt="5">
        <dgm:presLayoutVars>
          <dgm:bulletEnabled val="1"/>
        </dgm:presLayoutVars>
      </dgm:prSet>
      <dgm:spPr/>
    </dgm:pt>
    <dgm:pt modelId="{1CD321B5-8138-41C0-81EA-3683D42BC81D}" type="pres">
      <dgm:prSet presAssocID="{50918450-6EAD-4AFE-89DF-0CE5F2A7B5CE}" presName="sibTrans" presStyleLbl="sibTrans2D1" presStyleIdx="3" presStyleCnt="5"/>
      <dgm:spPr/>
    </dgm:pt>
    <dgm:pt modelId="{4C856C47-2ECF-4FDA-A0B7-7519DBC4D440}" type="pres">
      <dgm:prSet presAssocID="{50918450-6EAD-4AFE-89DF-0CE5F2A7B5CE}" presName="connectorText" presStyleLbl="sibTrans2D1" presStyleIdx="3" presStyleCnt="5"/>
      <dgm:spPr/>
    </dgm:pt>
    <dgm:pt modelId="{76B1B846-E6C0-4F03-A30C-FAE3A1C0426E}" type="pres">
      <dgm:prSet presAssocID="{62D147C0-14F3-494C-AE2D-7840436CE484}" presName="node" presStyleLbl="node1" presStyleIdx="4" presStyleCnt="5">
        <dgm:presLayoutVars>
          <dgm:bulletEnabled val="1"/>
        </dgm:presLayoutVars>
      </dgm:prSet>
      <dgm:spPr/>
    </dgm:pt>
    <dgm:pt modelId="{AA6C6CBE-0195-4BF1-A325-B2FA9319CEBD}" type="pres">
      <dgm:prSet presAssocID="{034C5074-F10F-411F-A02B-52CCD7D42985}" presName="sibTrans" presStyleLbl="sibTrans2D1" presStyleIdx="4" presStyleCnt="5"/>
      <dgm:spPr/>
    </dgm:pt>
    <dgm:pt modelId="{04C63A5F-3705-4ADA-BC50-1D9CDD6EF10B}" type="pres">
      <dgm:prSet presAssocID="{034C5074-F10F-411F-A02B-52CCD7D42985}" presName="connectorText" presStyleLbl="sibTrans2D1" presStyleIdx="4" presStyleCnt="5"/>
      <dgm:spPr/>
    </dgm:pt>
  </dgm:ptLst>
  <dgm:cxnLst>
    <dgm:cxn modelId="{7B112001-301D-463B-8A16-9C9137389DB8}" srcId="{5004FB29-AE46-445A-AF5A-879D672B0E5B}" destId="{44599921-5665-45E8-80C8-4E260D3BB819}" srcOrd="2" destOrd="0" parTransId="{3B271D4A-D17F-4B31-8C8F-3088D79CC141}" sibTransId="{19922C73-7AF1-4FC8-A469-35229C7B9F9B}"/>
    <dgm:cxn modelId="{4666ED07-1B7F-49A8-9E67-0F774859BFAB}" type="presOf" srcId="{23DD190F-EAE6-4566-8566-E7B7D9C25A6F}" destId="{59F9F06D-E478-4168-A067-6E338AE38F93}" srcOrd="0" destOrd="0" presId="urn:microsoft.com/office/officeart/2005/8/layout/cycle2"/>
    <dgm:cxn modelId="{DBE1290C-ABF1-448C-8192-83F42767957F}" srcId="{5004FB29-AE46-445A-AF5A-879D672B0E5B}" destId="{FC4F635C-C201-427C-ABDA-BDE0983118AC}" srcOrd="0" destOrd="0" parTransId="{FF70BAFF-AC2F-4241-99FD-64389270B9A8}" sibTransId="{D0FC624F-A400-422D-A190-F3EF6CD64C2F}"/>
    <dgm:cxn modelId="{DF320421-6055-4300-8E94-E255A1493872}" type="presOf" srcId="{FC4F635C-C201-427C-ABDA-BDE0983118AC}" destId="{A18DE6BC-ED06-472E-8664-525A555D836F}" srcOrd="0" destOrd="0" presId="urn:microsoft.com/office/officeart/2005/8/layout/cycle2"/>
    <dgm:cxn modelId="{671AB52F-8F6B-4C48-A542-7FA85433A028}" type="presOf" srcId="{23DD190F-EAE6-4566-8566-E7B7D9C25A6F}" destId="{B0E8DCBA-2784-458A-AB24-E4E1C2B2A3B1}" srcOrd="1" destOrd="0" presId="urn:microsoft.com/office/officeart/2005/8/layout/cycle2"/>
    <dgm:cxn modelId="{E3817B3B-C7C8-4A21-9B6D-8425B94C020B}" srcId="{5004FB29-AE46-445A-AF5A-879D672B0E5B}" destId="{EB2246F6-04E2-4304-A55A-FBE74887325F}" srcOrd="1" destOrd="0" parTransId="{E75DCA08-C7EB-4C67-A4F4-856C9EA178D1}" sibTransId="{23DD190F-EAE6-4566-8566-E7B7D9C25A6F}"/>
    <dgm:cxn modelId="{412FFD53-6870-4983-82CE-560D3A29CCCA}" type="presOf" srcId="{D0FC624F-A400-422D-A190-F3EF6CD64C2F}" destId="{2B2C8EDA-1DC8-4DBA-B099-4A6A270D4699}" srcOrd="0" destOrd="0" presId="urn:microsoft.com/office/officeart/2005/8/layout/cycle2"/>
    <dgm:cxn modelId="{F4B4348D-68DB-4F2E-8853-9B059BAC5270}" type="presOf" srcId="{034C5074-F10F-411F-A02B-52CCD7D42985}" destId="{AA6C6CBE-0195-4BF1-A325-B2FA9319CEBD}" srcOrd="0" destOrd="0" presId="urn:microsoft.com/office/officeart/2005/8/layout/cycle2"/>
    <dgm:cxn modelId="{E2092395-A3BB-4348-9773-F889EC9563A6}" type="presOf" srcId="{D0FC624F-A400-422D-A190-F3EF6CD64C2F}" destId="{9438C3E5-410B-4FEA-B424-B36A2F9ED73C}" srcOrd="1" destOrd="0" presId="urn:microsoft.com/office/officeart/2005/8/layout/cycle2"/>
    <dgm:cxn modelId="{430D71A3-6EA8-4DB5-BA4D-EBEBFEA094EE}" srcId="{5004FB29-AE46-445A-AF5A-879D672B0E5B}" destId="{62D147C0-14F3-494C-AE2D-7840436CE484}" srcOrd="4" destOrd="0" parTransId="{2D129CDA-8DD7-4742-A349-A0996B8AAFF8}" sibTransId="{034C5074-F10F-411F-A02B-52CCD7D42985}"/>
    <dgm:cxn modelId="{33B46CA9-2CEE-4B56-A1C0-4A5F4C0D57FB}" srcId="{5004FB29-AE46-445A-AF5A-879D672B0E5B}" destId="{67F674EF-5A9D-4DB6-891E-727BF4F38A6C}" srcOrd="3" destOrd="0" parTransId="{1C820A18-2C04-44D7-9FC8-D670EB3107C9}" sibTransId="{50918450-6EAD-4AFE-89DF-0CE5F2A7B5CE}"/>
    <dgm:cxn modelId="{DA31DEAA-C8D9-4427-9F75-A3A4B9E00135}" type="presOf" srcId="{034C5074-F10F-411F-A02B-52CCD7D42985}" destId="{04C63A5F-3705-4ADA-BC50-1D9CDD6EF10B}" srcOrd="1" destOrd="0" presId="urn:microsoft.com/office/officeart/2005/8/layout/cycle2"/>
    <dgm:cxn modelId="{1DEA13AD-6DED-4372-97DB-1C346E511769}" type="presOf" srcId="{62D147C0-14F3-494C-AE2D-7840436CE484}" destId="{76B1B846-E6C0-4F03-A30C-FAE3A1C0426E}" srcOrd="0" destOrd="0" presId="urn:microsoft.com/office/officeart/2005/8/layout/cycle2"/>
    <dgm:cxn modelId="{70B770B3-D1D8-40D2-B239-9F9C0EA196C9}" type="presOf" srcId="{67F674EF-5A9D-4DB6-891E-727BF4F38A6C}" destId="{3E64B7FD-EE46-4025-9DA3-AF0C99E24ED7}" srcOrd="0" destOrd="0" presId="urn:microsoft.com/office/officeart/2005/8/layout/cycle2"/>
    <dgm:cxn modelId="{3202D0B6-AD60-45BD-894F-7CC804B1B37D}" type="presOf" srcId="{EB2246F6-04E2-4304-A55A-FBE74887325F}" destId="{190FA534-79E7-404F-9268-70A64402D5DC}" srcOrd="0" destOrd="0" presId="urn:microsoft.com/office/officeart/2005/8/layout/cycle2"/>
    <dgm:cxn modelId="{644B20C1-C337-4C0B-89CF-699CBA8A4C4C}" type="presOf" srcId="{5004FB29-AE46-445A-AF5A-879D672B0E5B}" destId="{62C52BFA-02A2-4043-82BA-4CA01957CE05}" srcOrd="0" destOrd="0" presId="urn:microsoft.com/office/officeart/2005/8/layout/cycle2"/>
    <dgm:cxn modelId="{44E4A6C4-F3C9-43B7-A550-169DFFC72FBA}" type="presOf" srcId="{19922C73-7AF1-4FC8-A469-35229C7B9F9B}" destId="{33590134-D7B2-4ABE-9334-7A89002E5142}" srcOrd="0" destOrd="0" presId="urn:microsoft.com/office/officeart/2005/8/layout/cycle2"/>
    <dgm:cxn modelId="{2DC850D5-9E16-410D-83AD-351F6D3ADFA9}" type="presOf" srcId="{50918450-6EAD-4AFE-89DF-0CE5F2A7B5CE}" destId="{4C856C47-2ECF-4FDA-A0B7-7519DBC4D440}" srcOrd="1" destOrd="0" presId="urn:microsoft.com/office/officeart/2005/8/layout/cycle2"/>
    <dgm:cxn modelId="{683C15E7-3BA4-42C3-894D-D1CCE621F843}" type="presOf" srcId="{44599921-5665-45E8-80C8-4E260D3BB819}" destId="{CAC9B079-1AEA-43D1-8F66-60BD4224A5A5}" srcOrd="0" destOrd="0" presId="urn:microsoft.com/office/officeart/2005/8/layout/cycle2"/>
    <dgm:cxn modelId="{40ECBEF2-4339-4D07-BFD0-D1186704B72A}" type="presOf" srcId="{19922C73-7AF1-4FC8-A469-35229C7B9F9B}" destId="{27C07614-F9A6-4B28-958E-801159E98897}" srcOrd="1" destOrd="0" presId="urn:microsoft.com/office/officeart/2005/8/layout/cycle2"/>
    <dgm:cxn modelId="{DCCAADF4-E67E-4926-B4EA-36B1BB9BAB52}" type="presOf" srcId="{50918450-6EAD-4AFE-89DF-0CE5F2A7B5CE}" destId="{1CD321B5-8138-41C0-81EA-3683D42BC81D}" srcOrd="0" destOrd="0" presId="urn:microsoft.com/office/officeart/2005/8/layout/cycle2"/>
    <dgm:cxn modelId="{5C77489A-3E92-45CD-B8C1-701EC26FCE21}" type="presParOf" srcId="{62C52BFA-02A2-4043-82BA-4CA01957CE05}" destId="{A18DE6BC-ED06-472E-8664-525A555D836F}" srcOrd="0" destOrd="0" presId="urn:microsoft.com/office/officeart/2005/8/layout/cycle2"/>
    <dgm:cxn modelId="{FED9D69B-E9E3-4576-B5D9-667BED8CE0B3}" type="presParOf" srcId="{62C52BFA-02A2-4043-82BA-4CA01957CE05}" destId="{2B2C8EDA-1DC8-4DBA-B099-4A6A270D4699}" srcOrd="1" destOrd="0" presId="urn:microsoft.com/office/officeart/2005/8/layout/cycle2"/>
    <dgm:cxn modelId="{3F909134-DDF9-4BBA-99EE-E32000FC99B9}" type="presParOf" srcId="{2B2C8EDA-1DC8-4DBA-B099-4A6A270D4699}" destId="{9438C3E5-410B-4FEA-B424-B36A2F9ED73C}" srcOrd="0" destOrd="0" presId="urn:microsoft.com/office/officeart/2005/8/layout/cycle2"/>
    <dgm:cxn modelId="{4A3DF00B-6CE5-48CD-9CC8-1AE770BDB423}" type="presParOf" srcId="{62C52BFA-02A2-4043-82BA-4CA01957CE05}" destId="{190FA534-79E7-404F-9268-70A64402D5DC}" srcOrd="2" destOrd="0" presId="urn:microsoft.com/office/officeart/2005/8/layout/cycle2"/>
    <dgm:cxn modelId="{09B0AD6E-8AA8-43D5-8320-9CAD4E109AAD}" type="presParOf" srcId="{62C52BFA-02A2-4043-82BA-4CA01957CE05}" destId="{59F9F06D-E478-4168-A067-6E338AE38F93}" srcOrd="3" destOrd="0" presId="urn:microsoft.com/office/officeart/2005/8/layout/cycle2"/>
    <dgm:cxn modelId="{CF71D4FE-D539-4999-98E9-0A0734F6DC7C}" type="presParOf" srcId="{59F9F06D-E478-4168-A067-6E338AE38F93}" destId="{B0E8DCBA-2784-458A-AB24-E4E1C2B2A3B1}" srcOrd="0" destOrd="0" presId="urn:microsoft.com/office/officeart/2005/8/layout/cycle2"/>
    <dgm:cxn modelId="{E4EECB5A-F40F-4265-AEE0-7B71AD2F769B}" type="presParOf" srcId="{62C52BFA-02A2-4043-82BA-4CA01957CE05}" destId="{CAC9B079-1AEA-43D1-8F66-60BD4224A5A5}" srcOrd="4" destOrd="0" presId="urn:microsoft.com/office/officeart/2005/8/layout/cycle2"/>
    <dgm:cxn modelId="{06928076-A6AD-4038-9543-C824579AB1F5}" type="presParOf" srcId="{62C52BFA-02A2-4043-82BA-4CA01957CE05}" destId="{33590134-D7B2-4ABE-9334-7A89002E5142}" srcOrd="5" destOrd="0" presId="urn:microsoft.com/office/officeart/2005/8/layout/cycle2"/>
    <dgm:cxn modelId="{AC1C78D6-5150-42FA-B73D-9CB2776EC13A}" type="presParOf" srcId="{33590134-D7B2-4ABE-9334-7A89002E5142}" destId="{27C07614-F9A6-4B28-958E-801159E98897}" srcOrd="0" destOrd="0" presId="urn:microsoft.com/office/officeart/2005/8/layout/cycle2"/>
    <dgm:cxn modelId="{A846D133-C633-448F-876E-738FBD5898C0}" type="presParOf" srcId="{62C52BFA-02A2-4043-82BA-4CA01957CE05}" destId="{3E64B7FD-EE46-4025-9DA3-AF0C99E24ED7}" srcOrd="6" destOrd="0" presId="urn:microsoft.com/office/officeart/2005/8/layout/cycle2"/>
    <dgm:cxn modelId="{3B8FB42F-FA6D-4A88-8B91-B0D16379DC20}" type="presParOf" srcId="{62C52BFA-02A2-4043-82BA-4CA01957CE05}" destId="{1CD321B5-8138-41C0-81EA-3683D42BC81D}" srcOrd="7" destOrd="0" presId="urn:microsoft.com/office/officeart/2005/8/layout/cycle2"/>
    <dgm:cxn modelId="{58A1E83F-EDA6-466B-A77D-25D3E24D72D3}" type="presParOf" srcId="{1CD321B5-8138-41C0-81EA-3683D42BC81D}" destId="{4C856C47-2ECF-4FDA-A0B7-7519DBC4D440}" srcOrd="0" destOrd="0" presId="urn:microsoft.com/office/officeart/2005/8/layout/cycle2"/>
    <dgm:cxn modelId="{78CB6EB6-CBA3-4611-A2E0-5F8FEF42E8DF}" type="presParOf" srcId="{62C52BFA-02A2-4043-82BA-4CA01957CE05}" destId="{76B1B846-E6C0-4F03-A30C-FAE3A1C0426E}" srcOrd="8" destOrd="0" presId="urn:microsoft.com/office/officeart/2005/8/layout/cycle2"/>
    <dgm:cxn modelId="{2FAAC8E0-3FA6-442C-A183-DCAE4AACCD0E}" type="presParOf" srcId="{62C52BFA-02A2-4043-82BA-4CA01957CE05}" destId="{AA6C6CBE-0195-4BF1-A325-B2FA9319CEBD}" srcOrd="9" destOrd="0" presId="urn:microsoft.com/office/officeart/2005/8/layout/cycle2"/>
    <dgm:cxn modelId="{D307D821-00E6-4817-B95E-AE52D891150D}" type="presParOf" srcId="{AA6C6CBE-0195-4BF1-A325-B2FA9319CEBD}" destId="{04C63A5F-3705-4ADA-BC50-1D9CDD6EF10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620CF5-051D-4905-B615-5747E2AE1505}" type="doc">
      <dgm:prSet loTypeId="urn:microsoft.com/office/officeart/2005/8/layout/hProcess9" loCatId="process" qsTypeId="urn:microsoft.com/office/officeart/2005/8/quickstyle/simple1" qsCatId="simple" csTypeId="urn:microsoft.com/office/officeart/2005/8/colors/colorful2" csCatId="colorful" phldr="1"/>
      <dgm:spPr/>
    </dgm:pt>
    <dgm:pt modelId="{32A6E0AF-4CDB-4FFF-B4E3-8198F66DBA8C}">
      <dgm:prSet phldrT="[Text]"/>
      <dgm:spPr/>
      <dgm:t>
        <a:bodyPr/>
        <a:lstStyle/>
        <a:p>
          <a:r>
            <a:rPr lang="en-US" dirty="0"/>
            <a:t>Combined qualified business income CQBI</a:t>
          </a:r>
        </a:p>
      </dgm:t>
    </dgm:pt>
    <dgm:pt modelId="{1F7665EF-6572-4EF1-8394-855A5B8334BE}" type="parTrans" cxnId="{A64333A3-D840-4849-AE25-20F9427F5F36}">
      <dgm:prSet/>
      <dgm:spPr/>
      <dgm:t>
        <a:bodyPr/>
        <a:lstStyle/>
        <a:p>
          <a:endParaRPr lang="en-US"/>
        </a:p>
      </dgm:t>
    </dgm:pt>
    <dgm:pt modelId="{B5677025-30BF-4B10-AC6C-430E4253286D}" type="sibTrans" cxnId="{A64333A3-D840-4849-AE25-20F9427F5F36}">
      <dgm:prSet/>
      <dgm:spPr/>
      <dgm:t>
        <a:bodyPr/>
        <a:lstStyle/>
        <a:p>
          <a:endParaRPr lang="en-US"/>
        </a:p>
      </dgm:t>
    </dgm:pt>
    <dgm:pt modelId="{1251612F-C1D1-4371-AF3B-46AC9BF90551}">
      <dgm:prSet phldrT="[Text]"/>
      <dgm:spPr/>
      <dgm:t>
        <a:bodyPr/>
        <a:lstStyle/>
        <a:p>
          <a:r>
            <a:rPr lang="en-US" dirty="0"/>
            <a:t>REIT Dividends</a:t>
          </a:r>
        </a:p>
      </dgm:t>
    </dgm:pt>
    <dgm:pt modelId="{C89D3ED3-D0F7-4030-88CF-86922209755B}" type="parTrans" cxnId="{01D38338-6333-419E-B818-BADB147E5720}">
      <dgm:prSet/>
      <dgm:spPr/>
      <dgm:t>
        <a:bodyPr/>
        <a:lstStyle/>
        <a:p>
          <a:endParaRPr lang="en-US"/>
        </a:p>
      </dgm:t>
    </dgm:pt>
    <dgm:pt modelId="{D58946D5-4937-471B-A578-D371CDAF2104}" type="sibTrans" cxnId="{01D38338-6333-419E-B818-BADB147E5720}">
      <dgm:prSet/>
      <dgm:spPr/>
      <dgm:t>
        <a:bodyPr/>
        <a:lstStyle/>
        <a:p>
          <a:endParaRPr lang="en-US"/>
        </a:p>
      </dgm:t>
    </dgm:pt>
    <dgm:pt modelId="{C41304A8-EE9E-4EE2-9175-E56AC6821621}">
      <dgm:prSet phldrT="[Text]"/>
      <dgm:spPr/>
      <dgm:t>
        <a:bodyPr/>
        <a:lstStyle/>
        <a:p>
          <a:r>
            <a:rPr lang="en-US" dirty="0">
              <a:solidFill>
                <a:schemeClr val="tx1"/>
              </a:solidFill>
            </a:rPr>
            <a:t>PTP Income</a:t>
          </a:r>
        </a:p>
      </dgm:t>
    </dgm:pt>
    <dgm:pt modelId="{5C7DD30A-3B4C-4141-B23C-A33038F8F99E}" type="parTrans" cxnId="{912565DB-080E-4FE2-9A81-3D5C34144CA2}">
      <dgm:prSet/>
      <dgm:spPr/>
      <dgm:t>
        <a:bodyPr/>
        <a:lstStyle/>
        <a:p>
          <a:endParaRPr lang="en-US"/>
        </a:p>
      </dgm:t>
    </dgm:pt>
    <dgm:pt modelId="{9586CC4E-BC3F-4042-AE3A-2DDFA23DD523}" type="sibTrans" cxnId="{912565DB-080E-4FE2-9A81-3D5C34144CA2}">
      <dgm:prSet/>
      <dgm:spPr/>
      <dgm:t>
        <a:bodyPr/>
        <a:lstStyle/>
        <a:p>
          <a:endParaRPr lang="en-US"/>
        </a:p>
      </dgm:t>
    </dgm:pt>
    <dgm:pt modelId="{E7086857-F115-48BE-BE90-3D84DEAC43D4}" type="pres">
      <dgm:prSet presAssocID="{3E620CF5-051D-4905-B615-5747E2AE1505}" presName="CompostProcess" presStyleCnt="0">
        <dgm:presLayoutVars>
          <dgm:dir/>
          <dgm:resizeHandles val="exact"/>
        </dgm:presLayoutVars>
      </dgm:prSet>
      <dgm:spPr/>
    </dgm:pt>
    <dgm:pt modelId="{F0C8E907-6F81-466B-BF02-89B2726656A1}" type="pres">
      <dgm:prSet presAssocID="{3E620CF5-051D-4905-B615-5747E2AE1505}" presName="arrow" presStyleLbl="bgShp" presStyleIdx="0" presStyleCnt="1"/>
      <dgm:spPr/>
    </dgm:pt>
    <dgm:pt modelId="{8241530E-78EC-498F-BC91-A0A3318E7C7B}" type="pres">
      <dgm:prSet presAssocID="{3E620CF5-051D-4905-B615-5747E2AE1505}" presName="linearProcess" presStyleCnt="0"/>
      <dgm:spPr/>
    </dgm:pt>
    <dgm:pt modelId="{C5C5F4A8-DFF3-4574-BE5E-35C4E20AAA1A}" type="pres">
      <dgm:prSet presAssocID="{32A6E0AF-4CDB-4FFF-B4E3-8198F66DBA8C}" presName="textNode" presStyleLbl="node1" presStyleIdx="0" presStyleCnt="3" custLinFactX="-13995" custLinFactNeighborX="-100000" custLinFactNeighborY="-3041">
        <dgm:presLayoutVars>
          <dgm:bulletEnabled val="1"/>
        </dgm:presLayoutVars>
      </dgm:prSet>
      <dgm:spPr/>
    </dgm:pt>
    <dgm:pt modelId="{DE27067B-D8AD-4BBB-AA9E-897ADF5ABF53}" type="pres">
      <dgm:prSet presAssocID="{B5677025-30BF-4B10-AC6C-430E4253286D}" presName="sibTrans" presStyleCnt="0"/>
      <dgm:spPr/>
    </dgm:pt>
    <dgm:pt modelId="{6093E1C1-9403-48D6-ABF6-E15BAC83463F}" type="pres">
      <dgm:prSet presAssocID="{1251612F-C1D1-4371-AF3B-46AC9BF90551}" presName="textNode" presStyleLbl="node1" presStyleIdx="1" presStyleCnt="3">
        <dgm:presLayoutVars>
          <dgm:bulletEnabled val="1"/>
        </dgm:presLayoutVars>
      </dgm:prSet>
      <dgm:spPr/>
    </dgm:pt>
    <dgm:pt modelId="{540A778E-8F17-4597-8989-5487F0919ADA}" type="pres">
      <dgm:prSet presAssocID="{D58946D5-4937-471B-A578-D371CDAF2104}" presName="sibTrans" presStyleCnt="0"/>
      <dgm:spPr/>
    </dgm:pt>
    <dgm:pt modelId="{1D7C2210-A0FC-403E-AD60-4B2D92D3E180}" type="pres">
      <dgm:prSet presAssocID="{C41304A8-EE9E-4EE2-9175-E56AC6821621}" presName="textNode" presStyleLbl="node1" presStyleIdx="2" presStyleCnt="3" custLinFactX="12723" custLinFactNeighborX="100000">
        <dgm:presLayoutVars>
          <dgm:bulletEnabled val="1"/>
        </dgm:presLayoutVars>
      </dgm:prSet>
      <dgm:spPr/>
    </dgm:pt>
  </dgm:ptLst>
  <dgm:cxnLst>
    <dgm:cxn modelId="{01D38338-6333-419E-B818-BADB147E5720}" srcId="{3E620CF5-051D-4905-B615-5747E2AE1505}" destId="{1251612F-C1D1-4371-AF3B-46AC9BF90551}" srcOrd="1" destOrd="0" parTransId="{C89D3ED3-D0F7-4030-88CF-86922209755B}" sibTransId="{D58946D5-4937-471B-A578-D371CDAF2104}"/>
    <dgm:cxn modelId="{792F873F-EB9F-460F-A834-3BDC70CBDDED}" type="presOf" srcId="{3E620CF5-051D-4905-B615-5747E2AE1505}" destId="{E7086857-F115-48BE-BE90-3D84DEAC43D4}" srcOrd="0" destOrd="0" presId="urn:microsoft.com/office/officeart/2005/8/layout/hProcess9"/>
    <dgm:cxn modelId="{858CBB98-D752-46EF-9675-04F82362EE6F}" type="presOf" srcId="{C41304A8-EE9E-4EE2-9175-E56AC6821621}" destId="{1D7C2210-A0FC-403E-AD60-4B2D92D3E180}" srcOrd="0" destOrd="0" presId="urn:microsoft.com/office/officeart/2005/8/layout/hProcess9"/>
    <dgm:cxn modelId="{A64333A3-D840-4849-AE25-20F9427F5F36}" srcId="{3E620CF5-051D-4905-B615-5747E2AE1505}" destId="{32A6E0AF-4CDB-4FFF-B4E3-8198F66DBA8C}" srcOrd="0" destOrd="0" parTransId="{1F7665EF-6572-4EF1-8394-855A5B8334BE}" sibTransId="{B5677025-30BF-4B10-AC6C-430E4253286D}"/>
    <dgm:cxn modelId="{44A848A6-0FED-48B5-B013-D3B64DD65A15}" type="presOf" srcId="{1251612F-C1D1-4371-AF3B-46AC9BF90551}" destId="{6093E1C1-9403-48D6-ABF6-E15BAC83463F}" srcOrd="0" destOrd="0" presId="urn:microsoft.com/office/officeart/2005/8/layout/hProcess9"/>
    <dgm:cxn modelId="{F8D00DBE-69E6-4AA2-8005-BA59AE2AC2F8}" type="presOf" srcId="{32A6E0AF-4CDB-4FFF-B4E3-8198F66DBA8C}" destId="{C5C5F4A8-DFF3-4574-BE5E-35C4E20AAA1A}" srcOrd="0" destOrd="0" presId="urn:microsoft.com/office/officeart/2005/8/layout/hProcess9"/>
    <dgm:cxn modelId="{912565DB-080E-4FE2-9A81-3D5C34144CA2}" srcId="{3E620CF5-051D-4905-B615-5747E2AE1505}" destId="{C41304A8-EE9E-4EE2-9175-E56AC6821621}" srcOrd="2" destOrd="0" parTransId="{5C7DD30A-3B4C-4141-B23C-A33038F8F99E}" sibTransId="{9586CC4E-BC3F-4042-AE3A-2DDFA23DD523}"/>
    <dgm:cxn modelId="{D1FD1641-2DC8-463A-8857-508F0D3E73A3}" type="presParOf" srcId="{E7086857-F115-48BE-BE90-3D84DEAC43D4}" destId="{F0C8E907-6F81-466B-BF02-89B2726656A1}" srcOrd="0" destOrd="0" presId="urn:microsoft.com/office/officeart/2005/8/layout/hProcess9"/>
    <dgm:cxn modelId="{076C6A43-A9B9-49F3-8ED2-A4C0AEBB0631}" type="presParOf" srcId="{E7086857-F115-48BE-BE90-3D84DEAC43D4}" destId="{8241530E-78EC-498F-BC91-A0A3318E7C7B}" srcOrd="1" destOrd="0" presId="urn:microsoft.com/office/officeart/2005/8/layout/hProcess9"/>
    <dgm:cxn modelId="{06B71999-4A48-4E72-824B-A4468AEA4577}" type="presParOf" srcId="{8241530E-78EC-498F-BC91-A0A3318E7C7B}" destId="{C5C5F4A8-DFF3-4574-BE5E-35C4E20AAA1A}" srcOrd="0" destOrd="0" presId="urn:microsoft.com/office/officeart/2005/8/layout/hProcess9"/>
    <dgm:cxn modelId="{8D3CBE52-E325-460F-AAA8-CABA337A0FDB}" type="presParOf" srcId="{8241530E-78EC-498F-BC91-A0A3318E7C7B}" destId="{DE27067B-D8AD-4BBB-AA9E-897ADF5ABF53}" srcOrd="1" destOrd="0" presId="urn:microsoft.com/office/officeart/2005/8/layout/hProcess9"/>
    <dgm:cxn modelId="{BCEC6C20-1B2A-4F0C-BEEE-29739329B22C}" type="presParOf" srcId="{8241530E-78EC-498F-BC91-A0A3318E7C7B}" destId="{6093E1C1-9403-48D6-ABF6-E15BAC83463F}" srcOrd="2" destOrd="0" presId="urn:microsoft.com/office/officeart/2005/8/layout/hProcess9"/>
    <dgm:cxn modelId="{DBB688BD-94D1-48F4-A1D5-F3FBDB348C0D}" type="presParOf" srcId="{8241530E-78EC-498F-BC91-A0A3318E7C7B}" destId="{540A778E-8F17-4597-8989-5487F0919ADA}" srcOrd="3" destOrd="0" presId="urn:microsoft.com/office/officeart/2005/8/layout/hProcess9"/>
    <dgm:cxn modelId="{8003EE67-3493-4F98-8974-2879EB0107D1}" type="presParOf" srcId="{8241530E-78EC-498F-BC91-A0A3318E7C7B}" destId="{1D7C2210-A0FC-403E-AD60-4B2D92D3E18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EFB31-74AC-4CA2-9BB0-9E7B476B6706}" type="doc">
      <dgm:prSet loTypeId="urn:microsoft.com/office/officeart/2005/8/layout/hProcess9" loCatId="process" qsTypeId="urn:microsoft.com/office/officeart/2005/8/quickstyle/simple1" qsCatId="simple" csTypeId="urn:microsoft.com/office/officeart/2005/8/colors/accent4_4" csCatId="accent4" phldr="1"/>
      <dgm:spPr/>
    </dgm:pt>
    <dgm:pt modelId="{CAA57087-466D-43BD-889E-3A85779F938D}">
      <dgm:prSet phldrT="[Text]"/>
      <dgm:spPr/>
      <dgm:t>
        <a:bodyPr/>
        <a:lstStyle/>
        <a:p>
          <a:r>
            <a:rPr lang="en-US" dirty="0"/>
            <a:t>Taxable Income</a:t>
          </a:r>
        </a:p>
      </dgm:t>
    </dgm:pt>
    <dgm:pt modelId="{7A8D3369-B414-4B72-B248-21802D99EC3D}" type="parTrans" cxnId="{CA4EC8B2-615D-4575-8B35-2BCC48507F4E}">
      <dgm:prSet/>
      <dgm:spPr/>
      <dgm:t>
        <a:bodyPr/>
        <a:lstStyle/>
        <a:p>
          <a:endParaRPr lang="en-US"/>
        </a:p>
      </dgm:t>
    </dgm:pt>
    <dgm:pt modelId="{745989FA-65CF-4354-8A68-FC7B10A0CE7E}" type="sibTrans" cxnId="{CA4EC8B2-615D-4575-8B35-2BCC48507F4E}">
      <dgm:prSet/>
      <dgm:spPr/>
      <dgm:t>
        <a:bodyPr/>
        <a:lstStyle/>
        <a:p>
          <a:endParaRPr lang="en-US"/>
        </a:p>
      </dgm:t>
    </dgm:pt>
    <dgm:pt modelId="{5BFE451E-CD9A-45FA-BF10-15F4A93DA0EA}">
      <dgm:prSet phldrT="[Text]"/>
      <dgm:spPr/>
      <dgm:t>
        <a:bodyPr/>
        <a:lstStyle/>
        <a:p>
          <a:r>
            <a:rPr lang="en-US" dirty="0">
              <a:solidFill>
                <a:schemeClr val="tx1"/>
              </a:solidFill>
            </a:rPr>
            <a:t>LTCG</a:t>
          </a:r>
        </a:p>
      </dgm:t>
    </dgm:pt>
    <dgm:pt modelId="{3C68E4B6-7C6E-46CB-AD26-FF61C62415C8}" type="parTrans" cxnId="{F817FD69-F6B0-4514-883D-3C77A00291EE}">
      <dgm:prSet/>
      <dgm:spPr/>
      <dgm:t>
        <a:bodyPr/>
        <a:lstStyle/>
        <a:p>
          <a:endParaRPr lang="en-US"/>
        </a:p>
      </dgm:t>
    </dgm:pt>
    <dgm:pt modelId="{B8432AB6-5B2A-41FC-9D22-534DB83F60C6}" type="sibTrans" cxnId="{F817FD69-F6B0-4514-883D-3C77A00291EE}">
      <dgm:prSet/>
      <dgm:spPr/>
      <dgm:t>
        <a:bodyPr/>
        <a:lstStyle/>
        <a:p>
          <a:endParaRPr lang="en-US"/>
        </a:p>
      </dgm:t>
    </dgm:pt>
    <dgm:pt modelId="{67A6B108-A21A-4742-9B75-5043F651B0E5}" type="pres">
      <dgm:prSet presAssocID="{07AEFB31-74AC-4CA2-9BB0-9E7B476B6706}" presName="CompostProcess" presStyleCnt="0">
        <dgm:presLayoutVars>
          <dgm:dir/>
          <dgm:resizeHandles val="exact"/>
        </dgm:presLayoutVars>
      </dgm:prSet>
      <dgm:spPr/>
    </dgm:pt>
    <dgm:pt modelId="{4759CF8C-717E-4B77-926C-350077307F0F}" type="pres">
      <dgm:prSet presAssocID="{07AEFB31-74AC-4CA2-9BB0-9E7B476B6706}" presName="arrow" presStyleLbl="bgShp" presStyleIdx="0" presStyleCnt="1"/>
      <dgm:spPr/>
    </dgm:pt>
    <dgm:pt modelId="{7C464E74-E37B-4443-AD4B-B067774E893C}" type="pres">
      <dgm:prSet presAssocID="{07AEFB31-74AC-4CA2-9BB0-9E7B476B6706}" presName="linearProcess" presStyleCnt="0"/>
      <dgm:spPr/>
    </dgm:pt>
    <dgm:pt modelId="{F985ED66-6878-4532-9925-DD4C2BD7828F}" type="pres">
      <dgm:prSet presAssocID="{CAA57087-466D-43BD-889E-3A85779F938D}" presName="textNode" presStyleLbl="node1" presStyleIdx="0" presStyleCnt="2" custScaleX="63374" custLinFactX="-13372" custLinFactNeighborX="-100000" custLinFactNeighborY="-2281">
        <dgm:presLayoutVars>
          <dgm:bulletEnabled val="1"/>
        </dgm:presLayoutVars>
      </dgm:prSet>
      <dgm:spPr/>
    </dgm:pt>
    <dgm:pt modelId="{6F8F758B-1F99-4298-90C6-7EEFB82625EB}" type="pres">
      <dgm:prSet presAssocID="{745989FA-65CF-4354-8A68-FC7B10A0CE7E}" presName="sibTrans" presStyleCnt="0"/>
      <dgm:spPr/>
    </dgm:pt>
    <dgm:pt modelId="{2F720B55-1136-4BE3-A1B3-DF372014F908}" type="pres">
      <dgm:prSet presAssocID="{5BFE451E-CD9A-45FA-BF10-15F4A93DA0EA}" presName="textNode" presStyleLbl="node1" presStyleIdx="1" presStyleCnt="2" custScaleX="64266" custLinFactX="5175" custLinFactNeighborX="100000" custLinFactNeighborY="-1520">
        <dgm:presLayoutVars>
          <dgm:bulletEnabled val="1"/>
        </dgm:presLayoutVars>
      </dgm:prSet>
      <dgm:spPr/>
    </dgm:pt>
  </dgm:ptLst>
  <dgm:cxnLst>
    <dgm:cxn modelId="{33F22B10-7EE5-400A-B6E1-719DF28796C5}" type="presOf" srcId="{CAA57087-466D-43BD-889E-3A85779F938D}" destId="{F985ED66-6878-4532-9925-DD4C2BD7828F}" srcOrd="0" destOrd="0" presId="urn:microsoft.com/office/officeart/2005/8/layout/hProcess9"/>
    <dgm:cxn modelId="{58B80F5C-985C-4481-9400-50F7B8A8B5DF}" type="presOf" srcId="{07AEFB31-74AC-4CA2-9BB0-9E7B476B6706}" destId="{67A6B108-A21A-4742-9B75-5043F651B0E5}" srcOrd="0" destOrd="0" presId="urn:microsoft.com/office/officeart/2005/8/layout/hProcess9"/>
    <dgm:cxn modelId="{F817FD69-F6B0-4514-883D-3C77A00291EE}" srcId="{07AEFB31-74AC-4CA2-9BB0-9E7B476B6706}" destId="{5BFE451E-CD9A-45FA-BF10-15F4A93DA0EA}" srcOrd="1" destOrd="0" parTransId="{3C68E4B6-7C6E-46CB-AD26-FF61C62415C8}" sibTransId="{B8432AB6-5B2A-41FC-9D22-534DB83F60C6}"/>
    <dgm:cxn modelId="{CA4EC8B2-615D-4575-8B35-2BCC48507F4E}" srcId="{07AEFB31-74AC-4CA2-9BB0-9E7B476B6706}" destId="{CAA57087-466D-43BD-889E-3A85779F938D}" srcOrd="0" destOrd="0" parTransId="{7A8D3369-B414-4B72-B248-21802D99EC3D}" sibTransId="{745989FA-65CF-4354-8A68-FC7B10A0CE7E}"/>
    <dgm:cxn modelId="{88562FE2-890E-4E39-9474-B722085D5620}" type="presOf" srcId="{5BFE451E-CD9A-45FA-BF10-15F4A93DA0EA}" destId="{2F720B55-1136-4BE3-A1B3-DF372014F908}" srcOrd="0" destOrd="0" presId="urn:microsoft.com/office/officeart/2005/8/layout/hProcess9"/>
    <dgm:cxn modelId="{E2238756-152E-40D0-8005-5B486F3EF79F}" type="presParOf" srcId="{67A6B108-A21A-4742-9B75-5043F651B0E5}" destId="{4759CF8C-717E-4B77-926C-350077307F0F}" srcOrd="0" destOrd="0" presId="urn:microsoft.com/office/officeart/2005/8/layout/hProcess9"/>
    <dgm:cxn modelId="{39315A4B-0C14-48F1-90AD-9154A8D6E73D}" type="presParOf" srcId="{67A6B108-A21A-4742-9B75-5043F651B0E5}" destId="{7C464E74-E37B-4443-AD4B-B067774E893C}" srcOrd="1" destOrd="0" presId="urn:microsoft.com/office/officeart/2005/8/layout/hProcess9"/>
    <dgm:cxn modelId="{81B22EF8-93AB-4E6A-B0FB-4FF8A87F089D}" type="presParOf" srcId="{7C464E74-E37B-4443-AD4B-B067774E893C}" destId="{F985ED66-6878-4532-9925-DD4C2BD7828F}" srcOrd="0" destOrd="0" presId="urn:microsoft.com/office/officeart/2005/8/layout/hProcess9"/>
    <dgm:cxn modelId="{79CE83F5-A1BF-4F32-8CB6-8E3757AF105D}" type="presParOf" srcId="{7C464E74-E37B-4443-AD4B-B067774E893C}" destId="{6F8F758B-1F99-4298-90C6-7EEFB82625EB}" srcOrd="1" destOrd="0" presId="urn:microsoft.com/office/officeart/2005/8/layout/hProcess9"/>
    <dgm:cxn modelId="{39D573D3-00D1-4A4F-B964-545610F3D6BE}" type="presParOf" srcId="{7C464E74-E37B-4443-AD4B-B067774E893C}" destId="{2F720B55-1136-4BE3-A1B3-DF372014F908}"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89105-51F3-4DD9-AF83-E4933DFA576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DFEE678-81C5-433B-A234-6954EC498CC1}">
      <dgm:prSet phldrT="[Text]"/>
      <dgm:spPr/>
      <dgm:t>
        <a:bodyPr/>
        <a:lstStyle/>
        <a:p>
          <a:r>
            <a:rPr lang="en-US" dirty="0"/>
            <a:t>MFJ LESS THAN $315K</a:t>
          </a:r>
        </a:p>
      </dgm:t>
    </dgm:pt>
    <dgm:pt modelId="{EF965C4D-A1E3-47DB-ADEF-195189EB04EF}" type="parTrans" cxnId="{77BA7D99-5AD9-40AF-BC18-7F54009D87F4}">
      <dgm:prSet/>
      <dgm:spPr/>
      <dgm:t>
        <a:bodyPr/>
        <a:lstStyle/>
        <a:p>
          <a:endParaRPr lang="en-US"/>
        </a:p>
      </dgm:t>
    </dgm:pt>
    <dgm:pt modelId="{EB11C356-11F8-4268-AD36-AB586A099EEE}" type="sibTrans" cxnId="{77BA7D99-5AD9-40AF-BC18-7F54009D87F4}">
      <dgm:prSet/>
      <dgm:spPr/>
      <dgm:t>
        <a:bodyPr/>
        <a:lstStyle/>
        <a:p>
          <a:endParaRPr lang="en-US"/>
        </a:p>
      </dgm:t>
    </dgm:pt>
    <dgm:pt modelId="{4DA40C53-F867-4A41-9868-A0C17ABD6ECC}">
      <dgm:prSet phldrT="[Text]" custT="1"/>
      <dgm:spPr/>
      <dgm:t>
        <a:bodyPr/>
        <a:lstStyle/>
        <a:p>
          <a:r>
            <a:rPr lang="en-US" sz="2400" dirty="0"/>
            <a:t>$315,501-$415,000</a:t>
          </a:r>
        </a:p>
        <a:p>
          <a:r>
            <a:rPr lang="en-US" sz="2400" dirty="0"/>
            <a:t> SSTB Phase in Range</a:t>
          </a:r>
        </a:p>
        <a:p>
          <a:r>
            <a:rPr lang="en-US" sz="2400" dirty="0"/>
            <a:t>[1-(taxable income-$315K)÷$100K]</a:t>
          </a:r>
        </a:p>
      </dgm:t>
    </dgm:pt>
    <dgm:pt modelId="{A081897C-A247-4A7E-A67F-16EEB87F0AE7}" type="parTrans" cxnId="{FD930147-9DD7-4BBE-8EAB-B00F366748AA}">
      <dgm:prSet/>
      <dgm:spPr/>
      <dgm:t>
        <a:bodyPr/>
        <a:lstStyle/>
        <a:p>
          <a:endParaRPr lang="en-US"/>
        </a:p>
      </dgm:t>
    </dgm:pt>
    <dgm:pt modelId="{162188AC-4726-4166-8D71-319AF7E1BDB5}" type="sibTrans" cxnId="{FD930147-9DD7-4BBE-8EAB-B00F366748AA}">
      <dgm:prSet/>
      <dgm:spPr/>
      <dgm:t>
        <a:bodyPr/>
        <a:lstStyle/>
        <a:p>
          <a:endParaRPr lang="en-US"/>
        </a:p>
      </dgm:t>
    </dgm:pt>
    <dgm:pt modelId="{0D35E3BB-1241-4B75-8296-A8BE082A78C6}">
      <dgm:prSet phldrT="[Text]"/>
      <dgm:spPr/>
      <dgm:t>
        <a:bodyPr/>
        <a:lstStyle/>
        <a:p>
          <a:r>
            <a:rPr lang="en-US" dirty="0"/>
            <a:t>Over $415K</a:t>
          </a:r>
        </a:p>
        <a:p>
          <a:r>
            <a:rPr lang="en-US" b="1" dirty="0">
              <a:solidFill>
                <a:schemeClr val="accent6">
                  <a:lumMod val="75000"/>
                </a:schemeClr>
              </a:solidFill>
            </a:rPr>
            <a:t>SSTB – NO QBID</a:t>
          </a:r>
        </a:p>
        <a:p>
          <a:r>
            <a:rPr lang="en-US" dirty="0"/>
            <a:t>W-2 limitation greater of:</a:t>
          </a:r>
        </a:p>
        <a:p>
          <a:r>
            <a:rPr lang="en-US" dirty="0"/>
            <a:t>A.  50% of w-2 wages paid or</a:t>
          </a:r>
        </a:p>
        <a:p>
          <a:r>
            <a:rPr lang="en-US" dirty="0"/>
            <a:t>B.  25% of w-2 wages paid plus 2.5% of unadjusted basis of qualified property</a:t>
          </a:r>
        </a:p>
      </dgm:t>
    </dgm:pt>
    <dgm:pt modelId="{0DC8E01E-ACC8-4C35-BE86-CD950A50D204}" type="parTrans" cxnId="{D4929C25-3DBA-4327-BF85-0A9C3E4CFB61}">
      <dgm:prSet/>
      <dgm:spPr/>
      <dgm:t>
        <a:bodyPr/>
        <a:lstStyle/>
        <a:p>
          <a:endParaRPr lang="en-US"/>
        </a:p>
      </dgm:t>
    </dgm:pt>
    <dgm:pt modelId="{A2459B3C-83B7-40AE-8FCE-A3E929FD4124}" type="sibTrans" cxnId="{D4929C25-3DBA-4327-BF85-0A9C3E4CFB61}">
      <dgm:prSet/>
      <dgm:spPr/>
      <dgm:t>
        <a:bodyPr/>
        <a:lstStyle/>
        <a:p>
          <a:endParaRPr lang="en-US"/>
        </a:p>
      </dgm:t>
    </dgm:pt>
    <dgm:pt modelId="{07497997-EC54-45B9-A6B9-FBD77AACD0EC}">
      <dgm:prSet phldrT="[Text]"/>
      <dgm:spPr/>
      <dgm:t>
        <a:bodyPr/>
        <a:lstStyle/>
        <a:p>
          <a:r>
            <a:rPr lang="en-US" dirty="0"/>
            <a:t>ALL OTHERS LESS THAN $157,500</a:t>
          </a:r>
        </a:p>
      </dgm:t>
    </dgm:pt>
    <dgm:pt modelId="{6661127C-6CA4-42BB-B6AD-451FDBF5C7C5}" type="parTrans" cxnId="{1BB76B22-91F8-442D-A5F9-73D0DF180BD0}">
      <dgm:prSet/>
      <dgm:spPr/>
      <dgm:t>
        <a:bodyPr/>
        <a:lstStyle/>
        <a:p>
          <a:endParaRPr lang="en-US"/>
        </a:p>
      </dgm:t>
    </dgm:pt>
    <dgm:pt modelId="{880420F2-D303-43F5-B676-DC7A756BC95D}" type="sibTrans" cxnId="{1BB76B22-91F8-442D-A5F9-73D0DF180BD0}">
      <dgm:prSet/>
      <dgm:spPr/>
      <dgm:t>
        <a:bodyPr/>
        <a:lstStyle/>
        <a:p>
          <a:endParaRPr lang="en-US"/>
        </a:p>
      </dgm:t>
    </dgm:pt>
    <dgm:pt modelId="{AA826EA1-FA1D-49D3-A057-94E0E0A747FC}">
      <dgm:prSet phldrT="[Text]" custT="1"/>
      <dgm:spPr/>
      <dgm:t>
        <a:bodyPr/>
        <a:lstStyle/>
        <a:p>
          <a:r>
            <a:rPr lang="en-US" sz="2400" dirty="0"/>
            <a:t>$157,501-$207,500</a:t>
          </a:r>
        </a:p>
        <a:p>
          <a:r>
            <a:rPr lang="en-US" sz="2400" dirty="0"/>
            <a:t> SSTB Phase in Range</a:t>
          </a:r>
        </a:p>
        <a:p>
          <a:r>
            <a:rPr lang="en-US" sz="2400" dirty="0"/>
            <a:t>[1-(taxable income-$157,000)÷$50K]</a:t>
          </a:r>
        </a:p>
      </dgm:t>
    </dgm:pt>
    <dgm:pt modelId="{F3047076-D056-40DA-B915-DA90A013C514}" type="parTrans" cxnId="{57346EF1-1C9D-438F-B3C9-B1EE0F8EAD66}">
      <dgm:prSet/>
      <dgm:spPr/>
      <dgm:t>
        <a:bodyPr/>
        <a:lstStyle/>
        <a:p>
          <a:endParaRPr lang="en-US"/>
        </a:p>
      </dgm:t>
    </dgm:pt>
    <dgm:pt modelId="{9A662CCB-3E92-4C48-9CF1-741790593C15}" type="sibTrans" cxnId="{57346EF1-1C9D-438F-B3C9-B1EE0F8EAD66}">
      <dgm:prSet/>
      <dgm:spPr/>
      <dgm:t>
        <a:bodyPr/>
        <a:lstStyle/>
        <a:p>
          <a:endParaRPr lang="en-US"/>
        </a:p>
      </dgm:t>
    </dgm:pt>
    <dgm:pt modelId="{1BF467DB-52BD-4B04-A474-14BF1BA932CE}">
      <dgm:prSet phldrT="[Text]"/>
      <dgm:spPr/>
      <dgm:t>
        <a:bodyPr/>
        <a:lstStyle/>
        <a:p>
          <a:r>
            <a:rPr lang="en-US" dirty="0"/>
            <a:t>Over $207,500</a:t>
          </a:r>
        </a:p>
        <a:p>
          <a:r>
            <a:rPr lang="en-US" b="1" dirty="0">
              <a:solidFill>
                <a:schemeClr val="accent6">
                  <a:lumMod val="75000"/>
                </a:schemeClr>
              </a:solidFill>
            </a:rPr>
            <a:t>SSTB – NO QBID</a:t>
          </a:r>
        </a:p>
        <a:p>
          <a:r>
            <a:rPr lang="en-US" dirty="0"/>
            <a:t>W-2 limitation greater of:</a:t>
          </a:r>
        </a:p>
        <a:p>
          <a:r>
            <a:rPr lang="en-US" dirty="0"/>
            <a:t>A.  50% of w-2 wages paid or</a:t>
          </a:r>
        </a:p>
        <a:p>
          <a:r>
            <a:rPr lang="en-US" dirty="0"/>
            <a:t>B.  25% of w-2 wages paid plus 2.5% of unadjusted basis of qualified property</a:t>
          </a:r>
        </a:p>
      </dgm:t>
    </dgm:pt>
    <dgm:pt modelId="{19165CC7-714B-45DA-953A-0686A3F4AAA6}" type="parTrans" cxnId="{CCA77F90-23E6-4C4D-8342-ADCA55CDB243}">
      <dgm:prSet/>
      <dgm:spPr/>
      <dgm:t>
        <a:bodyPr/>
        <a:lstStyle/>
        <a:p>
          <a:endParaRPr lang="en-US"/>
        </a:p>
      </dgm:t>
    </dgm:pt>
    <dgm:pt modelId="{6F088DB7-2087-4724-89F1-D56AB1EC10C8}" type="sibTrans" cxnId="{CCA77F90-23E6-4C4D-8342-ADCA55CDB243}">
      <dgm:prSet/>
      <dgm:spPr/>
      <dgm:t>
        <a:bodyPr/>
        <a:lstStyle/>
        <a:p>
          <a:endParaRPr lang="en-US"/>
        </a:p>
      </dgm:t>
    </dgm:pt>
    <dgm:pt modelId="{EF5949A7-F438-4074-A65A-4C7F3AD83B7B}" type="pres">
      <dgm:prSet presAssocID="{8AA89105-51F3-4DD9-AF83-E4933DFA5765}" presName="diagram" presStyleCnt="0">
        <dgm:presLayoutVars>
          <dgm:chPref val="1"/>
          <dgm:dir/>
          <dgm:animOne val="branch"/>
          <dgm:animLvl val="lvl"/>
          <dgm:resizeHandles/>
        </dgm:presLayoutVars>
      </dgm:prSet>
      <dgm:spPr/>
    </dgm:pt>
    <dgm:pt modelId="{C7B2EF4D-75B1-49DF-95CB-757B436AB5FE}" type="pres">
      <dgm:prSet presAssocID="{FDFEE678-81C5-433B-A234-6954EC498CC1}" presName="root" presStyleCnt="0"/>
      <dgm:spPr/>
    </dgm:pt>
    <dgm:pt modelId="{CB89286F-92D1-4AD1-9366-8D774454B54E}" type="pres">
      <dgm:prSet presAssocID="{FDFEE678-81C5-433B-A234-6954EC498CC1}" presName="rootComposite" presStyleCnt="0"/>
      <dgm:spPr/>
    </dgm:pt>
    <dgm:pt modelId="{64E1ACB6-7CB2-4259-9390-31DE8CC3E6BB}" type="pres">
      <dgm:prSet presAssocID="{FDFEE678-81C5-433B-A234-6954EC498CC1}" presName="rootText" presStyleLbl="node1" presStyleIdx="0" presStyleCnt="2" custScaleX="121583"/>
      <dgm:spPr/>
    </dgm:pt>
    <dgm:pt modelId="{BE9F8249-59B9-4A20-A536-57962F0CFC2D}" type="pres">
      <dgm:prSet presAssocID="{FDFEE678-81C5-433B-A234-6954EC498CC1}" presName="rootConnector" presStyleLbl="node1" presStyleIdx="0" presStyleCnt="2"/>
      <dgm:spPr/>
    </dgm:pt>
    <dgm:pt modelId="{8201C5CD-D87D-41FF-B752-3F89CC726F62}" type="pres">
      <dgm:prSet presAssocID="{FDFEE678-81C5-433B-A234-6954EC498CC1}" presName="childShape" presStyleCnt="0"/>
      <dgm:spPr/>
    </dgm:pt>
    <dgm:pt modelId="{F14FA584-2271-4684-8EF3-C2D39521A863}" type="pres">
      <dgm:prSet presAssocID="{A081897C-A247-4A7E-A67F-16EEB87F0AE7}" presName="Name13" presStyleLbl="parChTrans1D2" presStyleIdx="0" presStyleCnt="4"/>
      <dgm:spPr/>
    </dgm:pt>
    <dgm:pt modelId="{70188A66-A4BD-435B-BDF5-2D495E37A224}" type="pres">
      <dgm:prSet presAssocID="{4DA40C53-F867-4A41-9868-A0C17ABD6ECC}" presName="childText" presStyleLbl="bgAcc1" presStyleIdx="0" presStyleCnt="4" custScaleX="242228">
        <dgm:presLayoutVars>
          <dgm:bulletEnabled val="1"/>
        </dgm:presLayoutVars>
      </dgm:prSet>
      <dgm:spPr/>
    </dgm:pt>
    <dgm:pt modelId="{BF1D98EC-2E89-4EAD-9168-6A9C1DB006F4}" type="pres">
      <dgm:prSet presAssocID="{0DC8E01E-ACC8-4C35-BE86-CD950A50D204}" presName="Name13" presStyleLbl="parChTrans1D2" presStyleIdx="1" presStyleCnt="4"/>
      <dgm:spPr/>
    </dgm:pt>
    <dgm:pt modelId="{1DE19934-5861-4A73-80A9-F62D1130977D}" type="pres">
      <dgm:prSet presAssocID="{0D35E3BB-1241-4B75-8296-A8BE082A78C6}" presName="childText" presStyleLbl="bgAcc1" presStyleIdx="1" presStyleCnt="4" custScaleX="222597" custScaleY="152918">
        <dgm:presLayoutVars>
          <dgm:bulletEnabled val="1"/>
        </dgm:presLayoutVars>
      </dgm:prSet>
      <dgm:spPr/>
    </dgm:pt>
    <dgm:pt modelId="{E0EA6905-6BBB-49C7-A92F-91040B47898D}" type="pres">
      <dgm:prSet presAssocID="{07497997-EC54-45B9-A6B9-FBD77AACD0EC}" presName="root" presStyleCnt="0"/>
      <dgm:spPr/>
    </dgm:pt>
    <dgm:pt modelId="{EBAF653C-ABF6-49B2-BA12-A6CE4BBFAA4A}" type="pres">
      <dgm:prSet presAssocID="{07497997-EC54-45B9-A6B9-FBD77AACD0EC}" presName="rootComposite" presStyleCnt="0"/>
      <dgm:spPr/>
    </dgm:pt>
    <dgm:pt modelId="{90103B83-8E94-43FE-9EBF-90A183D238A3}" type="pres">
      <dgm:prSet presAssocID="{07497997-EC54-45B9-A6B9-FBD77AACD0EC}" presName="rootText" presStyleLbl="node1" presStyleIdx="1" presStyleCnt="2"/>
      <dgm:spPr/>
    </dgm:pt>
    <dgm:pt modelId="{AF7E3B9A-70EA-459F-8BF6-1FD3949532E5}" type="pres">
      <dgm:prSet presAssocID="{07497997-EC54-45B9-A6B9-FBD77AACD0EC}" presName="rootConnector" presStyleLbl="node1" presStyleIdx="1" presStyleCnt="2"/>
      <dgm:spPr/>
    </dgm:pt>
    <dgm:pt modelId="{F9A79F0F-0D23-4638-B6E9-B2EB4C73A567}" type="pres">
      <dgm:prSet presAssocID="{07497997-EC54-45B9-A6B9-FBD77AACD0EC}" presName="childShape" presStyleCnt="0"/>
      <dgm:spPr/>
    </dgm:pt>
    <dgm:pt modelId="{0E056B3E-5D8F-45CB-A74B-87737C3C9829}" type="pres">
      <dgm:prSet presAssocID="{F3047076-D056-40DA-B915-DA90A013C514}" presName="Name13" presStyleLbl="parChTrans1D2" presStyleIdx="2" presStyleCnt="4"/>
      <dgm:spPr/>
    </dgm:pt>
    <dgm:pt modelId="{88B47223-DFD9-4552-A50D-E120C33962F9}" type="pres">
      <dgm:prSet presAssocID="{AA826EA1-FA1D-49D3-A057-94E0E0A747FC}" presName="childText" presStyleLbl="bgAcc1" presStyleIdx="2" presStyleCnt="4" custScaleX="267601">
        <dgm:presLayoutVars>
          <dgm:bulletEnabled val="1"/>
        </dgm:presLayoutVars>
      </dgm:prSet>
      <dgm:spPr/>
    </dgm:pt>
    <dgm:pt modelId="{81B567CF-C9C6-4DFA-A7C1-7E5F575C3AC1}" type="pres">
      <dgm:prSet presAssocID="{19165CC7-714B-45DA-953A-0686A3F4AAA6}" presName="Name13" presStyleLbl="parChTrans1D2" presStyleIdx="3" presStyleCnt="4"/>
      <dgm:spPr/>
    </dgm:pt>
    <dgm:pt modelId="{D06D1614-3B36-41F3-8B1E-E9EF9464ABDB}" type="pres">
      <dgm:prSet presAssocID="{1BF467DB-52BD-4B04-A474-14BF1BA932CE}" presName="childText" presStyleLbl="bgAcc1" presStyleIdx="3" presStyleCnt="4" custScaleX="205450" custScaleY="151727" custLinFactNeighborX="32056">
        <dgm:presLayoutVars>
          <dgm:bulletEnabled val="1"/>
        </dgm:presLayoutVars>
      </dgm:prSet>
      <dgm:spPr/>
    </dgm:pt>
  </dgm:ptLst>
  <dgm:cxnLst>
    <dgm:cxn modelId="{44360511-4B6D-4D2E-A9AA-3E99018C6106}" type="presOf" srcId="{1BF467DB-52BD-4B04-A474-14BF1BA932CE}" destId="{D06D1614-3B36-41F3-8B1E-E9EF9464ABDB}" srcOrd="0" destOrd="0" presId="urn:microsoft.com/office/officeart/2005/8/layout/hierarchy3"/>
    <dgm:cxn modelId="{8D28AB14-8368-4B1B-92AC-3876160ADE81}" type="presOf" srcId="{0DC8E01E-ACC8-4C35-BE86-CD950A50D204}" destId="{BF1D98EC-2E89-4EAD-9168-6A9C1DB006F4}" srcOrd="0" destOrd="0" presId="urn:microsoft.com/office/officeart/2005/8/layout/hierarchy3"/>
    <dgm:cxn modelId="{2591D41B-8C9F-4405-B69A-DB0A2D58D4CC}" type="presOf" srcId="{07497997-EC54-45B9-A6B9-FBD77AACD0EC}" destId="{90103B83-8E94-43FE-9EBF-90A183D238A3}" srcOrd="0" destOrd="0" presId="urn:microsoft.com/office/officeart/2005/8/layout/hierarchy3"/>
    <dgm:cxn modelId="{1BB76B22-91F8-442D-A5F9-73D0DF180BD0}" srcId="{8AA89105-51F3-4DD9-AF83-E4933DFA5765}" destId="{07497997-EC54-45B9-A6B9-FBD77AACD0EC}" srcOrd="1" destOrd="0" parTransId="{6661127C-6CA4-42BB-B6AD-451FDBF5C7C5}" sibTransId="{880420F2-D303-43F5-B676-DC7A756BC95D}"/>
    <dgm:cxn modelId="{D4929C25-3DBA-4327-BF85-0A9C3E4CFB61}" srcId="{FDFEE678-81C5-433B-A234-6954EC498CC1}" destId="{0D35E3BB-1241-4B75-8296-A8BE082A78C6}" srcOrd="1" destOrd="0" parTransId="{0DC8E01E-ACC8-4C35-BE86-CD950A50D204}" sibTransId="{A2459B3C-83B7-40AE-8FCE-A3E929FD4124}"/>
    <dgm:cxn modelId="{7C510E29-DC83-4830-8C04-C36EBDCFA1CA}" type="presOf" srcId="{8AA89105-51F3-4DD9-AF83-E4933DFA5765}" destId="{EF5949A7-F438-4074-A65A-4C7F3AD83B7B}" srcOrd="0" destOrd="0" presId="urn:microsoft.com/office/officeart/2005/8/layout/hierarchy3"/>
    <dgm:cxn modelId="{F5BF1C38-4FE1-4775-9B9A-F94D610DA4FC}" type="presOf" srcId="{AA826EA1-FA1D-49D3-A057-94E0E0A747FC}" destId="{88B47223-DFD9-4552-A50D-E120C33962F9}" srcOrd="0" destOrd="0" presId="urn:microsoft.com/office/officeart/2005/8/layout/hierarchy3"/>
    <dgm:cxn modelId="{ACCFCF41-F33B-4B64-945F-5E0B6AADE264}" type="presOf" srcId="{FDFEE678-81C5-433B-A234-6954EC498CC1}" destId="{64E1ACB6-7CB2-4259-9390-31DE8CC3E6BB}" srcOrd="0" destOrd="0" presId="urn:microsoft.com/office/officeart/2005/8/layout/hierarchy3"/>
    <dgm:cxn modelId="{7703C164-8CD2-40B5-ACD1-87CDD393DAAA}" type="presOf" srcId="{A081897C-A247-4A7E-A67F-16EEB87F0AE7}" destId="{F14FA584-2271-4684-8EF3-C2D39521A863}" srcOrd="0" destOrd="0" presId="urn:microsoft.com/office/officeart/2005/8/layout/hierarchy3"/>
    <dgm:cxn modelId="{9EABED46-A413-44D3-BBDA-F4F70835118A}" type="presOf" srcId="{FDFEE678-81C5-433B-A234-6954EC498CC1}" destId="{BE9F8249-59B9-4A20-A536-57962F0CFC2D}" srcOrd="1" destOrd="0" presId="urn:microsoft.com/office/officeart/2005/8/layout/hierarchy3"/>
    <dgm:cxn modelId="{FD930147-9DD7-4BBE-8EAB-B00F366748AA}" srcId="{FDFEE678-81C5-433B-A234-6954EC498CC1}" destId="{4DA40C53-F867-4A41-9868-A0C17ABD6ECC}" srcOrd="0" destOrd="0" parTransId="{A081897C-A247-4A7E-A67F-16EEB87F0AE7}" sibTransId="{162188AC-4726-4166-8D71-319AF7E1BDB5}"/>
    <dgm:cxn modelId="{ADEDB64D-77AF-4FE2-BD7C-637B2CA8B2D6}" type="presOf" srcId="{0D35E3BB-1241-4B75-8296-A8BE082A78C6}" destId="{1DE19934-5861-4A73-80A9-F62D1130977D}" srcOrd="0" destOrd="0" presId="urn:microsoft.com/office/officeart/2005/8/layout/hierarchy3"/>
    <dgm:cxn modelId="{CCA77F90-23E6-4C4D-8342-ADCA55CDB243}" srcId="{07497997-EC54-45B9-A6B9-FBD77AACD0EC}" destId="{1BF467DB-52BD-4B04-A474-14BF1BA932CE}" srcOrd="1" destOrd="0" parTransId="{19165CC7-714B-45DA-953A-0686A3F4AAA6}" sibTransId="{6F088DB7-2087-4724-89F1-D56AB1EC10C8}"/>
    <dgm:cxn modelId="{50BDB092-F3FC-48AB-A0F1-64F6FDA014A1}" type="presOf" srcId="{4DA40C53-F867-4A41-9868-A0C17ABD6ECC}" destId="{70188A66-A4BD-435B-BDF5-2D495E37A224}" srcOrd="0" destOrd="0" presId="urn:microsoft.com/office/officeart/2005/8/layout/hierarchy3"/>
    <dgm:cxn modelId="{77BA7D99-5AD9-40AF-BC18-7F54009D87F4}" srcId="{8AA89105-51F3-4DD9-AF83-E4933DFA5765}" destId="{FDFEE678-81C5-433B-A234-6954EC498CC1}" srcOrd="0" destOrd="0" parTransId="{EF965C4D-A1E3-47DB-ADEF-195189EB04EF}" sibTransId="{EB11C356-11F8-4268-AD36-AB586A099EEE}"/>
    <dgm:cxn modelId="{8AB81EA4-C6E0-4713-973E-0B1567E2AA39}" type="presOf" srcId="{F3047076-D056-40DA-B915-DA90A013C514}" destId="{0E056B3E-5D8F-45CB-A74B-87737C3C9829}" srcOrd="0" destOrd="0" presId="urn:microsoft.com/office/officeart/2005/8/layout/hierarchy3"/>
    <dgm:cxn modelId="{57346EF1-1C9D-438F-B3C9-B1EE0F8EAD66}" srcId="{07497997-EC54-45B9-A6B9-FBD77AACD0EC}" destId="{AA826EA1-FA1D-49D3-A057-94E0E0A747FC}" srcOrd="0" destOrd="0" parTransId="{F3047076-D056-40DA-B915-DA90A013C514}" sibTransId="{9A662CCB-3E92-4C48-9CF1-741790593C15}"/>
    <dgm:cxn modelId="{F7BC8FFB-A390-485C-9009-5882FF955D6D}" type="presOf" srcId="{07497997-EC54-45B9-A6B9-FBD77AACD0EC}" destId="{AF7E3B9A-70EA-459F-8BF6-1FD3949532E5}" srcOrd="1" destOrd="0" presId="urn:microsoft.com/office/officeart/2005/8/layout/hierarchy3"/>
    <dgm:cxn modelId="{3EC128FE-1063-4278-9BDA-0D3D6867FFDB}" type="presOf" srcId="{19165CC7-714B-45DA-953A-0686A3F4AAA6}" destId="{81B567CF-C9C6-4DFA-A7C1-7E5F575C3AC1}" srcOrd="0" destOrd="0" presId="urn:microsoft.com/office/officeart/2005/8/layout/hierarchy3"/>
    <dgm:cxn modelId="{871AE8AE-07D5-4166-AAF7-0084814CEEF2}" type="presParOf" srcId="{EF5949A7-F438-4074-A65A-4C7F3AD83B7B}" destId="{C7B2EF4D-75B1-49DF-95CB-757B436AB5FE}" srcOrd="0" destOrd="0" presId="urn:microsoft.com/office/officeart/2005/8/layout/hierarchy3"/>
    <dgm:cxn modelId="{9FE436E6-9A08-45E4-A69D-40A604863CFD}" type="presParOf" srcId="{C7B2EF4D-75B1-49DF-95CB-757B436AB5FE}" destId="{CB89286F-92D1-4AD1-9366-8D774454B54E}" srcOrd="0" destOrd="0" presId="urn:microsoft.com/office/officeart/2005/8/layout/hierarchy3"/>
    <dgm:cxn modelId="{3CAD8602-2E59-4682-892E-5D86740E7990}" type="presParOf" srcId="{CB89286F-92D1-4AD1-9366-8D774454B54E}" destId="{64E1ACB6-7CB2-4259-9390-31DE8CC3E6BB}" srcOrd="0" destOrd="0" presId="urn:microsoft.com/office/officeart/2005/8/layout/hierarchy3"/>
    <dgm:cxn modelId="{3F5F75DA-9312-45C4-9CE5-9A2A512B1FCB}" type="presParOf" srcId="{CB89286F-92D1-4AD1-9366-8D774454B54E}" destId="{BE9F8249-59B9-4A20-A536-57962F0CFC2D}" srcOrd="1" destOrd="0" presId="urn:microsoft.com/office/officeart/2005/8/layout/hierarchy3"/>
    <dgm:cxn modelId="{35566A90-B4C0-44F6-A8B8-8FEABE4E41A1}" type="presParOf" srcId="{C7B2EF4D-75B1-49DF-95CB-757B436AB5FE}" destId="{8201C5CD-D87D-41FF-B752-3F89CC726F62}" srcOrd="1" destOrd="0" presId="urn:microsoft.com/office/officeart/2005/8/layout/hierarchy3"/>
    <dgm:cxn modelId="{B1C646FC-1498-4840-B099-5F6575F639CE}" type="presParOf" srcId="{8201C5CD-D87D-41FF-B752-3F89CC726F62}" destId="{F14FA584-2271-4684-8EF3-C2D39521A863}" srcOrd="0" destOrd="0" presId="urn:microsoft.com/office/officeart/2005/8/layout/hierarchy3"/>
    <dgm:cxn modelId="{C986F931-6078-4459-AB89-7B9A5B4F7E02}" type="presParOf" srcId="{8201C5CD-D87D-41FF-B752-3F89CC726F62}" destId="{70188A66-A4BD-435B-BDF5-2D495E37A224}" srcOrd="1" destOrd="0" presId="urn:microsoft.com/office/officeart/2005/8/layout/hierarchy3"/>
    <dgm:cxn modelId="{1825EC67-106A-4AFC-A559-06C7A037A757}" type="presParOf" srcId="{8201C5CD-D87D-41FF-B752-3F89CC726F62}" destId="{BF1D98EC-2E89-4EAD-9168-6A9C1DB006F4}" srcOrd="2" destOrd="0" presId="urn:microsoft.com/office/officeart/2005/8/layout/hierarchy3"/>
    <dgm:cxn modelId="{ABAD63C7-F641-46F3-A180-1A6C48E583DA}" type="presParOf" srcId="{8201C5CD-D87D-41FF-B752-3F89CC726F62}" destId="{1DE19934-5861-4A73-80A9-F62D1130977D}" srcOrd="3" destOrd="0" presId="urn:microsoft.com/office/officeart/2005/8/layout/hierarchy3"/>
    <dgm:cxn modelId="{5DCCB1CD-3BCA-4309-8E93-F978BD5CB496}" type="presParOf" srcId="{EF5949A7-F438-4074-A65A-4C7F3AD83B7B}" destId="{E0EA6905-6BBB-49C7-A92F-91040B47898D}" srcOrd="1" destOrd="0" presId="urn:microsoft.com/office/officeart/2005/8/layout/hierarchy3"/>
    <dgm:cxn modelId="{002477E6-B47A-47AB-B5BB-46BABABF74F3}" type="presParOf" srcId="{E0EA6905-6BBB-49C7-A92F-91040B47898D}" destId="{EBAF653C-ABF6-49B2-BA12-A6CE4BBFAA4A}" srcOrd="0" destOrd="0" presId="urn:microsoft.com/office/officeart/2005/8/layout/hierarchy3"/>
    <dgm:cxn modelId="{CC822502-9C80-41A0-A656-D66060636C38}" type="presParOf" srcId="{EBAF653C-ABF6-49B2-BA12-A6CE4BBFAA4A}" destId="{90103B83-8E94-43FE-9EBF-90A183D238A3}" srcOrd="0" destOrd="0" presId="urn:microsoft.com/office/officeart/2005/8/layout/hierarchy3"/>
    <dgm:cxn modelId="{1AFC4212-40C4-4A11-8218-65D1DB6FC5D7}" type="presParOf" srcId="{EBAF653C-ABF6-49B2-BA12-A6CE4BBFAA4A}" destId="{AF7E3B9A-70EA-459F-8BF6-1FD3949532E5}" srcOrd="1" destOrd="0" presId="urn:microsoft.com/office/officeart/2005/8/layout/hierarchy3"/>
    <dgm:cxn modelId="{BC75577A-2EC0-448E-9B3E-0FB95A9F8D26}" type="presParOf" srcId="{E0EA6905-6BBB-49C7-A92F-91040B47898D}" destId="{F9A79F0F-0D23-4638-B6E9-B2EB4C73A567}" srcOrd="1" destOrd="0" presId="urn:microsoft.com/office/officeart/2005/8/layout/hierarchy3"/>
    <dgm:cxn modelId="{AF348EC4-CC1C-42BB-AD8F-29BF15AEEF14}" type="presParOf" srcId="{F9A79F0F-0D23-4638-B6E9-B2EB4C73A567}" destId="{0E056B3E-5D8F-45CB-A74B-87737C3C9829}" srcOrd="0" destOrd="0" presId="urn:microsoft.com/office/officeart/2005/8/layout/hierarchy3"/>
    <dgm:cxn modelId="{F21B8155-ACE1-4F31-B4C6-0DCEABAB1F26}" type="presParOf" srcId="{F9A79F0F-0D23-4638-B6E9-B2EB4C73A567}" destId="{88B47223-DFD9-4552-A50D-E120C33962F9}" srcOrd="1" destOrd="0" presId="urn:microsoft.com/office/officeart/2005/8/layout/hierarchy3"/>
    <dgm:cxn modelId="{99800821-4B19-4FF4-B20F-2D5EB34E2F2B}" type="presParOf" srcId="{F9A79F0F-0D23-4638-B6E9-B2EB4C73A567}" destId="{81B567CF-C9C6-4DFA-A7C1-7E5F575C3AC1}" srcOrd="2" destOrd="0" presId="urn:microsoft.com/office/officeart/2005/8/layout/hierarchy3"/>
    <dgm:cxn modelId="{3443C039-8FBA-4D2F-B985-73A752CD64C1}" type="presParOf" srcId="{F9A79F0F-0D23-4638-B6E9-B2EB4C73A567}" destId="{D06D1614-3B36-41F3-8B1E-E9EF9464ABD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F5781A-5016-46C7-BA4D-E02A38B1F34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70778CB7-DA7A-4EB3-9A97-7414DB69D82D}">
      <dgm:prSet phldrT="[Text]"/>
      <dgm:spPr/>
      <dgm:t>
        <a:bodyPr/>
        <a:lstStyle/>
        <a:p>
          <a:r>
            <a:rPr lang="en-US" dirty="0"/>
            <a:t>QBID = the greater of:</a:t>
          </a:r>
        </a:p>
      </dgm:t>
    </dgm:pt>
    <dgm:pt modelId="{FDDD4FC9-9544-4B4C-B7DF-BC45EB824F2A}" type="parTrans" cxnId="{AC81D313-B588-4097-B279-156762A79568}">
      <dgm:prSet/>
      <dgm:spPr/>
      <dgm:t>
        <a:bodyPr/>
        <a:lstStyle/>
        <a:p>
          <a:endParaRPr lang="en-US"/>
        </a:p>
      </dgm:t>
    </dgm:pt>
    <dgm:pt modelId="{DDAA824B-C0A7-4C8C-9534-3CB0806270A1}" type="sibTrans" cxnId="{AC81D313-B588-4097-B279-156762A79568}">
      <dgm:prSet/>
      <dgm:spPr/>
      <dgm:t>
        <a:bodyPr/>
        <a:lstStyle/>
        <a:p>
          <a:endParaRPr lang="en-US"/>
        </a:p>
      </dgm:t>
    </dgm:pt>
    <dgm:pt modelId="{BE721F97-0545-4434-850A-35E5F9DD00AA}">
      <dgm:prSet phldrT="[Text]"/>
      <dgm:spPr/>
      <dgm:t>
        <a:bodyPr/>
        <a:lstStyle/>
        <a:p>
          <a:r>
            <a:rPr lang="en-US" dirty="0"/>
            <a:t>50% of W-2 Wages or,</a:t>
          </a:r>
        </a:p>
      </dgm:t>
    </dgm:pt>
    <dgm:pt modelId="{D16DFBB8-61EB-4D91-AA70-BA5FFC035518}" type="parTrans" cxnId="{1085B9ED-4A00-4B65-BBF7-E3CA0F94D364}">
      <dgm:prSet/>
      <dgm:spPr/>
      <dgm:t>
        <a:bodyPr/>
        <a:lstStyle/>
        <a:p>
          <a:endParaRPr lang="en-US"/>
        </a:p>
      </dgm:t>
    </dgm:pt>
    <dgm:pt modelId="{40BDD328-1FD7-46AF-9ADA-7BAAD7452026}" type="sibTrans" cxnId="{1085B9ED-4A00-4B65-BBF7-E3CA0F94D364}">
      <dgm:prSet/>
      <dgm:spPr/>
      <dgm:t>
        <a:bodyPr/>
        <a:lstStyle/>
        <a:p>
          <a:endParaRPr lang="en-US"/>
        </a:p>
      </dgm:t>
    </dgm:pt>
    <dgm:pt modelId="{A53C8E05-A815-4312-9304-23901F56B042}">
      <dgm:prSet phldrT="[Text]"/>
      <dgm:spPr/>
      <dgm:t>
        <a:bodyPr/>
        <a:lstStyle/>
        <a:p>
          <a:r>
            <a:rPr lang="en-US" dirty="0"/>
            <a:t>25% of W-2 +</a:t>
          </a:r>
        </a:p>
        <a:p>
          <a:r>
            <a:rPr lang="en-US" dirty="0"/>
            <a:t>2.5% of UBIA</a:t>
          </a:r>
        </a:p>
      </dgm:t>
    </dgm:pt>
    <dgm:pt modelId="{CE72961B-051B-4E52-B7C6-F0BFA6794D2C}" type="parTrans" cxnId="{E9DE00E3-75E3-4EE7-9A56-A3F24FF0987D}">
      <dgm:prSet/>
      <dgm:spPr/>
      <dgm:t>
        <a:bodyPr/>
        <a:lstStyle/>
        <a:p>
          <a:endParaRPr lang="en-US"/>
        </a:p>
      </dgm:t>
    </dgm:pt>
    <dgm:pt modelId="{B62D00CB-12C0-4A53-9E22-5E3FD4E176AA}" type="sibTrans" cxnId="{E9DE00E3-75E3-4EE7-9A56-A3F24FF0987D}">
      <dgm:prSet/>
      <dgm:spPr/>
      <dgm:t>
        <a:bodyPr/>
        <a:lstStyle/>
        <a:p>
          <a:endParaRPr lang="en-US"/>
        </a:p>
      </dgm:t>
    </dgm:pt>
    <dgm:pt modelId="{3A41AC16-A07E-434D-9AF5-8A4E14899F18}" type="pres">
      <dgm:prSet presAssocID="{B5F5781A-5016-46C7-BA4D-E02A38B1F341}" presName="diagram" presStyleCnt="0">
        <dgm:presLayoutVars>
          <dgm:chPref val="1"/>
          <dgm:dir/>
          <dgm:animOne val="branch"/>
          <dgm:animLvl val="lvl"/>
          <dgm:resizeHandles/>
        </dgm:presLayoutVars>
      </dgm:prSet>
      <dgm:spPr/>
    </dgm:pt>
    <dgm:pt modelId="{EB8D663D-E547-40D0-BBD9-77D2D4AD75C7}" type="pres">
      <dgm:prSet presAssocID="{70778CB7-DA7A-4EB3-9A97-7414DB69D82D}" presName="root" presStyleCnt="0"/>
      <dgm:spPr/>
    </dgm:pt>
    <dgm:pt modelId="{F0E9BADC-C415-4CFB-BE3C-BE9DEB8153FA}" type="pres">
      <dgm:prSet presAssocID="{70778CB7-DA7A-4EB3-9A97-7414DB69D82D}" presName="rootComposite" presStyleCnt="0"/>
      <dgm:spPr/>
    </dgm:pt>
    <dgm:pt modelId="{FFDA8EB5-DC05-49DD-893A-F6EBF317B88B}" type="pres">
      <dgm:prSet presAssocID="{70778CB7-DA7A-4EB3-9A97-7414DB69D82D}" presName="rootText" presStyleLbl="node1" presStyleIdx="0" presStyleCnt="1"/>
      <dgm:spPr/>
    </dgm:pt>
    <dgm:pt modelId="{14785079-EADD-44E1-A5CD-82F411BE38A2}" type="pres">
      <dgm:prSet presAssocID="{70778CB7-DA7A-4EB3-9A97-7414DB69D82D}" presName="rootConnector" presStyleLbl="node1" presStyleIdx="0" presStyleCnt="1"/>
      <dgm:spPr/>
    </dgm:pt>
    <dgm:pt modelId="{701F5CCF-C742-42BD-9517-FCE986AB2644}" type="pres">
      <dgm:prSet presAssocID="{70778CB7-DA7A-4EB3-9A97-7414DB69D82D}" presName="childShape" presStyleCnt="0"/>
      <dgm:spPr/>
    </dgm:pt>
    <dgm:pt modelId="{5FEAE623-987E-476C-A623-38B75FA8FBBD}" type="pres">
      <dgm:prSet presAssocID="{D16DFBB8-61EB-4D91-AA70-BA5FFC035518}" presName="Name13" presStyleLbl="parChTrans1D2" presStyleIdx="0" presStyleCnt="2"/>
      <dgm:spPr/>
    </dgm:pt>
    <dgm:pt modelId="{909C7955-54E2-40BB-A20C-8C03A3DD5DC5}" type="pres">
      <dgm:prSet presAssocID="{BE721F97-0545-4434-850A-35E5F9DD00AA}" presName="childText" presStyleLbl="bgAcc1" presStyleIdx="0" presStyleCnt="2">
        <dgm:presLayoutVars>
          <dgm:bulletEnabled val="1"/>
        </dgm:presLayoutVars>
      </dgm:prSet>
      <dgm:spPr/>
    </dgm:pt>
    <dgm:pt modelId="{7ECE4A15-6A11-48CB-A93C-0D9406793D1C}" type="pres">
      <dgm:prSet presAssocID="{CE72961B-051B-4E52-B7C6-F0BFA6794D2C}" presName="Name13" presStyleLbl="parChTrans1D2" presStyleIdx="1" presStyleCnt="2"/>
      <dgm:spPr/>
    </dgm:pt>
    <dgm:pt modelId="{F1C85362-8B67-43DA-BF68-937B7BB3BA60}" type="pres">
      <dgm:prSet presAssocID="{A53C8E05-A815-4312-9304-23901F56B042}" presName="childText" presStyleLbl="bgAcc1" presStyleIdx="1" presStyleCnt="2">
        <dgm:presLayoutVars>
          <dgm:bulletEnabled val="1"/>
        </dgm:presLayoutVars>
      </dgm:prSet>
      <dgm:spPr/>
    </dgm:pt>
  </dgm:ptLst>
  <dgm:cxnLst>
    <dgm:cxn modelId="{AC81D313-B588-4097-B279-156762A79568}" srcId="{B5F5781A-5016-46C7-BA4D-E02A38B1F341}" destId="{70778CB7-DA7A-4EB3-9A97-7414DB69D82D}" srcOrd="0" destOrd="0" parTransId="{FDDD4FC9-9544-4B4C-B7DF-BC45EB824F2A}" sibTransId="{DDAA824B-C0A7-4C8C-9534-3CB0806270A1}"/>
    <dgm:cxn modelId="{D09F793E-77C6-4957-B678-942CAEA0C343}" type="presOf" srcId="{D16DFBB8-61EB-4D91-AA70-BA5FFC035518}" destId="{5FEAE623-987E-476C-A623-38B75FA8FBBD}" srcOrd="0" destOrd="0" presId="urn:microsoft.com/office/officeart/2005/8/layout/hierarchy3"/>
    <dgm:cxn modelId="{1CC8425C-1E2C-47CC-A2E0-DCA749A8EDDD}" type="presOf" srcId="{70778CB7-DA7A-4EB3-9A97-7414DB69D82D}" destId="{14785079-EADD-44E1-A5CD-82F411BE38A2}" srcOrd="1" destOrd="0" presId="urn:microsoft.com/office/officeart/2005/8/layout/hierarchy3"/>
    <dgm:cxn modelId="{1077B861-4779-40A0-91A9-2F7107255D8C}" type="presOf" srcId="{BE721F97-0545-4434-850A-35E5F9DD00AA}" destId="{909C7955-54E2-40BB-A20C-8C03A3DD5DC5}" srcOrd="0" destOrd="0" presId="urn:microsoft.com/office/officeart/2005/8/layout/hierarchy3"/>
    <dgm:cxn modelId="{E34C7D74-B9E8-4FE8-83FD-98B6AD676CC2}" type="presOf" srcId="{70778CB7-DA7A-4EB3-9A97-7414DB69D82D}" destId="{FFDA8EB5-DC05-49DD-893A-F6EBF317B88B}" srcOrd="0" destOrd="0" presId="urn:microsoft.com/office/officeart/2005/8/layout/hierarchy3"/>
    <dgm:cxn modelId="{EA7DE877-ECF5-4316-86C7-66C0480F4488}" type="presOf" srcId="{A53C8E05-A815-4312-9304-23901F56B042}" destId="{F1C85362-8B67-43DA-BF68-937B7BB3BA60}" srcOrd="0" destOrd="0" presId="urn:microsoft.com/office/officeart/2005/8/layout/hierarchy3"/>
    <dgm:cxn modelId="{C53F0198-5AE5-41E0-AE2F-4DE236B5677B}" type="presOf" srcId="{B5F5781A-5016-46C7-BA4D-E02A38B1F341}" destId="{3A41AC16-A07E-434D-9AF5-8A4E14899F18}" srcOrd="0" destOrd="0" presId="urn:microsoft.com/office/officeart/2005/8/layout/hierarchy3"/>
    <dgm:cxn modelId="{B77244C4-8D8D-4DE3-9F9D-0436A6818B76}" type="presOf" srcId="{CE72961B-051B-4E52-B7C6-F0BFA6794D2C}" destId="{7ECE4A15-6A11-48CB-A93C-0D9406793D1C}" srcOrd="0" destOrd="0" presId="urn:microsoft.com/office/officeart/2005/8/layout/hierarchy3"/>
    <dgm:cxn modelId="{E9DE00E3-75E3-4EE7-9A56-A3F24FF0987D}" srcId="{70778CB7-DA7A-4EB3-9A97-7414DB69D82D}" destId="{A53C8E05-A815-4312-9304-23901F56B042}" srcOrd="1" destOrd="0" parTransId="{CE72961B-051B-4E52-B7C6-F0BFA6794D2C}" sibTransId="{B62D00CB-12C0-4A53-9E22-5E3FD4E176AA}"/>
    <dgm:cxn modelId="{1085B9ED-4A00-4B65-BBF7-E3CA0F94D364}" srcId="{70778CB7-DA7A-4EB3-9A97-7414DB69D82D}" destId="{BE721F97-0545-4434-850A-35E5F9DD00AA}" srcOrd="0" destOrd="0" parTransId="{D16DFBB8-61EB-4D91-AA70-BA5FFC035518}" sibTransId="{40BDD328-1FD7-46AF-9ADA-7BAAD7452026}"/>
    <dgm:cxn modelId="{EC95C767-36DE-4774-8233-605F92722430}" type="presParOf" srcId="{3A41AC16-A07E-434D-9AF5-8A4E14899F18}" destId="{EB8D663D-E547-40D0-BBD9-77D2D4AD75C7}" srcOrd="0" destOrd="0" presId="urn:microsoft.com/office/officeart/2005/8/layout/hierarchy3"/>
    <dgm:cxn modelId="{93DB4DA3-B0DB-4DC0-BAF9-5BD63E4533A4}" type="presParOf" srcId="{EB8D663D-E547-40D0-BBD9-77D2D4AD75C7}" destId="{F0E9BADC-C415-4CFB-BE3C-BE9DEB8153FA}" srcOrd="0" destOrd="0" presId="urn:microsoft.com/office/officeart/2005/8/layout/hierarchy3"/>
    <dgm:cxn modelId="{6BA3FD35-EF0E-4238-9743-257164CBD40D}" type="presParOf" srcId="{F0E9BADC-C415-4CFB-BE3C-BE9DEB8153FA}" destId="{FFDA8EB5-DC05-49DD-893A-F6EBF317B88B}" srcOrd="0" destOrd="0" presId="urn:microsoft.com/office/officeart/2005/8/layout/hierarchy3"/>
    <dgm:cxn modelId="{C8ADC03F-6633-46FB-BEE6-B09638B1DAD2}" type="presParOf" srcId="{F0E9BADC-C415-4CFB-BE3C-BE9DEB8153FA}" destId="{14785079-EADD-44E1-A5CD-82F411BE38A2}" srcOrd="1" destOrd="0" presId="urn:microsoft.com/office/officeart/2005/8/layout/hierarchy3"/>
    <dgm:cxn modelId="{BD752C74-EE3F-48FC-A7DC-5D4EB6BE8886}" type="presParOf" srcId="{EB8D663D-E547-40D0-BBD9-77D2D4AD75C7}" destId="{701F5CCF-C742-42BD-9517-FCE986AB2644}" srcOrd="1" destOrd="0" presId="urn:microsoft.com/office/officeart/2005/8/layout/hierarchy3"/>
    <dgm:cxn modelId="{3B98F1FA-776E-4396-B132-B7A9C53A0404}" type="presParOf" srcId="{701F5CCF-C742-42BD-9517-FCE986AB2644}" destId="{5FEAE623-987E-476C-A623-38B75FA8FBBD}" srcOrd="0" destOrd="0" presId="urn:microsoft.com/office/officeart/2005/8/layout/hierarchy3"/>
    <dgm:cxn modelId="{65683707-7F72-41C4-AE30-91D8BDB83228}" type="presParOf" srcId="{701F5CCF-C742-42BD-9517-FCE986AB2644}" destId="{909C7955-54E2-40BB-A20C-8C03A3DD5DC5}" srcOrd="1" destOrd="0" presId="urn:microsoft.com/office/officeart/2005/8/layout/hierarchy3"/>
    <dgm:cxn modelId="{F40ABDD2-AF33-4D30-9173-37BDE9916732}" type="presParOf" srcId="{701F5CCF-C742-42BD-9517-FCE986AB2644}" destId="{7ECE4A15-6A11-48CB-A93C-0D9406793D1C}" srcOrd="2" destOrd="0" presId="urn:microsoft.com/office/officeart/2005/8/layout/hierarchy3"/>
    <dgm:cxn modelId="{9D9D9A85-BA31-4435-9645-5FA3B5F9F9ED}" type="presParOf" srcId="{701F5CCF-C742-42BD-9517-FCE986AB2644}" destId="{F1C85362-8B67-43DA-BF68-937B7BB3BA6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DE6BC-ED06-472E-8664-525A555D836F}">
      <dsp:nvSpPr>
        <dsp:cNvPr id="0" name=""/>
        <dsp:cNvSpPr/>
      </dsp:nvSpPr>
      <dsp:spPr>
        <a:xfrm>
          <a:off x="3246437" y="534"/>
          <a:ext cx="1635124" cy="1635124"/>
        </a:xfrm>
        <a:prstGeom prst="ellipse">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BELOW THE LINE DEDUCTION</a:t>
          </a:r>
        </a:p>
      </dsp:txBody>
      <dsp:txXfrm>
        <a:off x="3485895" y="239992"/>
        <a:ext cx="1156208" cy="1156208"/>
      </dsp:txXfrm>
    </dsp:sp>
    <dsp:sp modelId="{2B2C8EDA-1DC8-4DBA-B099-4A6A270D4699}">
      <dsp:nvSpPr>
        <dsp:cNvPr id="0" name=""/>
        <dsp:cNvSpPr/>
      </dsp:nvSpPr>
      <dsp:spPr>
        <a:xfrm rot="2160000">
          <a:off x="4830234" y="1257302"/>
          <a:ext cx="436123" cy="551854"/>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42728" y="1329221"/>
        <a:ext cx="305286" cy="331112"/>
      </dsp:txXfrm>
    </dsp:sp>
    <dsp:sp modelId="{190FA534-79E7-404F-9268-70A64402D5DC}">
      <dsp:nvSpPr>
        <dsp:cNvPr id="0" name=""/>
        <dsp:cNvSpPr/>
      </dsp:nvSpPr>
      <dsp:spPr>
        <a:xfrm>
          <a:off x="5235001" y="1445310"/>
          <a:ext cx="1635124" cy="1635124"/>
        </a:xfrm>
        <a:prstGeom prst="ellipse">
          <a:avLst/>
        </a:prstGeom>
        <a:solidFill>
          <a:schemeClr val="accent2">
            <a:shade val="50000"/>
            <a:hueOff val="231788"/>
            <a:satOff val="-9638"/>
            <a:lumOff val="199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20% OF QBI OR TAXABLE INCOME</a:t>
          </a:r>
        </a:p>
      </dsp:txBody>
      <dsp:txXfrm>
        <a:off x="5474459" y="1684768"/>
        <a:ext cx="1156208" cy="1156208"/>
      </dsp:txXfrm>
    </dsp:sp>
    <dsp:sp modelId="{59F9F06D-E478-4168-A067-6E338AE38F93}">
      <dsp:nvSpPr>
        <dsp:cNvPr id="0" name=""/>
        <dsp:cNvSpPr/>
      </dsp:nvSpPr>
      <dsp:spPr>
        <a:xfrm rot="6480000">
          <a:off x="5458534" y="3144055"/>
          <a:ext cx="436123" cy="551854"/>
        </a:xfrm>
        <a:prstGeom prst="rightArrow">
          <a:avLst>
            <a:gd name="adj1" fmla="val 60000"/>
            <a:gd name="adj2" fmla="val 50000"/>
          </a:avLst>
        </a:prstGeom>
        <a:solidFill>
          <a:schemeClr val="accent2">
            <a:shade val="90000"/>
            <a:hueOff val="225512"/>
            <a:satOff val="-8520"/>
            <a:lumOff val="147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5544168" y="3192209"/>
        <a:ext cx="305286" cy="331112"/>
      </dsp:txXfrm>
    </dsp:sp>
    <dsp:sp modelId="{CAC9B079-1AEA-43D1-8F66-60BD4224A5A5}">
      <dsp:nvSpPr>
        <dsp:cNvPr id="0" name=""/>
        <dsp:cNvSpPr/>
      </dsp:nvSpPr>
      <dsp:spPr>
        <a:xfrm>
          <a:off x="4475437" y="3783007"/>
          <a:ext cx="1635124" cy="1635124"/>
        </a:xfrm>
        <a:prstGeom prst="ellipse">
          <a:avLst/>
        </a:prstGeom>
        <a:solidFill>
          <a:schemeClr val="accent2">
            <a:shade val="50000"/>
            <a:hueOff val="463575"/>
            <a:satOff val="-19276"/>
            <a:lumOff val="399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SHARHOLDERS OF S CORP</a:t>
          </a:r>
        </a:p>
      </dsp:txBody>
      <dsp:txXfrm>
        <a:off x="4714895" y="4022465"/>
        <a:ext cx="1156208" cy="1156208"/>
      </dsp:txXfrm>
    </dsp:sp>
    <dsp:sp modelId="{33590134-D7B2-4ABE-9334-7A89002E5142}">
      <dsp:nvSpPr>
        <dsp:cNvPr id="0" name=""/>
        <dsp:cNvSpPr/>
      </dsp:nvSpPr>
      <dsp:spPr>
        <a:xfrm rot="10800000">
          <a:off x="3858281" y="4324642"/>
          <a:ext cx="436123" cy="551854"/>
        </a:xfrm>
        <a:prstGeom prst="rightArrow">
          <a:avLst>
            <a:gd name="adj1" fmla="val 60000"/>
            <a:gd name="adj2" fmla="val 50000"/>
          </a:avLst>
        </a:prstGeom>
        <a:solidFill>
          <a:schemeClr val="accent2">
            <a:shade val="90000"/>
            <a:hueOff val="451024"/>
            <a:satOff val="-17041"/>
            <a:lumOff val="29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989118" y="4435013"/>
        <a:ext cx="305286" cy="331112"/>
      </dsp:txXfrm>
    </dsp:sp>
    <dsp:sp modelId="{3E64B7FD-EE46-4025-9DA3-AF0C99E24ED7}">
      <dsp:nvSpPr>
        <dsp:cNvPr id="0" name=""/>
        <dsp:cNvSpPr/>
      </dsp:nvSpPr>
      <dsp:spPr>
        <a:xfrm>
          <a:off x="2017437" y="3783007"/>
          <a:ext cx="1635124" cy="1635124"/>
        </a:xfrm>
        <a:prstGeom prst="ellipse">
          <a:avLst/>
        </a:prstGeom>
        <a:solidFill>
          <a:schemeClr val="accent2">
            <a:shade val="50000"/>
            <a:hueOff val="463575"/>
            <a:satOff val="-19276"/>
            <a:lumOff val="399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PARTNERS OF PARTNERSHIP</a:t>
          </a:r>
        </a:p>
      </dsp:txBody>
      <dsp:txXfrm>
        <a:off x="2256895" y="4022465"/>
        <a:ext cx="1156208" cy="1156208"/>
      </dsp:txXfrm>
    </dsp:sp>
    <dsp:sp modelId="{1CD321B5-8138-41C0-81EA-3683D42BC81D}">
      <dsp:nvSpPr>
        <dsp:cNvPr id="0" name=""/>
        <dsp:cNvSpPr/>
      </dsp:nvSpPr>
      <dsp:spPr>
        <a:xfrm rot="15120000">
          <a:off x="2240970" y="3167533"/>
          <a:ext cx="436123" cy="551854"/>
        </a:xfrm>
        <a:prstGeom prst="rightArrow">
          <a:avLst>
            <a:gd name="adj1" fmla="val 60000"/>
            <a:gd name="adj2" fmla="val 50000"/>
          </a:avLst>
        </a:prstGeom>
        <a:solidFill>
          <a:schemeClr val="accent2">
            <a:shade val="90000"/>
            <a:hueOff val="451024"/>
            <a:satOff val="-17041"/>
            <a:lumOff val="29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2326604" y="3340121"/>
        <a:ext cx="305286" cy="331112"/>
      </dsp:txXfrm>
    </dsp:sp>
    <dsp:sp modelId="{76B1B846-E6C0-4F03-A30C-FAE3A1C0426E}">
      <dsp:nvSpPr>
        <dsp:cNvPr id="0" name=""/>
        <dsp:cNvSpPr/>
      </dsp:nvSpPr>
      <dsp:spPr>
        <a:xfrm>
          <a:off x="1257873" y="1445310"/>
          <a:ext cx="1635124" cy="1635124"/>
        </a:xfrm>
        <a:prstGeom prst="ellipse">
          <a:avLst/>
        </a:prstGeom>
        <a:solidFill>
          <a:schemeClr val="accent2">
            <a:shade val="50000"/>
            <a:hueOff val="231788"/>
            <a:satOff val="-9638"/>
            <a:lumOff val="199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SELF-EMPLOYED ON SCHEDULE C OR SCHEDULE F OR SCHEDULE E</a:t>
          </a:r>
        </a:p>
      </dsp:txBody>
      <dsp:txXfrm>
        <a:off x="1497331" y="1684768"/>
        <a:ext cx="1156208" cy="1156208"/>
      </dsp:txXfrm>
    </dsp:sp>
    <dsp:sp modelId="{AA6C6CBE-0195-4BF1-A325-B2FA9319CEBD}">
      <dsp:nvSpPr>
        <dsp:cNvPr id="0" name=""/>
        <dsp:cNvSpPr/>
      </dsp:nvSpPr>
      <dsp:spPr>
        <a:xfrm rot="19440000">
          <a:off x="2841670" y="1271812"/>
          <a:ext cx="436123" cy="551854"/>
        </a:xfrm>
        <a:prstGeom prst="rightArrow">
          <a:avLst>
            <a:gd name="adj1" fmla="val 60000"/>
            <a:gd name="adj2" fmla="val 50000"/>
          </a:avLst>
        </a:prstGeom>
        <a:solidFill>
          <a:schemeClr val="accent2">
            <a:shade val="90000"/>
            <a:hueOff val="225512"/>
            <a:satOff val="-8520"/>
            <a:lumOff val="147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854164" y="1420635"/>
        <a:ext cx="305286" cy="33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8E907-6F81-466B-BF02-89B2726656A1}">
      <dsp:nvSpPr>
        <dsp:cNvPr id="0" name=""/>
        <dsp:cNvSpPr/>
      </dsp:nvSpPr>
      <dsp:spPr>
        <a:xfrm>
          <a:off x="392741" y="0"/>
          <a:ext cx="4451064" cy="306856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5F4A8-DFF3-4574-BE5E-35C4E20AAA1A}">
      <dsp:nvSpPr>
        <dsp:cNvPr id="0" name=""/>
        <dsp:cNvSpPr/>
      </dsp:nvSpPr>
      <dsp:spPr>
        <a:xfrm>
          <a:off x="0" y="883242"/>
          <a:ext cx="1570964" cy="122742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Combined qualified business income CQBI</a:t>
          </a:r>
        </a:p>
      </dsp:txBody>
      <dsp:txXfrm>
        <a:off x="59918" y="943160"/>
        <a:ext cx="1451128" cy="1107588"/>
      </dsp:txXfrm>
    </dsp:sp>
    <dsp:sp modelId="{6093E1C1-9403-48D6-ABF6-E15BAC83463F}">
      <dsp:nvSpPr>
        <dsp:cNvPr id="0" name=""/>
        <dsp:cNvSpPr/>
      </dsp:nvSpPr>
      <dsp:spPr>
        <a:xfrm>
          <a:off x="1832791" y="920568"/>
          <a:ext cx="1570964" cy="1227424"/>
        </a:xfrm>
        <a:prstGeom prst="round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REIT Dividends</a:t>
          </a:r>
        </a:p>
      </dsp:txBody>
      <dsp:txXfrm>
        <a:off x="1892709" y="980486"/>
        <a:ext cx="1451128" cy="1107588"/>
      </dsp:txXfrm>
    </dsp:sp>
    <dsp:sp modelId="{1D7C2210-A0FC-403E-AD60-4B2D92D3E180}">
      <dsp:nvSpPr>
        <dsp:cNvPr id="0" name=""/>
        <dsp:cNvSpPr/>
      </dsp:nvSpPr>
      <dsp:spPr>
        <a:xfrm>
          <a:off x="3665582" y="920568"/>
          <a:ext cx="1570964" cy="1227424"/>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PTP Income</a:t>
          </a:r>
        </a:p>
      </dsp:txBody>
      <dsp:txXfrm>
        <a:off x="3725500" y="980486"/>
        <a:ext cx="1451128" cy="1107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9CF8C-717E-4B77-926C-350077307F0F}">
      <dsp:nvSpPr>
        <dsp:cNvPr id="0" name=""/>
        <dsp:cNvSpPr/>
      </dsp:nvSpPr>
      <dsp:spPr>
        <a:xfrm>
          <a:off x="297568" y="0"/>
          <a:ext cx="3372446" cy="3068561"/>
        </a:xfrm>
        <a:prstGeom prst="rightArrow">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5ED66-6878-4532-9925-DD4C2BD7828F}">
      <dsp:nvSpPr>
        <dsp:cNvPr id="0" name=""/>
        <dsp:cNvSpPr/>
      </dsp:nvSpPr>
      <dsp:spPr>
        <a:xfrm>
          <a:off x="371686" y="892571"/>
          <a:ext cx="1139345" cy="1227424"/>
        </a:xfrm>
        <a:prstGeom prst="roundRect">
          <a:avLst/>
        </a:prstGeom>
        <a:solidFill>
          <a:schemeClr val="accent4">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Taxable Income</a:t>
          </a:r>
        </a:p>
      </dsp:txBody>
      <dsp:txXfrm>
        <a:off x="427304" y="948189"/>
        <a:ext cx="1028109" cy="1116188"/>
      </dsp:txXfrm>
    </dsp:sp>
    <dsp:sp modelId="{2F720B55-1136-4BE3-A1B3-DF372014F908}">
      <dsp:nvSpPr>
        <dsp:cNvPr id="0" name=""/>
        <dsp:cNvSpPr/>
      </dsp:nvSpPr>
      <dsp:spPr>
        <a:xfrm>
          <a:off x="2293149" y="901911"/>
          <a:ext cx="1155381" cy="1227424"/>
        </a:xfrm>
        <a:prstGeom prst="roundRect">
          <a:avLst/>
        </a:prstGeom>
        <a:solidFill>
          <a:schemeClr val="accent4">
            <a:shade val="50000"/>
            <a:hueOff val="-477745"/>
            <a:satOff val="-35893"/>
            <a:lumOff val="487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LTCG</a:t>
          </a:r>
        </a:p>
      </dsp:txBody>
      <dsp:txXfrm>
        <a:off x="2349550" y="958312"/>
        <a:ext cx="1042579" cy="1114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1ACB6-7CB2-4259-9390-31DE8CC3E6BB}">
      <dsp:nvSpPr>
        <dsp:cNvPr id="0" name=""/>
        <dsp:cNvSpPr/>
      </dsp:nvSpPr>
      <dsp:spPr>
        <a:xfrm>
          <a:off x="6045" y="403975"/>
          <a:ext cx="3102679" cy="12759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MFJ LESS THAN $315K</a:t>
          </a:r>
        </a:p>
      </dsp:txBody>
      <dsp:txXfrm>
        <a:off x="43416" y="441346"/>
        <a:ext cx="3027937" cy="1201209"/>
      </dsp:txXfrm>
    </dsp:sp>
    <dsp:sp modelId="{F14FA584-2271-4684-8EF3-C2D39521A863}">
      <dsp:nvSpPr>
        <dsp:cNvPr id="0" name=""/>
        <dsp:cNvSpPr/>
      </dsp:nvSpPr>
      <dsp:spPr>
        <a:xfrm>
          <a:off x="316313" y="1679927"/>
          <a:ext cx="310267" cy="956963"/>
        </a:xfrm>
        <a:custGeom>
          <a:avLst/>
          <a:gdLst/>
          <a:ahLst/>
          <a:cxnLst/>
          <a:rect l="0" t="0" r="0" b="0"/>
          <a:pathLst>
            <a:path>
              <a:moveTo>
                <a:pt x="0" y="0"/>
              </a:moveTo>
              <a:lnTo>
                <a:pt x="0" y="956963"/>
              </a:lnTo>
              <a:lnTo>
                <a:pt x="310267" y="95696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88A66-A4BD-435B-BDF5-2D495E37A224}">
      <dsp:nvSpPr>
        <dsp:cNvPr id="0" name=""/>
        <dsp:cNvSpPr/>
      </dsp:nvSpPr>
      <dsp:spPr>
        <a:xfrm>
          <a:off x="626581" y="1998914"/>
          <a:ext cx="4945137" cy="127595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$315,501-$415,000</a:t>
          </a:r>
        </a:p>
        <a:p>
          <a:pPr marL="0" lvl="0" indent="0" algn="ctr" defTabSz="1066800">
            <a:lnSpc>
              <a:spcPct val="90000"/>
            </a:lnSpc>
            <a:spcBef>
              <a:spcPct val="0"/>
            </a:spcBef>
            <a:spcAft>
              <a:spcPct val="35000"/>
            </a:spcAft>
            <a:buNone/>
          </a:pPr>
          <a:r>
            <a:rPr lang="en-US" sz="2400" kern="1200" dirty="0"/>
            <a:t> SSTB Phase in Range</a:t>
          </a:r>
        </a:p>
        <a:p>
          <a:pPr marL="0" lvl="0" indent="0" algn="ctr" defTabSz="1066800">
            <a:lnSpc>
              <a:spcPct val="90000"/>
            </a:lnSpc>
            <a:spcBef>
              <a:spcPct val="0"/>
            </a:spcBef>
            <a:spcAft>
              <a:spcPct val="35000"/>
            </a:spcAft>
            <a:buNone/>
          </a:pPr>
          <a:r>
            <a:rPr lang="en-US" sz="2400" kern="1200" dirty="0"/>
            <a:t>[1-(taxable income-$315K)÷$100K]</a:t>
          </a:r>
        </a:p>
      </dsp:txBody>
      <dsp:txXfrm>
        <a:off x="663952" y="2036285"/>
        <a:ext cx="4870395" cy="1201209"/>
      </dsp:txXfrm>
    </dsp:sp>
    <dsp:sp modelId="{BF1D98EC-2E89-4EAD-9168-6A9C1DB006F4}">
      <dsp:nvSpPr>
        <dsp:cNvPr id="0" name=""/>
        <dsp:cNvSpPr/>
      </dsp:nvSpPr>
      <dsp:spPr>
        <a:xfrm>
          <a:off x="316313" y="1679927"/>
          <a:ext cx="310267" cy="2889506"/>
        </a:xfrm>
        <a:custGeom>
          <a:avLst/>
          <a:gdLst/>
          <a:ahLst/>
          <a:cxnLst/>
          <a:rect l="0" t="0" r="0" b="0"/>
          <a:pathLst>
            <a:path>
              <a:moveTo>
                <a:pt x="0" y="0"/>
              </a:moveTo>
              <a:lnTo>
                <a:pt x="0" y="2889506"/>
              </a:lnTo>
              <a:lnTo>
                <a:pt x="310267" y="28895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19934-5861-4A73-80A9-F62D1130977D}">
      <dsp:nvSpPr>
        <dsp:cNvPr id="0" name=""/>
        <dsp:cNvSpPr/>
      </dsp:nvSpPr>
      <dsp:spPr>
        <a:xfrm>
          <a:off x="626581" y="3593853"/>
          <a:ext cx="4544366" cy="195115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Over $415K</a:t>
          </a:r>
        </a:p>
        <a:p>
          <a:pPr marL="0" lvl="0" indent="0" algn="ctr" defTabSz="755650">
            <a:lnSpc>
              <a:spcPct val="90000"/>
            </a:lnSpc>
            <a:spcBef>
              <a:spcPct val="0"/>
            </a:spcBef>
            <a:spcAft>
              <a:spcPct val="35000"/>
            </a:spcAft>
            <a:buNone/>
          </a:pPr>
          <a:r>
            <a:rPr lang="en-US" sz="1700" b="1" kern="1200" dirty="0">
              <a:solidFill>
                <a:schemeClr val="accent6">
                  <a:lumMod val="75000"/>
                </a:schemeClr>
              </a:solidFill>
            </a:rPr>
            <a:t>SSTB – NO QBID</a:t>
          </a:r>
        </a:p>
        <a:p>
          <a:pPr marL="0" lvl="0" indent="0" algn="ctr" defTabSz="755650">
            <a:lnSpc>
              <a:spcPct val="90000"/>
            </a:lnSpc>
            <a:spcBef>
              <a:spcPct val="0"/>
            </a:spcBef>
            <a:spcAft>
              <a:spcPct val="35000"/>
            </a:spcAft>
            <a:buNone/>
          </a:pPr>
          <a:r>
            <a:rPr lang="en-US" sz="1700" kern="1200" dirty="0"/>
            <a:t>W-2 limitation greater of:</a:t>
          </a:r>
        </a:p>
        <a:p>
          <a:pPr marL="0" lvl="0" indent="0" algn="ctr" defTabSz="755650">
            <a:lnSpc>
              <a:spcPct val="90000"/>
            </a:lnSpc>
            <a:spcBef>
              <a:spcPct val="0"/>
            </a:spcBef>
            <a:spcAft>
              <a:spcPct val="35000"/>
            </a:spcAft>
            <a:buNone/>
          </a:pPr>
          <a:r>
            <a:rPr lang="en-US" sz="1700" kern="1200" dirty="0"/>
            <a:t>A.  50% of w-2 wages paid or</a:t>
          </a:r>
        </a:p>
        <a:p>
          <a:pPr marL="0" lvl="0" indent="0" algn="ctr" defTabSz="755650">
            <a:lnSpc>
              <a:spcPct val="90000"/>
            </a:lnSpc>
            <a:spcBef>
              <a:spcPct val="0"/>
            </a:spcBef>
            <a:spcAft>
              <a:spcPct val="35000"/>
            </a:spcAft>
            <a:buNone/>
          </a:pPr>
          <a:r>
            <a:rPr lang="en-US" sz="1700" kern="1200" dirty="0"/>
            <a:t>B.  25% of w-2 wages paid plus 2.5% of unadjusted basis of qualified property</a:t>
          </a:r>
        </a:p>
      </dsp:txBody>
      <dsp:txXfrm>
        <a:off x="683728" y="3651000"/>
        <a:ext cx="4430072" cy="1836865"/>
      </dsp:txXfrm>
    </dsp:sp>
    <dsp:sp modelId="{90103B83-8E94-43FE-9EBF-90A183D238A3}">
      <dsp:nvSpPr>
        <dsp:cNvPr id="0" name=""/>
        <dsp:cNvSpPr/>
      </dsp:nvSpPr>
      <dsp:spPr>
        <a:xfrm>
          <a:off x="5699314" y="403975"/>
          <a:ext cx="2551902" cy="12759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ALL OTHERS LESS THAN $157,500</a:t>
          </a:r>
        </a:p>
      </dsp:txBody>
      <dsp:txXfrm>
        <a:off x="5736685" y="441346"/>
        <a:ext cx="2477160" cy="1201209"/>
      </dsp:txXfrm>
    </dsp:sp>
    <dsp:sp modelId="{0E056B3E-5D8F-45CB-A74B-87737C3C9829}">
      <dsp:nvSpPr>
        <dsp:cNvPr id="0" name=""/>
        <dsp:cNvSpPr/>
      </dsp:nvSpPr>
      <dsp:spPr>
        <a:xfrm>
          <a:off x="5954504" y="1679927"/>
          <a:ext cx="255190" cy="956963"/>
        </a:xfrm>
        <a:custGeom>
          <a:avLst/>
          <a:gdLst/>
          <a:ahLst/>
          <a:cxnLst/>
          <a:rect l="0" t="0" r="0" b="0"/>
          <a:pathLst>
            <a:path>
              <a:moveTo>
                <a:pt x="0" y="0"/>
              </a:moveTo>
              <a:lnTo>
                <a:pt x="0" y="956963"/>
              </a:lnTo>
              <a:lnTo>
                <a:pt x="255190" y="95696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B47223-DFD9-4552-A50D-E120C33962F9}">
      <dsp:nvSpPr>
        <dsp:cNvPr id="0" name=""/>
        <dsp:cNvSpPr/>
      </dsp:nvSpPr>
      <dsp:spPr>
        <a:xfrm>
          <a:off x="6209695" y="1998914"/>
          <a:ext cx="5463133" cy="127595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$157,501-$207,500</a:t>
          </a:r>
        </a:p>
        <a:p>
          <a:pPr marL="0" lvl="0" indent="0" algn="ctr" defTabSz="1066800">
            <a:lnSpc>
              <a:spcPct val="90000"/>
            </a:lnSpc>
            <a:spcBef>
              <a:spcPct val="0"/>
            </a:spcBef>
            <a:spcAft>
              <a:spcPct val="35000"/>
            </a:spcAft>
            <a:buNone/>
          </a:pPr>
          <a:r>
            <a:rPr lang="en-US" sz="2400" kern="1200" dirty="0"/>
            <a:t> SSTB Phase in Range</a:t>
          </a:r>
        </a:p>
        <a:p>
          <a:pPr marL="0" lvl="0" indent="0" algn="ctr" defTabSz="1066800">
            <a:lnSpc>
              <a:spcPct val="90000"/>
            </a:lnSpc>
            <a:spcBef>
              <a:spcPct val="0"/>
            </a:spcBef>
            <a:spcAft>
              <a:spcPct val="35000"/>
            </a:spcAft>
            <a:buNone/>
          </a:pPr>
          <a:r>
            <a:rPr lang="en-US" sz="2400" kern="1200" dirty="0"/>
            <a:t>[1-(taxable income-$157,000)÷$50K]</a:t>
          </a:r>
        </a:p>
      </dsp:txBody>
      <dsp:txXfrm>
        <a:off x="6247066" y="2036285"/>
        <a:ext cx="5388391" cy="1201209"/>
      </dsp:txXfrm>
    </dsp:sp>
    <dsp:sp modelId="{81B567CF-C9C6-4DFA-A7C1-7E5F575C3AC1}">
      <dsp:nvSpPr>
        <dsp:cNvPr id="0" name=""/>
        <dsp:cNvSpPr/>
      </dsp:nvSpPr>
      <dsp:spPr>
        <a:xfrm>
          <a:off x="5954504" y="1679927"/>
          <a:ext cx="909620" cy="2881908"/>
        </a:xfrm>
        <a:custGeom>
          <a:avLst/>
          <a:gdLst/>
          <a:ahLst/>
          <a:cxnLst/>
          <a:rect l="0" t="0" r="0" b="0"/>
          <a:pathLst>
            <a:path>
              <a:moveTo>
                <a:pt x="0" y="0"/>
              </a:moveTo>
              <a:lnTo>
                <a:pt x="0" y="2881908"/>
              </a:lnTo>
              <a:lnTo>
                <a:pt x="909620" y="28819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D1614-3B36-41F3-8B1E-E9EF9464ABDB}">
      <dsp:nvSpPr>
        <dsp:cNvPr id="0" name=""/>
        <dsp:cNvSpPr/>
      </dsp:nvSpPr>
      <dsp:spPr>
        <a:xfrm>
          <a:off x="6864125" y="3593853"/>
          <a:ext cx="4194306" cy="1935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Over $207,500</a:t>
          </a:r>
        </a:p>
        <a:p>
          <a:pPr marL="0" lvl="0" indent="0" algn="ctr" defTabSz="755650">
            <a:lnSpc>
              <a:spcPct val="90000"/>
            </a:lnSpc>
            <a:spcBef>
              <a:spcPct val="0"/>
            </a:spcBef>
            <a:spcAft>
              <a:spcPct val="35000"/>
            </a:spcAft>
            <a:buNone/>
          </a:pPr>
          <a:r>
            <a:rPr lang="en-US" sz="1700" b="1" kern="1200" dirty="0">
              <a:solidFill>
                <a:schemeClr val="accent6">
                  <a:lumMod val="75000"/>
                </a:schemeClr>
              </a:solidFill>
            </a:rPr>
            <a:t>SSTB – NO QBID</a:t>
          </a:r>
        </a:p>
        <a:p>
          <a:pPr marL="0" lvl="0" indent="0" algn="ctr" defTabSz="755650">
            <a:lnSpc>
              <a:spcPct val="90000"/>
            </a:lnSpc>
            <a:spcBef>
              <a:spcPct val="0"/>
            </a:spcBef>
            <a:spcAft>
              <a:spcPct val="35000"/>
            </a:spcAft>
            <a:buNone/>
          </a:pPr>
          <a:r>
            <a:rPr lang="en-US" sz="1700" kern="1200" dirty="0"/>
            <a:t>W-2 limitation greater of:</a:t>
          </a:r>
        </a:p>
        <a:p>
          <a:pPr marL="0" lvl="0" indent="0" algn="ctr" defTabSz="755650">
            <a:lnSpc>
              <a:spcPct val="90000"/>
            </a:lnSpc>
            <a:spcBef>
              <a:spcPct val="0"/>
            </a:spcBef>
            <a:spcAft>
              <a:spcPct val="35000"/>
            </a:spcAft>
            <a:buNone/>
          </a:pPr>
          <a:r>
            <a:rPr lang="en-US" sz="1700" kern="1200" dirty="0"/>
            <a:t>A.  50% of w-2 wages paid or</a:t>
          </a:r>
        </a:p>
        <a:p>
          <a:pPr marL="0" lvl="0" indent="0" algn="ctr" defTabSz="755650">
            <a:lnSpc>
              <a:spcPct val="90000"/>
            </a:lnSpc>
            <a:spcBef>
              <a:spcPct val="0"/>
            </a:spcBef>
            <a:spcAft>
              <a:spcPct val="35000"/>
            </a:spcAft>
            <a:buNone/>
          </a:pPr>
          <a:r>
            <a:rPr lang="en-US" sz="1700" kern="1200" dirty="0"/>
            <a:t>B.  25% of w-2 wages paid plus 2.5% of unadjusted basis of qualified property</a:t>
          </a:r>
        </a:p>
      </dsp:txBody>
      <dsp:txXfrm>
        <a:off x="6920827" y="3650555"/>
        <a:ext cx="4080902" cy="1822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A8EB5-DC05-49DD-893A-F6EBF317B88B}">
      <dsp:nvSpPr>
        <dsp:cNvPr id="0" name=""/>
        <dsp:cNvSpPr/>
      </dsp:nvSpPr>
      <dsp:spPr>
        <a:xfrm>
          <a:off x="3190037" y="1511"/>
          <a:ext cx="2216236" cy="110811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QBID = the greater of:</a:t>
          </a:r>
        </a:p>
      </dsp:txBody>
      <dsp:txXfrm>
        <a:off x="3222493" y="33967"/>
        <a:ext cx="2151324" cy="1043206"/>
      </dsp:txXfrm>
    </dsp:sp>
    <dsp:sp modelId="{5FEAE623-987E-476C-A623-38B75FA8FBBD}">
      <dsp:nvSpPr>
        <dsp:cNvPr id="0" name=""/>
        <dsp:cNvSpPr/>
      </dsp:nvSpPr>
      <dsp:spPr>
        <a:xfrm>
          <a:off x="3411661" y="1109629"/>
          <a:ext cx="221623" cy="831088"/>
        </a:xfrm>
        <a:custGeom>
          <a:avLst/>
          <a:gdLst/>
          <a:ahLst/>
          <a:cxnLst/>
          <a:rect l="0" t="0" r="0" b="0"/>
          <a:pathLst>
            <a:path>
              <a:moveTo>
                <a:pt x="0" y="0"/>
              </a:moveTo>
              <a:lnTo>
                <a:pt x="0" y="831088"/>
              </a:lnTo>
              <a:lnTo>
                <a:pt x="221623" y="8310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C7955-54E2-40BB-A20C-8C03A3DD5DC5}">
      <dsp:nvSpPr>
        <dsp:cNvPr id="0" name=""/>
        <dsp:cNvSpPr/>
      </dsp:nvSpPr>
      <dsp:spPr>
        <a:xfrm>
          <a:off x="3633284" y="1386659"/>
          <a:ext cx="1772989" cy="1108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50% of W-2 Wages or,</a:t>
          </a:r>
        </a:p>
      </dsp:txBody>
      <dsp:txXfrm>
        <a:off x="3665740" y="1419115"/>
        <a:ext cx="1708077" cy="1043206"/>
      </dsp:txXfrm>
    </dsp:sp>
    <dsp:sp modelId="{7ECE4A15-6A11-48CB-A93C-0D9406793D1C}">
      <dsp:nvSpPr>
        <dsp:cNvPr id="0" name=""/>
        <dsp:cNvSpPr/>
      </dsp:nvSpPr>
      <dsp:spPr>
        <a:xfrm>
          <a:off x="3411661" y="1109629"/>
          <a:ext cx="221623" cy="2216236"/>
        </a:xfrm>
        <a:custGeom>
          <a:avLst/>
          <a:gdLst/>
          <a:ahLst/>
          <a:cxnLst/>
          <a:rect l="0" t="0" r="0" b="0"/>
          <a:pathLst>
            <a:path>
              <a:moveTo>
                <a:pt x="0" y="0"/>
              </a:moveTo>
              <a:lnTo>
                <a:pt x="0" y="2216236"/>
              </a:lnTo>
              <a:lnTo>
                <a:pt x="221623" y="22162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85362-8B67-43DA-BF68-937B7BB3BA60}">
      <dsp:nvSpPr>
        <dsp:cNvPr id="0" name=""/>
        <dsp:cNvSpPr/>
      </dsp:nvSpPr>
      <dsp:spPr>
        <a:xfrm>
          <a:off x="3633284" y="2771807"/>
          <a:ext cx="1772989" cy="1108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25% of W-2 +</a:t>
          </a:r>
        </a:p>
        <a:p>
          <a:pPr marL="0" lvl="0" indent="0" algn="ctr" defTabSz="977900">
            <a:lnSpc>
              <a:spcPct val="90000"/>
            </a:lnSpc>
            <a:spcBef>
              <a:spcPct val="0"/>
            </a:spcBef>
            <a:spcAft>
              <a:spcPct val="35000"/>
            </a:spcAft>
            <a:buNone/>
          </a:pPr>
          <a:r>
            <a:rPr lang="en-US" sz="2200" kern="1200" dirty="0"/>
            <a:t>2.5% of UBIA</a:t>
          </a:r>
        </a:p>
      </dsp:txBody>
      <dsp:txXfrm>
        <a:off x="3665740" y="2804263"/>
        <a:ext cx="1708077" cy="10432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39828-D97D-49D0-A675-0A268F66B3AA}" type="datetimeFigureOut">
              <a:rPr lang="en-US" smtClean="0"/>
              <a:t>9/18/2018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A4B15-D883-4AED-A065-787D9EDFD692}" type="slidenum">
              <a:rPr lang="en-US" smtClean="0"/>
              <a:t>‹#›</a:t>
            </a:fld>
            <a:endParaRPr lang="en-US" dirty="0"/>
          </a:p>
        </p:txBody>
      </p:sp>
    </p:spTree>
    <p:extLst>
      <p:ext uri="{BB962C8B-B14F-4D97-AF65-F5344CB8AC3E}">
        <p14:creationId xmlns:p14="http://schemas.microsoft.com/office/powerpoint/2010/main" val="42662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to make here:  all these numbers in the 1</a:t>
            </a:r>
            <a:r>
              <a:rPr lang="en-US" baseline="30000" dirty="0"/>
              <a:t>st</a:t>
            </a:r>
            <a:r>
              <a:rPr lang="en-US" dirty="0"/>
              <a:t> two tiers are dealing with the individual tax returns.  The 315 and 157 #’s are taxable income coming from the individual tax return page 2 that I’ll show you in just a moment.  I just want you to get the grasp of the flow here.  Basically all clients fall into two categories; married and then all other.  Then if they are under the top tier – who cares if they are SSTB.  No phase in’s or limitations.  Just take it and run!  The next set:  Phase in is only if they are SSTB and if they are you have to use the ‘magic formula’ for their filing status.  The next set:  if they’re over this threshold and they are SSTB they’re OUT – forget it!  If they are regular business then we now have to look at the pass thru entity for the information to compute the first lessor of’s.</a:t>
            </a:r>
          </a:p>
        </p:txBody>
      </p:sp>
      <p:sp>
        <p:nvSpPr>
          <p:cNvPr id="4" name="Slide Number Placeholder 3"/>
          <p:cNvSpPr>
            <a:spLocks noGrp="1"/>
          </p:cNvSpPr>
          <p:nvPr>
            <p:ph type="sldNum" sz="quarter" idx="10"/>
          </p:nvPr>
        </p:nvSpPr>
        <p:spPr/>
        <p:txBody>
          <a:bodyPr/>
          <a:lstStyle/>
          <a:p>
            <a:fld id="{A3F393FC-7C89-46DC-BA91-B68BC0468072}" type="slidenum">
              <a:rPr lang="en-US" smtClean="0"/>
              <a:t>28</a:t>
            </a:fld>
            <a:endParaRPr lang="en-US" dirty="0"/>
          </a:p>
        </p:txBody>
      </p:sp>
    </p:spTree>
    <p:extLst>
      <p:ext uri="{BB962C8B-B14F-4D97-AF65-F5344CB8AC3E}">
        <p14:creationId xmlns:p14="http://schemas.microsoft.com/office/powerpoint/2010/main" val="205127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 just how capital gains, dividends, interest etc is going to affect those tax returns this upcoming tax season.</a:t>
            </a:r>
          </a:p>
        </p:txBody>
      </p:sp>
      <p:sp>
        <p:nvSpPr>
          <p:cNvPr id="4" name="Slide Number Placeholder 3"/>
          <p:cNvSpPr>
            <a:spLocks noGrp="1"/>
          </p:cNvSpPr>
          <p:nvPr>
            <p:ph type="sldNum" sz="quarter" idx="10"/>
          </p:nvPr>
        </p:nvSpPr>
        <p:spPr/>
        <p:txBody>
          <a:bodyPr/>
          <a:lstStyle/>
          <a:p>
            <a:fld id="{A3F393FC-7C89-46DC-BA91-B68BC0468072}" type="slidenum">
              <a:rPr lang="en-US" smtClean="0"/>
              <a:t>39</a:t>
            </a:fld>
            <a:endParaRPr lang="en-US" dirty="0"/>
          </a:p>
        </p:txBody>
      </p:sp>
    </p:spTree>
    <p:extLst>
      <p:ext uri="{BB962C8B-B14F-4D97-AF65-F5344CB8AC3E}">
        <p14:creationId xmlns:p14="http://schemas.microsoft.com/office/powerpoint/2010/main" val="11236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would be the professional athlete that has business income for receiving compensation at sporting events and expenses for those events.  His business is not SSTB.  However, if he receives compensation for NIKE, or endorses any product using his athlete status and receives compensation for the endorsement – that is SSTB.  Here might be a good place to possibly discuss the eye dr and splitting the business income between treatment and examinations income/expenses and the sales of eyeglasses, contacts, and supplies of retail products income/expenses.</a:t>
            </a:r>
          </a:p>
        </p:txBody>
      </p:sp>
      <p:sp>
        <p:nvSpPr>
          <p:cNvPr id="4" name="Slide Number Placeholder 3"/>
          <p:cNvSpPr>
            <a:spLocks noGrp="1"/>
          </p:cNvSpPr>
          <p:nvPr>
            <p:ph type="sldNum" sz="quarter" idx="10"/>
          </p:nvPr>
        </p:nvSpPr>
        <p:spPr/>
        <p:txBody>
          <a:bodyPr/>
          <a:lstStyle/>
          <a:p>
            <a:fld id="{A3F393FC-7C89-46DC-BA91-B68BC0468072}" type="slidenum">
              <a:rPr lang="en-US" smtClean="0"/>
              <a:t>29</a:t>
            </a:fld>
            <a:endParaRPr lang="en-US" dirty="0"/>
          </a:p>
        </p:txBody>
      </p:sp>
    </p:spTree>
    <p:extLst>
      <p:ext uri="{BB962C8B-B14F-4D97-AF65-F5344CB8AC3E}">
        <p14:creationId xmlns:p14="http://schemas.microsoft.com/office/powerpoint/2010/main" val="233430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would be the professional athlete that has business income for receiving compensation at sporting events and expenses for those events.  His business is not SSTB.  However, if he receives compensation for NIKE, or endorses any product using his athlete status and receives compensation for the endorsement – that is SSTB.  Here might be a good place to possibly discuss the eye dr and splitting the business income between treatment and examinations income/expenses and the sales of eyeglasses, contacts, and supplies of retail products income/expenses.</a:t>
            </a:r>
          </a:p>
        </p:txBody>
      </p:sp>
      <p:sp>
        <p:nvSpPr>
          <p:cNvPr id="4" name="Slide Number Placeholder 3"/>
          <p:cNvSpPr>
            <a:spLocks noGrp="1"/>
          </p:cNvSpPr>
          <p:nvPr>
            <p:ph type="sldNum" sz="quarter" idx="10"/>
          </p:nvPr>
        </p:nvSpPr>
        <p:spPr/>
        <p:txBody>
          <a:bodyPr/>
          <a:lstStyle/>
          <a:p>
            <a:fld id="{A3F393FC-7C89-46DC-BA91-B68BC0468072}" type="slidenum">
              <a:rPr lang="en-US" smtClean="0"/>
              <a:t>30</a:t>
            </a:fld>
            <a:endParaRPr lang="en-US" dirty="0"/>
          </a:p>
        </p:txBody>
      </p:sp>
    </p:spTree>
    <p:extLst>
      <p:ext uri="{BB962C8B-B14F-4D97-AF65-F5344CB8AC3E}">
        <p14:creationId xmlns:p14="http://schemas.microsoft.com/office/powerpoint/2010/main" val="233430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here’s where I promised you I would show you where the ‘threshold’ number will be.  It will also make you ask me a whole bunch more questions – but will also make things hopefully a lot more clearer.  Just try to picture the 1040 in your mind. </a:t>
            </a:r>
          </a:p>
        </p:txBody>
      </p:sp>
      <p:sp>
        <p:nvSpPr>
          <p:cNvPr id="4" name="Slide Number Placeholder 3"/>
          <p:cNvSpPr>
            <a:spLocks noGrp="1"/>
          </p:cNvSpPr>
          <p:nvPr>
            <p:ph type="sldNum" sz="quarter" idx="10"/>
          </p:nvPr>
        </p:nvSpPr>
        <p:spPr/>
        <p:txBody>
          <a:bodyPr/>
          <a:lstStyle/>
          <a:p>
            <a:fld id="{A3F393FC-7C89-46DC-BA91-B68BC0468072}" type="slidenum">
              <a:rPr lang="en-US" smtClean="0"/>
              <a:t>33</a:t>
            </a:fld>
            <a:endParaRPr lang="en-US" dirty="0"/>
          </a:p>
        </p:txBody>
      </p:sp>
    </p:spTree>
    <p:extLst>
      <p:ext uri="{BB962C8B-B14F-4D97-AF65-F5344CB8AC3E}">
        <p14:creationId xmlns:p14="http://schemas.microsoft.com/office/powerpoint/2010/main" val="147310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always will have to deduct capital gains, dividends etc. from the net taxable income before computing the 20% to come up with that side of the ‘lessor of’</a:t>
            </a:r>
          </a:p>
        </p:txBody>
      </p:sp>
      <p:sp>
        <p:nvSpPr>
          <p:cNvPr id="4" name="Slide Number Placeholder 3"/>
          <p:cNvSpPr>
            <a:spLocks noGrp="1"/>
          </p:cNvSpPr>
          <p:nvPr>
            <p:ph type="sldNum" sz="quarter" idx="10"/>
          </p:nvPr>
        </p:nvSpPr>
        <p:spPr/>
        <p:txBody>
          <a:bodyPr/>
          <a:lstStyle/>
          <a:p>
            <a:fld id="{A3F393FC-7C89-46DC-BA91-B68BC0468072}" type="slidenum">
              <a:rPr lang="en-US" smtClean="0"/>
              <a:t>34</a:t>
            </a:fld>
            <a:endParaRPr lang="en-US" dirty="0"/>
          </a:p>
        </p:txBody>
      </p:sp>
    </p:spTree>
    <p:extLst>
      <p:ext uri="{BB962C8B-B14F-4D97-AF65-F5344CB8AC3E}">
        <p14:creationId xmlns:p14="http://schemas.microsoft.com/office/powerpoint/2010/main" val="195289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is this any clearer?  Hmmmmm? Well let’s do a couple of quick examples just to see.  Also, I’ve got w-2 wages up there – do they have anything to do with QBI?    Yes or NO?   </a:t>
            </a:r>
          </a:p>
        </p:txBody>
      </p:sp>
      <p:sp>
        <p:nvSpPr>
          <p:cNvPr id="4" name="Slide Number Placeholder 3"/>
          <p:cNvSpPr>
            <a:spLocks noGrp="1"/>
          </p:cNvSpPr>
          <p:nvPr>
            <p:ph type="sldNum" sz="quarter" idx="10"/>
          </p:nvPr>
        </p:nvSpPr>
        <p:spPr/>
        <p:txBody>
          <a:bodyPr/>
          <a:lstStyle/>
          <a:p>
            <a:fld id="{A3F393FC-7C89-46DC-BA91-B68BC0468072}" type="slidenum">
              <a:rPr lang="en-US" smtClean="0"/>
              <a:t>35</a:t>
            </a:fld>
            <a:endParaRPr lang="en-US" dirty="0"/>
          </a:p>
        </p:txBody>
      </p:sp>
    </p:spTree>
    <p:extLst>
      <p:ext uri="{BB962C8B-B14F-4D97-AF65-F5344CB8AC3E}">
        <p14:creationId xmlns:p14="http://schemas.microsoft.com/office/powerpoint/2010/main" val="167301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thru this with each step by step – then discuss the taxpayer meeting with a preparer and having the non-sch c spouse getting a job</a:t>
            </a:r>
          </a:p>
        </p:txBody>
      </p:sp>
      <p:sp>
        <p:nvSpPr>
          <p:cNvPr id="4" name="Slide Number Placeholder 3"/>
          <p:cNvSpPr>
            <a:spLocks noGrp="1"/>
          </p:cNvSpPr>
          <p:nvPr>
            <p:ph type="sldNum" sz="quarter" idx="10"/>
          </p:nvPr>
        </p:nvSpPr>
        <p:spPr/>
        <p:txBody>
          <a:bodyPr/>
          <a:lstStyle/>
          <a:p>
            <a:fld id="{A3F393FC-7C89-46DC-BA91-B68BC0468072}" type="slidenum">
              <a:rPr lang="en-US" smtClean="0"/>
              <a:t>36</a:t>
            </a:fld>
            <a:endParaRPr lang="en-US" dirty="0"/>
          </a:p>
        </p:txBody>
      </p:sp>
    </p:spTree>
    <p:extLst>
      <p:ext uri="{BB962C8B-B14F-4D97-AF65-F5344CB8AC3E}">
        <p14:creationId xmlns:p14="http://schemas.microsoft.com/office/powerpoint/2010/main" val="297654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Gee!  Do w-2 wages affect QBI?   Really?</a:t>
            </a:r>
          </a:p>
        </p:txBody>
      </p:sp>
      <p:sp>
        <p:nvSpPr>
          <p:cNvPr id="4" name="Slide Number Placeholder 3"/>
          <p:cNvSpPr>
            <a:spLocks noGrp="1"/>
          </p:cNvSpPr>
          <p:nvPr>
            <p:ph type="sldNum" sz="quarter" idx="10"/>
          </p:nvPr>
        </p:nvSpPr>
        <p:spPr/>
        <p:txBody>
          <a:bodyPr/>
          <a:lstStyle/>
          <a:p>
            <a:fld id="{A3F393FC-7C89-46DC-BA91-B68BC0468072}" type="slidenum">
              <a:rPr lang="en-US" smtClean="0"/>
              <a:t>37</a:t>
            </a:fld>
            <a:endParaRPr lang="en-US" dirty="0"/>
          </a:p>
        </p:txBody>
      </p:sp>
    </p:spTree>
    <p:extLst>
      <p:ext uri="{BB962C8B-B14F-4D97-AF65-F5344CB8AC3E}">
        <p14:creationId xmlns:p14="http://schemas.microsoft.com/office/powerpoint/2010/main" val="74303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tax office schedule c – and this one has SE tax on it because some people just can’t believe that we don’t have to consider it when discussing or calculating QBI</a:t>
            </a:r>
          </a:p>
        </p:txBody>
      </p:sp>
      <p:sp>
        <p:nvSpPr>
          <p:cNvPr id="4" name="Slide Number Placeholder 3"/>
          <p:cNvSpPr>
            <a:spLocks noGrp="1"/>
          </p:cNvSpPr>
          <p:nvPr>
            <p:ph type="sldNum" sz="quarter" idx="10"/>
          </p:nvPr>
        </p:nvSpPr>
        <p:spPr/>
        <p:txBody>
          <a:bodyPr/>
          <a:lstStyle/>
          <a:p>
            <a:fld id="{A3F393FC-7C89-46DC-BA91-B68BC0468072}" type="slidenum">
              <a:rPr lang="en-US" smtClean="0"/>
              <a:t>38</a:t>
            </a:fld>
            <a:endParaRPr lang="en-US" dirty="0"/>
          </a:p>
        </p:txBody>
      </p:sp>
    </p:spTree>
    <p:extLst>
      <p:ext uri="{BB962C8B-B14F-4D97-AF65-F5344CB8AC3E}">
        <p14:creationId xmlns:p14="http://schemas.microsoft.com/office/powerpoint/2010/main" val="400509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39088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85223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84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281496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106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424807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30332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268065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reen Left Full Width">
    <p:spTree>
      <p:nvGrpSpPr>
        <p:cNvPr id="1" name=""/>
        <p:cNvGrpSpPr/>
        <p:nvPr/>
      </p:nvGrpSpPr>
      <p:grpSpPr>
        <a:xfrm>
          <a:off x="0" y="0"/>
          <a:ext cx="0" cy="0"/>
          <a:chOff x="0" y="0"/>
          <a:chExt cx="0" cy="0"/>
        </a:xfrm>
      </p:grpSpPr>
      <p:sp>
        <p:nvSpPr>
          <p:cNvPr id="4" name="Title 1"/>
          <p:cNvSpPr>
            <a:spLocks noGrp="1"/>
          </p:cNvSpPr>
          <p:nvPr>
            <p:ph type="title"/>
          </p:nvPr>
        </p:nvSpPr>
        <p:spPr>
          <a:xfrm>
            <a:off x="812800" y="381004"/>
            <a:ext cx="10541000" cy="512619"/>
          </a:xfrm>
          <a:prstGeom prst="rect">
            <a:avLst/>
          </a:prstGeom>
        </p:spPr>
        <p:txBody>
          <a:bodyPr/>
          <a:lstStyle>
            <a:lvl1pPr>
              <a:defRPr sz="2700">
                <a:solidFill>
                  <a:schemeClr val="accent6">
                    <a:lumMod val="95000"/>
                    <a:lumOff val="5000"/>
                  </a:schemeClr>
                </a:solidFill>
              </a:defRPr>
            </a:lvl1pPr>
          </a:lstStyle>
          <a:p>
            <a:r>
              <a:rPr lang="en-US"/>
              <a:t>Click to edit Master title style</a:t>
            </a:r>
            <a:endParaRPr lang="en-US" dirty="0"/>
          </a:p>
        </p:txBody>
      </p:sp>
      <p:sp>
        <p:nvSpPr>
          <p:cNvPr id="8" name="Text Placeholder 10"/>
          <p:cNvSpPr>
            <a:spLocks noGrp="1"/>
          </p:cNvSpPr>
          <p:nvPr>
            <p:ph type="body" sz="quarter" idx="14" hasCustomPrompt="1"/>
          </p:nvPr>
        </p:nvSpPr>
        <p:spPr>
          <a:xfrm>
            <a:off x="10515600" y="76200"/>
            <a:ext cx="1295400" cy="304802"/>
          </a:xfrm>
          <a:prstGeom prst="rect">
            <a:avLst/>
          </a:prstGeom>
        </p:spPr>
        <p:txBody>
          <a:bodyPr/>
          <a:lstStyle>
            <a:lvl1pPr marL="0" indent="0" algn="r">
              <a:buFontTx/>
              <a:buNone/>
              <a:defRPr sz="1350" baseline="0">
                <a:solidFill>
                  <a:schemeClr val="bg2"/>
                </a:solidFill>
              </a:defRPr>
            </a:lvl1pPr>
            <a:lvl2pPr marL="342900" indent="0">
              <a:buFontTx/>
              <a:buNone/>
              <a:defRPr sz="2100">
                <a:solidFill>
                  <a:schemeClr val="bg1"/>
                </a:solidFill>
              </a:defRPr>
            </a:lvl2pPr>
            <a:lvl3pPr marL="685800" indent="0">
              <a:buFontTx/>
              <a:buNone/>
              <a:defRPr sz="2100">
                <a:solidFill>
                  <a:schemeClr val="bg1"/>
                </a:solidFill>
              </a:defRPr>
            </a:lvl3pPr>
            <a:lvl4pPr marL="1028700" indent="0">
              <a:buFontTx/>
              <a:buNone/>
              <a:defRPr sz="2100">
                <a:solidFill>
                  <a:schemeClr val="bg1"/>
                </a:solidFill>
              </a:defRPr>
            </a:lvl4pPr>
            <a:lvl5pPr marL="1371600" indent="0">
              <a:buFontTx/>
              <a:buNone/>
              <a:defRPr sz="2100">
                <a:solidFill>
                  <a:schemeClr val="bg1"/>
                </a:solidFill>
              </a:defRPr>
            </a:lvl5pPr>
          </a:lstStyle>
          <a:p>
            <a:pPr lvl="0"/>
            <a:r>
              <a:rPr lang="en-US" dirty="0"/>
              <a:t>PAGE #</a:t>
            </a:r>
          </a:p>
        </p:txBody>
      </p:sp>
      <p:sp>
        <p:nvSpPr>
          <p:cNvPr id="9" name="Content Placeholder 2"/>
          <p:cNvSpPr>
            <a:spLocks noGrp="1"/>
          </p:cNvSpPr>
          <p:nvPr>
            <p:ph idx="1"/>
          </p:nvPr>
        </p:nvSpPr>
        <p:spPr>
          <a:xfrm>
            <a:off x="812800" y="1198425"/>
            <a:ext cx="10541000" cy="4802327"/>
          </a:xfrm>
          <a:prstGeom prst="rect">
            <a:avLst/>
          </a:prstGeom>
        </p:spPr>
        <p:txBody>
          <a:bodyPr/>
          <a:lstStyle>
            <a:lvl1pPr marL="385763" indent="-385763">
              <a:lnSpc>
                <a:spcPct val="100000"/>
              </a:lnSpc>
              <a:spcAft>
                <a:spcPts val="1050"/>
              </a:spcAft>
              <a:buClr>
                <a:schemeClr val="tx2"/>
              </a:buClr>
              <a:buFont typeface="Arial" charset="0"/>
              <a:buChar char="•"/>
              <a:defRPr sz="2100" baseline="0">
                <a:solidFill>
                  <a:schemeClr val="bg2"/>
                </a:solidFill>
              </a:defRPr>
            </a:lvl1pPr>
            <a:lvl2pPr marL="685800" indent="-342900">
              <a:lnSpc>
                <a:spcPct val="100000"/>
              </a:lnSpc>
              <a:spcAft>
                <a:spcPts val="1050"/>
              </a:spcAft>
              <a:buClr>
                <a:schemeClr val="tx2"/>
              </a:buClr>
              <a:buFont typeface="Arial" charset="0"/>
              <a:buChar char="•"/>
              <a:defRPr sz="1800" baseline="0">
                <a:solidFill>
                  <a:schemeClr val="bg2"/>
                </a:solidFill>
              </a:defRPr>
            </a:lvl2pPr>
            <a:lvl3pPr marL="1028700" indent="-342900">
              <a:lnSpc>
                <a:spcPct val="100000"/>
              </a:lnSpc>
              <a:spcAft>
                <a:spcPts val="1050"/>
              </a:spcAft>
              <a:buClr>
                <a:schemeClr val="tx2"/>
              </a:buClr>
              <a:buFont typeface="Arial" charset="0"/>
              <a:buChar char="•"/>
              <a:defRPr sz="1500" baseline="0">
                <a:solidFill>
                  <a:schemeClr val="bg2"/>
                </a:solidFill>
              </a:defRPr>
            </a:lvl3pPr>
            <a:lvl4pPr marL="1285875" indent="-257175">
              <a:lnSpc>
                <a:spcPct val="100000"/>
              </a:lnSpc>
              <a:spcAft>
                <a:spcPts val="1050"/>
              </a:spcAft>
              <a:buClr>
                <a:schemeClr val="tx2"/>
              </a:buClr>
              <a:buFont typeface="Arial" charset="0"/>
              <a:buChar char="•"/>
              <a:defRPr sz="1350" baseline="0">
                <a:solidFill>
                  <a:schemeClr val="bg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510" y="6254309"/>
            <a:ext cx="1455685" cy="321527"/>
          </a:xfrm>
          <a:prstGeom prst="rect">
            <a:avLst/>
          </a:prstGeom>
        </p:spPr>
      </p:pic>
      <p:sp>
        <p:nvSpPr>
          <p:cNvPr id="10" name="Freeform 9"/>
          <p:cNvSpPr/>
          <p:nvPr userDrawn="1"/>
        </p:nvSpPr>
        <p:spPr>
          <a:xfrm>
            <a:off x="0" y="4960706"/>
            <a:ext cx="1168971" cy="1897294"/>
          </a:xfrm>
          <a:custGeom>
            <a:avLst/>
            <a:gdLst>
              <a:gd name="connsiteX0" fmla="*/ 876728 w 876728"/>
              <a:gd name="connsiteY0" fmla="*/ 1897294 h 1897294"/>
              <a:gd name="connsiteX1" fmla="*/ 0 w 876728"/>
              <a:gd name="connsiteY1" fmla="*/ 1897294 h 1897294"/>
              <a:gd name="connsiteX2" fmla="*/ 0 w 876728"/>
              <a:gd name="connsiteY2" fmla="*/ 1856198 h 1897294"/>
              <a:gd name="connsiteX3" fmla="*/ 0 w 876728"/>
              <a:gd name="connsiteY3" fmla="*/ 0 h 1897294"/>
              <a:gd name="connsiteX4" fmla="*/ 876728 w 876728"/>
              <a:gd name="connsiteY4" fmla="*/ 1897294 h 189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728" h="1897294">
                <a:moveTo>
                  <a:pt x="876728" y="1897294"/>
                </a:moveTo>
                <a:lnTo>
                  <a:pt x="0" y="1897294"/>
                </a:lnTo>
                <a:lnTo>
                  <a:pt x="0" y="1856198"/>
                </a:lnTo>
                <a:lnTo>
                  <a:pt x="0" y="0"/>
                </a:lnTo>
                <a:lnTo>
                  <a:pt x="876728" y="18972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332310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Green Right_Single Colum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5598" y="6254309"/>
            <a:ext cx="1455685" cy="321527"/>
          </a:xfrm>
          <a:prstGeom prst="rect">
            <a:avLst/>
          </a:prstGeom>
        </p:spPr>
      </p:pic>
      <p:sp>
        <p:nvSpPr>
          <p:cNvPr id="10" name="Freeform 9"/>
          <p:cNvSpPr/>
          <p:nvPr/>
        </p:nvSpPr>
        <p:spPr>
          <a:xfrm flipH="1">
            <a:off x="11023029" y="4960706"/>
            <a:ext cx="1168971" cy="1897294"/>
          </a:xfrm>
          <a:custGeom>
            <a:avLst/>
            <a:gdLst>
              <a:gd name="connsiteX0" fmla="*/ 876728 w 876728"/>
              <a:gd name="connsiteY0" fmla="*/ 1897294 h 1897294"/>
              <a:gd name="connsiteX1" fmla="*/ 0 w 876728"/>
              <a:gd name="connsiteY1" fmla="*/ 1897294 h 1897294"/>
              <a:gd name="connsiteX2" fmla="*/ 0 w 876728"/>
              <a:gd name="connsiteY2" fmla="*/ 1856198 h 1897294"/>
              <a:gd name="connsiteX3" fmla="*/ 0 w 876728"/>
              <a:gd name="connsiteY3" fmla="*/ 0 h 1897294"/>
              <a:gd name="connsiteX4" fmla="*/ 876728 w 876728"/>
              <a:gd name="connsiteY4" fmla="*/ 1897294 h 189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728" h="1897294">
                <a:moveTo>
                  <a:pt x="876728" y="1897294"/>
                </a:moveTo>
                <a:lnTo>
                  <a:pt x="0" y="1897294"/>
                </a:lnTo>
                <a:lnTo>
                  <a:pt x="0" y="1856198"/>
                </a:lnTo>
                <a:lnTo>
                  <a:pt x="0" y="0"/>
                </a:lnTo>
                <a:lnTo>
                  <a:pt x="876728" y="18972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3" name="Slide Number Placeholder 5"/>
          <p:cNvSpPr>
            <a:spLocks noGrp="1"/>
          </p:cNvSpPr>
          <p:nvPr>
            <p:ph type="sldNum" sz="quarter" idx="4"/>
          </p:nvPr>
        </p:nvSpPr>
        <p:spPr>
          <a:xfrm>
            <a:off x="11353800" y="2"/>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5808E-83CD-4F4A-B7BD-0A1370721585}" type="slidenum">
              <a:rPr lang="en-US" smtClean="0"/>
              <a:t>‹#›</a:t>
            </a:fld>
            <a:endParaRPr lang="en-US" dirty="0"/>
          </a:p>
        </p:txBody>
      </p:sp>
      <p:sp>
        <p:nvSpPr>
          <p:cNvPr id="9" name="Title 1">
            <a:extLst>
              <a:ext uri="{FF2B5EF4-FFF2-40B4-BE49-F238E27FC236}">
                <a16:creationId xmlns:a16="http://schemas.microsoft.com/office/drawing/2014/main" id="{9020EB06-F6BC-48A3-90C6-1EAACF6CD5CF}"/>
              </a:ext>
            </a:extLst>
          </p:cNvPr>
          <p:cNvSpPr>
            <a:spLocks noGrp="1"/>
          </p:cNvSpPr>
          <p:nvPr>
            <p:ph type="title"/>
          </p:nvPr>
        </p:nvSpPr>
        <p:spPr>
          <a:xfrm>
            <a:off x="812800" y="381000"/>
            <a:ext cx="10541000" cy="668483"/>
          </a:xfrm>
          <a:prstGeom prst="rect">
            <a:avLst/>
          </a:prstGeom>
        </p:spPr>
        <p:txBody>
          <a:bodyPr/>
          <a:lstStyle>
            <a:lvl1pPr>
              <a:defRPr sz="3600">
                <a:solidFill>
                  <a:schemeClr val="tx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3E377FDF-B99A-40EE-BC52-50565B34E3E3}"/>
              </a:ext>
            </a:extLst>
          </p:cNvPr>
          <p:cNvSpPr>
            <a:spLocks noGrp="1"/>
          </p:cNvSpPr>
          <p:nvPr>
            <p:ph idx="1"/>
          </p:nvPr>
        </p:nvSpPr>
        <p:spPr>
          <a:xfrm>
            <a:off x="812800" y="1371601"/>
            <a:ext cx="10541000" cy="4805363"/>
          </a:xfrm>
          <a:prstGeom prst="rect">
            <a:avLst/>
          </a:prstGeom>
        </p:spPr>
        <p:txBody>
          <a:bodyPr/>
          <a:lstStyle>
            <a:lvl1pPr marL="284163" indent="-284163">
              <a:lnSpc>
                <a:spcPct val="100000"/>
              </a:lnSpc>
              <a:spcAft>
                <a:spcPts val="1200"/>
              </a:spcAft>
              <a:buClr>
                <a:schemeClr val="accent1"/>
              </a:buClr>
              <a:defRPr baseline="0">
                <a:solidFill>
                  <a:schemeClr val="tx1">
                    <a:lumMod val="75000"/>
                    <a:lumOff val="25000"/>
                  </a:schemeClr>
                </a:solidFill>
              </a:defRPr>
            </a:lvl1pPr>
            <a:lvl2pPr marL="517525" indent="-233363">
              <a:lnSpc>
                <a:spcPct val="100000"/>
              </a:lnSpc>
              <a:spcAft>
                <a:spcPts val="1200"/>
              </a:spcAft>
              <a:buClr>
                <a:schemeClr val="accent1"/>
              </a:buClr>
              <a:defRPr baseline="0">
                <a:solidFill>
                  <a:schemeClr val="tx1">
                    <a:lumMod val="75000"/>
                    <a:lumOff val="25000"/>
                  </a:schemeClr>
                </a:solidFill>
              </a:defRPr>
            </a:lvl2pPr>
            <a:lvl3pPr marL="741363" indent="-223838">
              <a:lnSpc>
                <a:spcPct val="100000"/>
              </a:lnSpc>
              <a:spcAft>
                <a:spcPts val="1200"/>
              </a:spcAft>
              <a:buClr>
                <a:schemeClr val="accent1"/>
              </a:buClr>
              <a:defRPr baseline="0">
                <a:solidFill>
                  <a:schemeClr val="tx1">
                    <a:lumMod val="75000"/>
                    <a:lumOff val="25000"/>
                  </a:schemeClr>
                </a:solidFill>
              </a:defRPr>
            </a:lvl3pPr>
            <a:lvl4pPr marL="974725" indent="-233363">
              <a:lnSpc>
                <a:spcPct val="100000"/>
              </a:lnSpc>
              <a:spcAft>
                <a:spcPts val="1200"/>
              </a:spcAft>
              <a:buClr>
                <a:schemeClr val="accent1"/>
              </a:buClr>
              <a:defRPr baseline="0">
                <a:solidFill>
                  <a:schemeClr val="tx1">
                    <a:lumMod val="75000"/>
                    <a:lumOff val="2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963458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een Right_Single Column">
    <p:spTree>
      <p:nvGrpSpPr>
        <p:cNvPr id="1" name=""/>
        <p:cNvGrpSpPr/>
        <p:nvPr/>
      </p:nvGrpSpPr>
      <p:grpSpPr>
        <a:xfrm>
          <a:off x="0" y="0"/>
          <a:ext cx="0" cy="0"/>
          <a:chOff x="0" y="0"/>
          <a:chExt cx="0" cy="0"/>
        </a:xfrm>
      </p:grpSpPr>
      <p:sp>
        <p:nvSpPr>
          <p:cNvPr id="9" name="Title 1"/>
          <p:cNvSpPr>
            <a:spLocks noGrp="1"/>
          </p:cNvSpPr>
          <p:nvPr>
            <p:ph type="title"/>
          </p:nvPr>
        </p:nvSpPr>
        <p:spPr>
          <a:xfrm>
            <a:off x="812800" y="381004"/>
            <a:ext cx="10541000" cy="512619"/>
          </a:xfrm>
          <a:prstGeom prst="rect">
            <a:avLst/>
          </a:prstGeom>
        </p:spPr>
        <p:txBody>
          <a:bodyPr/>
          <a:lstStyle>
            <a:lvl1pPr>
              <a:defRPr sz="2700">
                <a:solidFill>
                  <a:schemeClr val="accent6">
                    <a:lumMod val="95000"/>
                    <a:lumOff val="5000"/>
                  </a:schemeClr>
                </a:solidFill>
              </a:defRPr>
            </a:lvl1pPr>
          </a:lstStyle>
          <a:p>
            <a:r>
              <a:rPr lang="en-US"/>
              <a:t>Click to edit Master title style</a:t>
            </a:r>
            <a:endParaRPr lang="en-US" dirty="0"/>
          </a:p>
        </p:txBody>
      </p:sp>
      <p:sp>
        <p:nvSpPr>
          <p:cNvPr id="13" name="Text Placeholder 10"/>
          <p:cNvSpPr>
            <a:spLocks noGrp="1"/>
          </p:cNvSpPr>
          <p:nvPr>
            <p:ph type="body" sz="quarter" idx="14" hasCustomPrompt="1"/>
          </p:nvPr>
        </p:nvSpPr>
        <p:spPr>
          <a:xfrm>
            <a:off x="10515600" y="76200"/>
            <a:ext cx="1295400" cy="304802"/>
          </a:xfrm>
          <a:prstGeom prst="rect">
            <a:avLst/>
          </a:prstGeom>
        </p:spPr>
        <p:txBody>
          <a:bodyPr/>
          <a:lstStyle>
            <a:lvl1pPr marL="0" indent="0" algn="r">
              <a:buFontTx/>
              <a:buNone/>
              <a:defRPr sz="1350" baseline="0">
                <a:solidFill>
                  <a:schemeClr val="bg2"/>
                </a:solidFill>
              </a:defRPr>
            </a:lvl1pPr>
            <a:lvl2pPr marL="342900" indent="0">
              <a:buFontTx/>
              <a:buNone/>
              <a:defRPr sz="2100">
                <a:solidFill>
                  <a:schemeClr val="bg1"/>
                </a:solidFill>
              </a:defRPr>
            </a:lvl2pPr>
            <a:lvl3pPr marL="685800" indent="0">
              <a:buFontTx/>
              <a:buNone/>
              <a:defRPr sz="2100">
                <a:solidFill>
                  <a:schemeClr val="bg1"/>
                </a:solidFill>
              </a:defRPr>
            </a:lvl3pPr>
            <a:lvl4pPr marL="1028700" indent="0">
              <a:buFontTx/>
              <a:buNone/>
              <a:defRPr sz="2100">
                <a:solidFill>
                  <a:schemeClr val="bg1"/>
                </a:solidFill>
              </a:defRPr>
            </a:lvl4pPr>
            <a:lvl5pPr marL="1371600" indent="0">
              <a:buFontTx/>
              <a:buNone/>
              <a:defRPr sz="2100">
                <a:solidFill>
                  <a:schemeClr val="bg1"/>
                </a:solidFill>
              </a:defRPr>
            </a:lvl5pPr>
          </a:lstStyle>
          <a:p>
            <a:pPr lvl="0"/>
            <a:r>
              <a:rPr lang="en-US" dirty="0"/>
              <a:t>PAGE #</a:t>
            </a:r>
          </a:p>
        </p:txBody>
      </p:sp>
      <p:sp>
        <p:nvSpPr>
          <p:cNvPr id="14" name="Content Placeholder 2"/>
          <p:cNvSpPr>
            <a:spLocks noGrp="1"/>
          </p:cNvSpPr>
          <p:nvPr>
            <p:ph idx="1"/>
          </p:nvPr>
        </p:nvSpPr>
        <p:spPr>
          <a:xfrm>
            <a:off x="812800" y="1198425"/>
            <a:ext cx="10541000" cy="4802327"/>
          </a:xfrm>
          <a:prstGeom prst="rect">
            <a:avLst/>
          </a:prstGeom>
        </p:spPr>
        <p:txBody>
          <a:bodyPr/>
          <a:lstStyle>
            <a:lvl1pPr marL="385763" indent="-385763">
              <a:lnSpc>
                <a:spcPct val="100000"/>
              </a:lnSpc>
              <a:spcAft>
                <a:spcPts val="1050"/>
              </a:spcAft>
              <a:buClr>
                <a:schemeClr val="tx2"/>
              </a:buClr>
              <a:buFont typeface="Arial" charset="0"/>
              <a:buChar char="•"/>
              <a:defRPr sz="2100" baseline="0">
                <a:solidFill>
                  <a:schemeClr val="bg2"/>
                </a:solidFill>
              </a:defRPr>
            </a:lvl1pPr>
            <a:lvl2pPr marL="685800" indent="-342900">
              <a:lnSpc>
                <a:spcPct val="100000"/>
              </a:lnSpc>
              <a:spcAft>
                <a:spcPts val="1050"/>
              </a:spcAft>
              <a:buClr>
                <a:schemeClr val="tx2"/>
              </a:buClr>
              <a:buFont typeface="Arial" charset="0"/>
              <a:buChar char="•"/>
              <a:defRPr sz="1800" baseline="0">
                <a:solidFill>
                  <a:schemeClr val="bg2"/>
                </a:solidFill>
              </a:defRPr>
            </a:lvl2pPr>
            <a:lvl3pPr marL="1028700" indent="-342900">
              <a:lnSpc>
                <a:spcPct val="100000"/>
              </a:lnSpc>
              <a:spcAft>
                <a:spcPts val="1050"/>
              </a:spcAft>
              <a:buClr>
                <a:schemeClr val="tx2"/>
              </a:buClr>
              <a:buFont typeface="Arial" charset="0"/>
              <a:buChar char="•"/>
              <a:defRPr sz="1500" baseline="0">
                <a:solidFill>
                  <a:schemeClr val="bg2"/>
                </a:solidFill>
              </a:defRPr>
            </a:lvl3pPr>
            <a:lvl4pPr marL="1285875" indent="-257175">
              <a:lnSpc>
                <a:spcPct val="100000"/>
              </a:lnSpc>
              <a:spcAft>
                <a:spcPts val="1050"/>
              </a:spcAft>
              <a:buClr>
                <a:schemeClr val="tx2"/>
              </a:buClr>
              <a:buFont typeface="Arial" charset="0"/>
              <a:buChar char="•"/>
              <a:defRPr sz="1350" baseline="0">
                <a:solidFill>
                  <a:schemeClr val="bg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5598" y="6254309"/>
            <a:ext cx="1455685" cy="321527"/>
          </a:xfrm>
          <a:prstGeom prst="rect">
            <a:avLst/>
          </a:prstGeom>
        </p:spPr>
      </p:pic>
      <p:sp>
        <p:nvSpPr>
          <p:cNvPr id="10" name="Freeform 9"/>
          <p:cNvSpPr/>
          <p:nvPr userDrawn="1"/>
        </p:nvSpPr>
        <p:spPr>
          <a:xfrm flipH="1">
            <a:off x="11023029" y="4960706"/>
            <a:ext cx="1168971" cy="1897294"/>
          </a:xfrm>
          <a:custGeom>
            <a:avLst/>
            <a:gdLst>
              <a:gd name="connsiteX0" fmla="*/ 876728 w 876728"/>
              <a:gd name="connsiteY0" fmla="*/ 1897294 h 1897294"/>
              <a:gd name="connsiteX1" fmla="*/ 0 w 876728"/>
              <a:gd name="connsiteY1" fmla="*/ 1897294 h 1897294"/>
              <a:gd name="connsiteX2" fmla="*/ 0 w 876728"/>
              <a:gd name="connsiteY2" fmla="*/ 1856198 h 1897294"/>
              <a:gd name="connsiteX3" fmla="*/ 0 w 876728"/>
              <a:gd name="connsiteY3" fmla="*/ 0 h 1897294"/>
              <a:gd name="connsiteX4" fmla="*/ 876728 w 876728"/>
              <a:gd name="connsiteY4" fmla="*/ 1897294 h 189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728" h="1897294">
                <a:moveTo>
                  <a:pt x="876728" y="1897294"/>
                </a:moveTo>
                <a:lnTo>
                  <a:pt x="0" y="1897294"/>
                </a:lnTo>
                <a:lnTo>
                  <a:pt x="0" y="1856198"/>
                </a:lnTo>
                <a:lnTo>
                  <a:pt x="0" y="0"/>
                </a:lnTo>
                <a:lnTo>
                  <a:pt x="876728" y="18972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23798646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327691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12580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35895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192479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147162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269046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93BB9-C24B-4104-97AB-25AE524EBEC4}"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E2AF7-D618-4323-A86A-E72FAA2166D7}" type="slidenum">
              <a:rPr lang="en-US" smtClean="0"/>
              <a:t>‹#›</a:t>
            </a:fld>
            <a:endParaRPr lang="en-US" dirty="0"/>
          </a:p>
        </p:txBody>
      </p:sp>
    </p:spTree>
    <p:extLst>
      <p:ext uri="{BB962C8B-B14F-4D97-AF65-F5344CB8AC3E}">
        <p14:creationId xmlns:p14="http://schemas.microsoft.com/office/powerpoint/2010/main" val="180177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E2AF7-D618-4323-A86A-E72FAA2166D7}" type="slidenum">
              <a:rPr lang="en-US" smtClean="0"/>
              <a:t>‹#›</a:t>
            </a:fld>
            <a:endParaRPr lang="en-US" dirty="0"/>
          </a:p>
        </p:txBody>
      </p:sp>
      <p:sp>
        <p:nvSpPr>
          <p:cNvPr id="5" name="Date Placeholder 4"/>
          <p:cNvSpPr>
            <a:spLocks noGrp="1"/>
          </p:cNvSpPr>
          <p:nvPr>
            <p:ph type="dt" sz="half" idx="10"/>
          </p:nvPr>
        </p:nvSpPr>
        <p:spPr/>
        <p:txBody>
          <a:bodyPr/>
          <a:lstStyle/>
          <a:p>
            <a:fld id="{3B593BB9-C24B-4104-97AB-25AE524EBEC4}" type="datetimeFigureOut">
              <a:rPr lang="en-US" smtClean="0"/>
              <a:t>9/18/2018</a:t>
            </a:fld>
            <a:endParaRPr lang="en-US" dirty="0"/>
          </a:p>
        </p:txBody>
      </p:sp>
    </p:spTree>
    <p:extLst>
      <p:ext uri="{BB962C8B-B14F-4D97-AF65-F5344CB8AC3E}">
        <p14:creationId xmlns:p14="http://schemas.microsoft.com/office/powerpoint/2010/main" val="359688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593BB9-C24B-4104-97AB-25AE524EBEC4}" type="datetimeFigureOut">
              <a:rPr lang="en-US" smtClean="0"/>
              <a:t>9/18/2018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FE2AF7-D618-4323-A86A-E72FAA2166D7}" type="slidenum">
              <a:rPr lang="en-US" smtClean="0"/>
              <a:t>‹#›</a:t>
            </a:fld>
            <a:endParaRPr lang="en-US" dirty="0"/>
          </a:p>
        </p:txBody>
      </p:sp>
    </p:spTree>
    <p:extLst>
      <p:ext uri="{BB962C8B-B14F-4D97-AF65-F5344CB8AC3E}">
        <p14:creationId xmlns:p14="http://schemas.microsoft.com/office/powerpoint/2010/main" val="8126230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0898-EE1A-40AB-B2E4-1DFCFF3ABE9F}"/>
              </a:ext>
            </a:extLst>
          </p:cNvPr>
          <p:cNvSpPr>
            <a:spLocks noGrp="1"/>
          </p:cNvSpPr>
          <p:nvPr>
            <p:ph type="ctrTitle"/>
          </p:nvPr>
        </p:nvSpPr>
        <p:spPr/>
        <p:txBody>
          <a:bodyPr/>
          <a:lstStyle/>
          <a:p>
            <a:r>
              <a:rPr lang="en-US" dirty="0"/>
              <a:t>FEDERAL TAX LAW CHANGES - BUSINESS</a:t>
            </a:r>
          </a:p>
        </p:txBody>
      </p:sp>
      <p:sp>
        <p:nvSpPr>
          <p:cNvPr id="3" name="Subtitle 2">
            <a:extLst>
              <a:ext uri="{FF2B5EF4-FFF2-40B4-BE49-F238E27FC236}">
                <a16:creationId xmlns:a16="http://schemas.microsoft.com/office/drawing/2014/main" id="{D5FB16F9-1F8B-4B2E-88B3-CFB56903C47A}"/>
              </a:ext>
            </a:extLst>
          </p:cNvPr>
          <p:cNvSpPr>
            <a:spLocks noGrp="1"/>
          </p:cNvSpPr>
          <p:nvPr>
            <p:ph type="subTitle" idx="1"/>
          </p:nvPr>
        </p:nvSpPr>
        <p:spPr/>
        <p:txBody>
          <a:bodyPr/>
          <a:lstStyle/>
          <a:p>
            <a:r>
              <a:rPr lang="en-US" dirty="0"/>
              <a:t>PRESENTED BY:</a:t>
            </a:r>
          </a:p>
          <a:p>
            <a:r>
              <a:rPr lang="en-US" dirty="0"/>
              <a:t>MELINDA GARVIN, EA</a:t>
            </a:r>
          </a:p>
        </p:txBody>
      </p:sp>
    </p:spTree>
    <p:extLst>
      <p:ext uri="{BB962C8B-B14F-4D97-AF65-F5344CB8AC3E}">
        <p14:creationId xmlns:p14="http://schemas.microsoft.com/office/powerpoint/2010/main" val="111570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50EA-4148-42DB-8D09-9E14223F4E40}"/>
              </a:ext>
            </a:extLst>
          </p:cNvPr>
          <p:cNvSpPr>
            <a:spLocks noGrp="1"/>
          </p:cNvSpPr>
          <p:nvPr>
            <p:ph type="title"/>
          </p:nvPr>
        </p:nvSpPr>
        <p:spPr>
          <a:xfrm>
            <a:off x="2133600" y="381004"/>
            <a:ext cx="7905750" cy="512619"/>
          </a:xfrm>
        </p:spPr>
        <p:txBody>
          <a:bodyPr/>
          <a:lstStyle/>
          <a:p>
            <a:r>
              <a:rPr lang="en-US" dirty="0"/>
              <a:t>Non-Deductible Meals</a:t>
            </a:r>
          </a:p>
        </p:txBody>
      </p:sp>
      <p:sp>
        <p:nvSpPr>
          <p:cNvPr id="3" name="Text Placeholder 2">
            <a:extLst>
              <a:ext uri="{FF2B5EF4-FFF2-40B4-BE49-F238E27FC236}">
                <a16:creationId xmlns:a16="http://schemas.microsoft.com/office/drawing/2014/main" id="{4837A887-BD9A-4155-9B76-526119C03DE4}"/>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02E22627-EB0A-4969-A0E8-7DC1572D6619}"/>
              </a:ext>
            </a:extLst>
          </p:cNvPr>
          <p:cNvSpPr>
            <a:spLocks noGrp="1"/>
          </p:cNvSpPr>
          <p:nvPr>
            <p:ph idx="1"/>
          </p:nvPr>
        </p:nvSpPr>
        <p:spPr/>
        <p:txBody>
          <a:bodyPr>
            <a:normAutofit lnSpcReduction="10000"/>
          </a:bodyPr>
          <a:lstStyle/>
          <a:p>
            <a:pPr>
              <a:buFont typeface="Wingdings" panose="05000000000000000000" pitchFamily="2" charset="2"/>
              <a:buChar char="§"/>
            </a:pPr>
            <a:r>
              <a:rPr lang="en-US" sz="2400" dirty="0">
                <a:solidFill>
                  <a:schemeClr val="accent2"/>
                </a:solidFill>
              </a:rPr>
              <a:t>Entertainment-related IF in certain types of settings</a:t>
            </a:r>
          </a:p>
          <a:p>
            <a:pPr lvl="1">
              <a:buFont typeface="Wingdings" panose="05000000000000000000" pitchFamily="2" charset="2"/>
              <a:buChar char="§"/>
            </a:pPr>
            <a:r>
              <a:rPr lang="en-US" sz="2400" dirty="0">
                <a:solidFill>
                  <a:schemeClr val="accent2"/>
                </a:solidFill>
              </a:rPr>
              <a:t>Nightclubs </a:t>
            </a:r>
          </a:p>
          <a:p>
            <a:pPr lvl="1">
              <a:buFont typeface="Wingdings" panose="05000000000000000000" pitchFamily="2" charset="2"/>
              <a:buChar char="§"/>
            </a:pPr>
            <a:r>
              <a:rPr lang="en-US" sz="2400" dirty="0">
                <a:solidFill>
                  <a:schemeClr val="accent2"/>
                </a:solidFill>
              </a:rPr>
              <a:t>Cocktail lounges</a:t>
            </a:r>
          </a:p>
          <a:p>
            <a:pPr lvl="1">
              <a:buFont typeface="Wingdings" panose="05000000000000000000" pitchFamily="2" charset="2"/>
              <a:buChar char="§"/>
            </a:pPr>
            <a:r>
              <a:rPr lang="en-US" sz="2400" dirty="0">
                <a:solidFill>
                  <a:schemeClr val="accent2"/>
                </a:solidFill>
              </a:rPr>
              <a:t>Theater </a:t>
            </a:r>
          </a:p>
          <a:p>
            <a:pPr lvl="1">
              <a:buFont typeface="Wingdings" panose="05000000000000000000" pitchFamily="2" charset="2"/>
              <a:buChar char="§"/>
            </a:pPr>
            <a:r>
              <a:rPr lang="en-US" sz="2400" dirty="0">
                <a:solidFill>
                  <a:schemeClr val="accent2"/>
                </a:solidFill>
              </a:rPr>
              <a:t>Country clubs</a:t>
            </a:r>
          </a:p>
          <a:p>
            <a:pPr lvl="1">
              <a:buFont typeface="Wingdings" panose="05000000000000000000" pitchFamily="2" charset="2"/>
              <a:buChar char="§"/>
            </a:pPr>
            <a:r>
              <a:rPr lang="en-US" sz="2400" dirty="0">
                <a:solidFill>
                  <a:schemeClr val="accent2"/>
                </a:solidFill>
              </a:rPr>
              <a:t>Golf and athletic events </a:t>
            </a:r>
          </a:p>
          <a:p>
            <a:pPr lvl="1">
              <a:buFont typeface="Wingdings" panose="05000000000000000000" pitchFamily="2" charset="2"/>
              <a:buChar char="§"/>
            </a:pPr>
            <a:r>
              <a:rPr lang="en-US" sz="2400" dirty="0">
                <a:solidFill>
                  <a:schemeClr val="accent2"/>
                </a:solidFill>
              </a:rPr>
              <a:t>Sporting events</a:t>
            </a:r>
          </a:p>
          <a:p>
            <a:pPr lvl="1">
              <a:buFont typeface="Wingdings" panose="05000000000000000000" pitchFamily="2" charset="2"/>
              <a:buChar char="§"/>
            </a:pPr>
            <a:r>
              <a:rPr lang="en-US" sz="2400" dirty="0">
                <a:solidFill>
                  <a:schemeClr val="accent2"/>
                </a:solidFill>
              </a:rPr>
              <a:t> Fishing or hunting, vacation type trips</a:t>
            </a:r>
          </a:p>
          <a:p>
            <a:pPr lvl="1">
              <a:buFont typeface="Wingdings" panose="05000000000000000000" pitchFamily="2" charset="2"/>
              <a:buChar char="§"/>
            </a:pPr>
            <a:endParaRPr lang="en-US" sz="2100" dirty="0"/>
          </a:p>
          <a:p>
            <a:pPr lvl="1">
              <a:buFont typeface="Wingdings" panose="05000000000000000000" pitchFamily="2" charset="2"/>
              <a:buChar char="§"/>
            </a:pPr>
            <a:endParaRPr lang="en-US" dirty="0"/>
          </a:p>
          <a:p>
            <a:pPr lvl="1">
              <a:buFont typeface="Wingdings" panose="05000000000000000000" pitchFamily="2" charset="2"/>
              <a:buChar char="§"/>
            </a:pPr>
            <a:endParaRPr lang="en-US" sz="2100"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96064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50EA-4148-42DB-8D09-9E14223F4E40}"/>
              </a:ext>
            </a:extLst>
          </p:cNvPr>
          <p:cNvSpPr>
            <a:spLocks noGrp="1"/>
          </p:cNvSpPr>
          <p:nvPr>
            <p:ph type="title"/>
          </p:nvPr>
        </p:nvSpPr>
        <p:spPr>
          <a:xfrm>
            <a:off x="2133600" y="381004"/>
            <a:ext cx="7905750" cy="512619"/>
          </a:xfrm>
        </p:spPr>
        <p:txBody>
          <a:bodyPr/>
          <a:lstStyle/>
          <a:p>
            <a:r>
              <a:rPr lang="en-US" dirty="0"/>
              <a:t>Deductible Meals (50%)</a:t>
            </a:r>
          </a:p>
        </p:txBody>
      </p:sp>
      <p:sp>
        <p:nvSpPr>
          <p:cNvPr id="3" name="Text Placeholder 2">
            <a:extLst>
              <a:ext uri="{FF2B5EF4-FFF2-40B4-BE49-F238E27FC236}">
                <a16:creationId xmlns:a16="http://schemas.microsoft.com/office/drawing/2014/main" id="{4837A887-BD9A-4155-9B76-526119C03DE4}"/>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02E22627-EB0A-4969-A0E8-7DC1572D6619}"/>
              </a:ext>
            </a:extLst>
          </p:cNvPr>
          <p:cNvSpPr>
            <a:spLocks noGrp="1"/>
          </p:cNvSpPr>
          <p:nvPr>
            <p:ph idx="1"/>
          </p:nvPr>
        </p:nvSpPr>
        <p:spPr/>
        <p:txBody>
          <a:bodyPr/>
          <a:lstStyle/>
          <a:p>
            <a:pPr>
              <a:buFont typeface="Wingdings" panose="05000000000000000000" pitchFamily="2" charset="2"/>
              <a:buChar char="§"/>
            </a:pPr>
            <a:r>
              <a:rPr lang="en-US" sz="2700" dirty="0">
                <a:solidFill>
                  <a:schemeClr val="accent2"/>
                </a:solidFill>
              </a:rPr>
              <a:t>Client business meals</a:t>
            </a:r>
          </a:p>
          <a:p>
            <a:pPr lvl="1"/>
            <a:r>
              <a:rPr lang="en-US" sz="2700" dirty="0">
                <a:solidFill>
                  <a:schemeClr val="accent2"/>
                </a:solidFill>
              </a:rPr>
              <a:t>Meetings with employees, directors, or stockholders </a:t>
            </a:r>
            <a:r>
              <a:rPr lang="en-US" sz="2700" i="1" dirty="0">
                <a:solidFill>
                  <a:schemeClr val="accent2"/>
                </a:solidFill>
              </a:rPr>
              <a:t>(business function required)</a:t>
            </a:r>
          </a:p>
          <a:p>
            <a:pPr lvl="1"/>
            <a:r>
              <a:rPr lang="en-US" sz="2700" dirty="0">
                <a:solidFill>
                  <a:schemeClr val="accent2"/>
                </a:solidFill>
              </a:rPr>
              <a:t>Business travel </a:t>
            </a:r>
            <a:r>
              <a:rPr lang="en-US" sz="2700" i="1" dirty="0">
                <a:solidFill>
                  <a:schemeClr val="accent2"/>
                </a:solidFill>
              </a:rPr>
              <a:t>(not considered personal and business function required)</a:t>
            </a:r>
          </a:p>
          <a:p>
            <a:pPr lvl="1"/>
            <a:r>
              <a:rPr lang="en-US" sz="2700" dirty="0">
                <a:solidFill>
                  <a:schemeClr val="accent2"/>
                </a:solidFill>
              </a:rPr>
              <a:t>Seminar/convention meals </a:t>
            </a:r>
          </a:p>
          <a:p>
            <a:pPr marL="342900" lvl="1" indent="0">
              <a:buNone/>
            </a:pPr>
            <a:endParaRPr lang="en-US" sz="2100" dirty="0"/>
          </a:p>
          <a:p>
            <a:pPr marL="342900" lvl="1" indent="0">
              <a:buNone/>
            </a:pPr>
            <a:r>
              <a:rPr lang="en-US" sz="2400" dirty="0">
                <a:solidFill>
                  <a:srgbClr val="FF0000"/>
                </a:solidFill>
              </a:rPr>
              <a:t>New starting 2018</a:t>
            </a:r>
            <a:r>
              <a:rPr lang="en-US" sz="2400" dirty="0">
                <a:solidFill>
                  <a:schemeClr val="accent2"/>
                </a:solidFill>
              </a:rPr>
              <a:t>, Taxpayer must be present also!</a:t>
            </a:r>
          </a:p>
          <a:p>
            <a:pPr lvl="1">
              <a:buFont typeface="Wingdings" panose="05000000000000000000" pitchFamily="2" charset="2"/>
              <a:buChar char="§"/>
            </a:pPr>
            <a:endParaRPr lang="en-US" sz="2100"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32642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9C38-83E8-4057-9D01-FE12A31D2D02}"/>
              </a:ext>
            </a:extLst>
          </p:cNvPr>
          <p:cNvSpPr>
            <a:spLocks noGrp="1"/>
          </p:cNvSpPr>
          <p:nvPr>
            <p:ph type="title"/>
          </p:nvPr>
        </p:nvSpPr>
        <p:spPr/>
        <p:txBody>
          <a:bodyPr/>
          <a:lstStyle/>
          <a:p>
            <a:r>
              <a:rPr lang="en-US" dirty="0"/>
              <a:t>Employer-Operated Eating Facility	</a:t>
            </a:r>
          </a:p>
        </p:txBody>
      </p:sp>
      <p:sp>
        <p:nvSpPr>
          <p:cNvPr id="3" name="Text Placeholder 2">
            <a:extLst>
              <a:ext uri="{FF2B5EF4-FFF2-40B4-BE49-F238E27FC236}">
                <a16:creationId xmlns:a16="http://schemas.microsoft.com/office/drawing/2014/main" id="{051473E7-74A1-4574-9A06-3BA2BA353544}"/>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76662E78-A18E-4CE8-816A-340A849F3188}"/>
              </a:ext>
            </a:extLst>
          </p:cNvPr>
          <p:cNvSpPr>
            <a:spLocks noGrp="1"/>
          </p:cNvSpPr>
          <p:nvPr>
            <p:ph idx="1"/>
          </p:nvPr>
        </p:nvSpPr>
        <p:spPr/>
        <p:txBody>
          <a:bodyPr/>
          <a:lstStyle/>
          <a:p>
            <a:pPr>
              <a:buFont typeface="Wingdings" panose="05000000000000000000" pitchFamily="2" charset="2"/>
              <a:buChar char="§"/>
            </a:pPr>
            <a:r>
              <a:rPr lang="en-US" sz="2700" dirty="0">
                <a:solidFill>
                  <a:schemeClr val="accent2"/>
                </a:solidFill>
              </a:rPr>
              <a:t>Employer can provide tax-free to employer</a:t>
            </a:r>
          </a:p>
          <a:p>
            <a:pPr>
              <a:buFont typeface="Wingdings" panose="05000000000000000000" pitchFamily="2" charset="2"/>
              <a:buChar char="§"/>
            </a:pPr>
            <a:r>
              <a:rPr lang="en-US" sz="2700" dirty="0">
                <a:solidFill>
                  <a:schemeClr val="accent2"/>
                </a:solidFill>
              </a:rPr>
              <a:t>Deduction limited to 50%</a:t>
            </a:r>
          </a:p>
          <a:p>
            <a:pPr>
              <a:buFont typeface="Wingdings" panose="05000000000000000000" pitchFamily="2" charset="2"/>
              <a:buChar char="§"/>
            </a:pPr>
            <a:r>
              <a:rPr lang="en-US" sz="2700" dirty="0">
                <a:solidFill>
                  <a:schemeClr val="accent2"/>
                </a:solidFill>
              </a:rPr>
              <a:t>After 2018, no deduction is allowed</a:t>
            </a:r>
          </a:p>
          <a:p>
            <a:endParaRPr lang="en-US" dirty="0"/>
          </a:p>
        </p:txBody>
      </p:sp>
    </p:spTree>
    <p:extLst>
      <p:ext uri="{BB962C8B-B14F-4D97-AF65-F5344CB8AC3E}">
        <p14:creationId xmlns:p14="http://schemas.microsoft.com/office/powerpoint/2010/main" val="64547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3702-63FC-4F80-A27B-0F72646293A5}"/>
              </a:ext>
            </a:extLst>
          </p:cNvPr>
          <p:cNvSpPr>
            <a:spLocks noGrp="1"/>
          </p:cNvSpPr>
          <p:nvPr>
            <p:ph type="title"/>
          </p:nvPr>
        </p:nvSpPr>
        <p:spPr/>
        <p:txBody>
          <a:bodyPr/>
          <a:lstStyle/>
          <a:p>
            <a:r>
              <a:rPr lang="en-US" dirty="0"/>
              <a:t>Like-kind Exchanges</a:t>
            </a:r>
          </a:p>
        </p:txBody>
      </p:sp>
      <p:sp>
        <p:nvSpPr>
          <p:cNvPr id="3" name="Text Placeholder 2">
            <a:extLst>
              <a:ext uri="{FF2B5EF4-FFF2-40B4-BE49-F238E27FC236}">
                <a16:creationId xmlns:a16="http://schemas.microsoft.com/office/drawing/2014/main" id="{5D1CD710-A079-4F16-9723-D0EC1F76D389}"/>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9DC645B9-E185-4352-94FC-A558118F5140}"/>
              </a:ext>
            </a:extLst>
          </p:cNvPr>
          <p:cNvSpPr>
            <a:spLocks noGrp="1"/>
          </p:cNvSpPr>
          <p:nvPr>
            <p:ph idx="1"/>
          </p:nvPr>
        </p:nvSpPr>
        <p:spPr>
          <a:xfrm>
            <a:off x="2133600" y="1198424"/>
            <a:ext cx="7905750" cy="5049976"/>
          </a:xfrm>
        </p:spPr>
        <p:txBody>
          <a:bodyPr>
            <a:normAutofit lnSpcReduction="10000"/>
          </a:bodyPr>
          <a:lstStyle/>
          <a:p>
            <a:r>
              <a:rPr lang="en-US" sz="2400" dirty="0">
                <a:solidFill>
                  <a:schemeClr val="accent2"/>
                </a:solidFill>
              </a:rPr>
              <a:t>After 2017 deferring gain by exchanging like-kind property applies ONLY to real property</a:t>
            </a:r>
          </a:p>
          <a:p>
            <a:pPr marL="0" indent="0">
              <a:buNone/>
            </a:pPr>
            <a:r>
              <a:rPr lang="en-US" b="1" dirty="0">
                <a:solidFill>
                  <a:schemeClr val="accent2"/>
                </a:solidFill>
              </a:rPr>
              <a:t>Example </a:t>
            </a:r>
          </a:p>
          <a:p>
            <a:pPr marL="0" indent="0">
              <a:buNone/>
            </a:pPr>
            <a:r>
              <a:rPr lang="en-US" dirty="0">
                <a:solidFill>
                  <a:schemeClr val="accent2"/>
                </a:solidFill>
              </a:rPr>
              <a:t>James Smith exchanged his 2015 business vehicle for a new business vehicle in 2018. The purchase price of the vehicle is $60,000. Mr. Smith is allowed a trade-in value of $35,000 and he paid $25,000 cash, </a:t>
            </a:r>
          </a:p>
          <a:p>
            <a:pPr marL="0" indent="0">
              <a:buNone/>
            </a:pPr>
            <a:r>
              <a:rPr lang="en-US" dirty="0">
                <a:solidFill>
                  <a:schemeClr val="accent2"/>
                </a:solidFill>
              </a:rPr>
              <a:t>Under the Act, the old vehicle is considered sold. The sales price of $35,000 is compared with the adjusted basis of $15,000. He will report a taxable gain of $20,000 on the sale of the business vehicle. </a:t>
            </a:r>
          </a:p>
          <a:p>
            <a:pPr marL="0" indent="0">
              <a:buNone/>
            </a:pPr>
            <a:r>
              <a:rPr lang="en-US" dirty="0">
                <a:solidFill>
                  <a:schemeClr val="accent2"/>
                </a:solidFill>
              </a:rPr>
              <a:t>The basis of the new vehicle is $60,000.   </a:t>
            </a:r>
          </a:p>
          <a:p>
            <a:endParaRPr lang="en-US" dirty="0"/>
          </a:p>
        </p:txBody>
      </p:sp>
    </p:spTree>
    <p:extLst>
      <p:ext uri="{BB962C8B-B14F-4D97-AF65-F5344CB8AC3E}">
        <p14:creationId xmlns:p14="http://schemas.microsoft.com/office/powerpoint/2010/main" val="96816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9C38-83E8-4057-9D01-FE12A31D2D02}"/>
              </a:ext>
            </a:extLst>
          </p:cNvPr>
          <p:cNvSpPr>
            <a:spLocks noGrp="1"/>
          </p:cNvSpPr>
          <p:nvPr>
            <p:ph type="title"/>
          </p:nvPr>
        </p:nvSpPr>
        <p:spPr/>
        <p:txBody>
          <a:bodyPr/>
          <a:lstStyle/>
          <a:p>
            <a:r>
              <a:rPr lang="en-US" dirty="0"/>
              <a:t>Cash Method of Accounting</a:t>
            </a:r>
          </a:p>
        </p:txBody>
      </p:sp>
      <p:sp>
        <p:nvSpPr>
          <p:cNvPr id="3" name="Text Placeholder 2">
            <a:extLst>
              <a:ext uri="{FF2B5EF4-FFF2-40B4-BE49-F238E27FC236}">
                <a16:creationId xmlns:a16="http://schemas.microsoft.com/office/drawing/2014/main" id="{051473E7-74A1-4574-9A06-3BA2BA353544}"/>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76662E78-A18E-4CE8-816A-340A849F3188}"/>
              </a:ext>
            </a:extLst>
          </p:cNvPr>
          <p:cNvSpPr>
            <a:spLocks noGrp="1"/>
          </p:cNvSpPr>
          <p:nvPr>
            <p:ph idx="1"/>
          </p:nvPr>
        </p:nvSpPr>
        <p:spPr/>
        <p:txBody>
          <a:bodyPr/>
          <a:lstStyle/>
          <a:p>
            <a:pPr>
              <a:buFont typeface="Wingdings" panose="05000000000000000000" pitchFamily="2" charset="2"/>
              <a:buChar char="§"/>
            </a:pPr>
            <a:r>
              <a:rPr lang="en-US" sz="2700" dirty="0">
                <a:solidFill>
                  <a:schemeClr val="accent2"/>
                </a:solidFill>
              </a:rPr>
              <a:t>Gross receipts test increased to $25MM</a:t>
            </a:r>
          </a:p>
          <a:p>
            <a:pPr>
              <a:buFont typeface="Wingdings" panose="05000000000000000000" pitchFamily="2" charset="2"/>
              <a:buChar char="§"/>
            </a:pPr>
            <a:r>
              <a:rPr lang="en-US" sz="2700" dirty="0">
                <a:solidFill>
                  <a:schemeClr val="accent2"/>
                </a:solidFill>
              </a:rPr>
              <a:t>Applies to any type of trade or business</a:t>
            </a:r>
          </a:p>
          <a:p>
            <a:pPr>
              <a:buFont typeface="Wingdings" panose="05000000000000000000" pitchFamily="2" charset="2"/>
              <a:buChar char="§"/>
            </a:pPr>
            <a:r>
              <a:rPr lang="en-US" sz="2700" dirty="0">
                <a:solidFill>
                  <a:schemeClr val="accent2"/>
                </a:solidFill>
              </a:rPr>
              <a:t>Limit adjusted for inflation starting 2019</a:t>
            </a:r>
          </a:p>
          <a:p>
            <a:endParaRPr lang="en-US" dirty="0"/>
          </a:p>
        </p:txBody>
      </p:sp>
    </p:spTree>
    <p:extLst>
      <p:ext uri="{BB962C8B-B14F-4D97-AF65-F5344CB8AC3E}">
        <p14:creationId xmlns:p14="http://schemas.microsoft.com/office/powerpoint/2010/main" val="176254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5166-7071-43FF-833A-264582B1BDF0}"/>
              </a:ext>
            </a:extLst>
          </p:cNvPr>
          <p:cNvSpPr>
            <a:spLocks noGrp="1"/>
          </p:cNvSpPr>
          <p:nvPr>
            <p:ph type="title"/>
          </p:nvPr>
        </p:nvSpPr>
        <p:spPr>
          <a:xfrm>
            <a:off x="1981202" y="408966"/>
            <a:ext cx="8401049" cy="512619"/>
          </a:xfrm>
        </p:spPr>
        <p:txBody>
          <a:bodyPr/>
          <a:lstStyle/>
          <a:p>
            <a:r>
              <a:rPr lang="en-US" dirty="0"/>
              <a:t>Depreciation</a:t>
            </a:r>
          </a:p>
        </p:txBody>
      </p:sp>
      <p:sp>
        <p:nvSpPr>
          <p:cNvPr id="3" name="Text Placeholder 2">
            <a:extLst>
              <a:ext uri="{FF2B5EF4-FFF2-40B4-BE49-F238E27FC236}">
                <a16:creationId xmlns:a16="http://schemas.microsoft.com/office/drawing/2014/main" id="{5E201359-74CE-45B7-BFD1-39DB781BC30B}"/>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D71808D5-E77E-4AD8-AF92-60BC73BB0BF1}"/>
              </a:ext>
            </a:extLst>
          </p:cNvPr>
          <p:cNvSpPr>
            <a:spLocks noGrp="1"/>
          </p:cNvSpPr>
          <p:nvPr>
            <p:ph idx="1"/>
          </p:nvPr>
        </p:nvSpPr>
        <p:spPr>
          <a:xfrm>
            <a:off x="2133600" y="981378"/>
            <a:ext cx="7905750" cy="5114623"/>
          </a:xfrm>
        </p:spPr>
        <p:txBody>
          <a:bodyPr>
            <a:normAutofit lnSpcReduction="10000"/>
          </a:bodyPr>
          <a:lstStyle/>
          <a:p>
            <a:pPr marL="0" indent="-300037">
              <a:spcBef>
                <a:spcPts val="500"/>
              </a:spcBef>
              <a:spcAft>
                <a:spcPts val="500"/>
              </a:spcAft>
              <a:buFont typeface="Arial" panose="020B0604020202020204" pitchFamily="34" charset="0"/>
              <a:buChar char="•"/>
            </a:pPr>
            <a:r>
              <a:rPr lang="en-US" sz="2400" dirty="0">
                <a:solidFill>
                  <a:schemeClr val="accent2"/>
                </a:solidFill>
              </a:rPr>
              <a:t>Building improvements made after 2017</a:t>
            </a:r>
          </a:p>
          <a:p>
            <a:pPr marL="642937" lvl="2" indent="-300037">
              <a:spcBef>
                <a:spcPts val="500"/>
              </a:spcBef>
              <a:spcAft>
                <a:spcPts val="500"/>
              </a:spcAft>
              <a:buFont typeface="Arial" panose="020B0604020202020204" pitchFamily="34" charset="0"/>
              <a:buChar char="•"/>
            </a:pPr>
            <a:r>
              <a:rPr lang="en-US" sz="2400" dirty="0">
                <a:solidFill>
                  <a:schemeClr val="accent2"/>
                </a:solidFill>
              </a:rPr>
              <a:t>QLIP, QRP, and QRIP eliminated and incorporated into QIP</a:t>
            </a:r>
          </a:p>
          <a:p>
            <a:pPr lvl="1">
              <a:spcBef>
                <a:spcPts val="500"/>
              </a:spcBef>
              <a:spcAft>
                <a:spcPts val="500"/>
              </a:spcAft>
            </a:pPr>
            <a:r>
              <a:rPr lang="en-US" sz="2400" dirty="0">
                <a:solidFill>
                  <a:schemeClr val="accent2"/>
                </a:solidFill>
              </a:rPr>
              <a:t>QIP: An improvement made to the interior portion of a building that is nonresidential real property that is placed in service after the building was first placed in service, excluding</a:t>
            </a:r>
          </a:p>
          <a:p>
            <a:pPr lvl="2">
              <a:spcBef>
                <a:spcPts val="500"/>
              </a:spcBef>
              <a:spcAft>
                <a:spcPts val="500"/>
              </a:spcAft>
            </a:pPr>
            <a:r>
              <a:rPr lang="en-US" sz="2100" dirty="0">
                <a:solidFill>
                  <a:schemeClr val="accent2"/>
                </a:solidFill>
              </a:rPr>
              <a:t>Enlargement of the building</a:t>
            </a:r>
          </a:p>
          <a:p>
            <a:pPr lvl="2">
              <a:spcBef>
                <a:spcPts val="500"/>
              </a:spcBef>
              <a:spcAft>
                <a:spcPts val="500"/>
              </a:spcAft>
            </a:pPr>
            <a:r>
              <a:rPr lang="en-US" sz="2100" dirty="0">
                <a:solidFill>
                  <a:schemeClr val="accent2"/>
                </a:solidFill>
              </a:rPr>
              <a:t>Any elevator or escalator</a:t>
            </a:r>
          </a:p>
          <a:p>
            <a:pPr lvl="2">
              <a:spcBef>
                <a:spcPts val="500"/>
              </a:spcBef>
              <a:spcAft>
                <a:spcPts val="500"/>
              </a:spcAft>
            </a:pPr>
            <a:r>
              <a:rPr lang="en-US" sz="2100" dirty="0">
                <a:solidFill>
                  <a:schemeClr val="accent2"/>
                </a:solidFill>
              </a:rPr>
              <a:t>Internal structural framework of the building</a:t>
            </a:r>
          </a:p>
          <a:p>
            <a:pPr marL="300037" lvl="1" indent="-300037">
              <a:spcBef>
                <a:spcPts val="500"/>
              </a:spcBef>
              <a:spcAft>
                <a:spcPts val="500"/>
              </a:spcAft>
              <a:buFont typeface="Arial" panose="020B0604020202020204" pitchFamily="34" charset="0"/>
              <a:buChar char="•"/>
            </a:pPr>
            <a:r>
              <a:rPr lang="en-US" sz="2400" dirty="0">
                <a:solidFill>
                  <a:schemeClr val="accent2"/>
                </a:solidFill>
              </a:rPr>
              <a:t>Listed property no longer includes computers and peripheral equipment</a:t>
            </a:r>
          </a:p>
          <a:p>
            <a:pPr marL="300037" lvl="1" indent="-300037">
              <a:buFont typeface="Arial" panose="020B0604020202020204" pitchFamily="34" charset="0"/>
              <a:buChar char="•"/>
            </a:pPr>
            <a:endParaRPr lang="en-US" sz="2400" dirty="0"/>
          </a:p>
        </p:txBody>
      </p:sp>
    </p:spTree>
    <p:extLst>
      <p:ext uri="{BB962C8B-B14F-4D97-AF65-F5344CB8AC3E}">
        <p14:creationId xmlns:p14="http://schemas.microsoft.com/office/powerpoint/2010/main" val="216937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0A41-490E-4849-BB25-85F85E8C40C0}"/>
              </a:ext>
            </a:extLst>
          </p:cNvPr>
          <p:cNvSpPr>
            <a:spLocks noGrp="1"/>
          </p:cNvSpPr>
          <p:nvPr>
            <p:ph type="title"/>
          </p:nvPr>
        </p:nvSpPr>
        <p:spPr/>
        <p:txBody>
          <a:bodyPr/>
          <a:lstStyle/>
          <a:p>
            <a:r>
              <a:rPr lang="en-US" dirty="0"/>
              <a:t>Farming Businesses</a:t>
            </a:r>
          </a:p>
        </p:txBody>
      </p:sp>
      <p:sp>
        <p:nvSpPr>
          <p:cNvPr id="3" name="Text Placeholder 2">
            <a:extLst>
              <a:ext uri="{FF2B5EF4-FFF2-40B4-BE49-F238E27FC236}">
                <a16:creationId xmlns:a16="http://schemas.microsoft.com/office/drawing/2014/main" id="{40C19C02-5095-4428-A9EB-F667B2892423}"/>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BF5082C2-C003-433B-9919-73BBA2485C1B}"/>
              </a:ext>
            </a:extLst>
          </p:cNvPr>
          <p:cNvSpPr>
            <a:spLocks noGrp="1"/>
          </p:cNvSpPr>
          <p:nvPr>
            <p:ph idx="1"/>
          </p:nvPr>
        </p:nvSpPr>
        <p:spPr/>
        <p:txBody>
          <a:bodyPr/>
          <a:lstStyle/>
          <a:p>
            <a:r>
              <a:rPr lang="en-US" sz="2400" dirty="0">
                <a:solidFill>
                  <a:schemeClr val="accent2"/>
                </a:solidFill>
              </a:rPr>
              <a:t>200% declining balance method now available</a:t>
            </a:r>
          </a:p>
          <a:p>
            <a:r>
              <a:rPr lang="en-US" sz="2400" dirty="0">
                <a:solidFill>
                  <a:schemeClr val="accent2"/>
                </a:solidFill>
              </a:rPr>
              <a:t>Most equipment and machinery is 5-year property</a:t>
            </a:r>
          </a:p>
          <a:p>
            <a:pPr lvl="1"/>
            <a:r>
              <a:rPr lang="en-US" sz="2400" dirty="0">
                <a:solidFill>
                  <a:schemeClr val="accent2"/>
                </a:solidFill>
              </a:rPr>
              <a:t>Original use begins with taxpayer</a:t>
            </a:r>
          </a:p>
          <a:p>
            <a:pPr lvl="1"/>
            <a:r>
              <a:rPr lang="en-US" sz="2400" dirty="0">
                <a:solidFill>
                  <a:schemeClr val="accent2"/>
                </a:solidFill>
              </a:rPr>
              <a:t>Excluded: grain bin, cotton ginning asset, fence, or other land improvement</a:t>
            </a:r>
          </a:p>
          <a:p>
            <a:r>
              <a:rPr lang="en-US" sz="2400" dirty="0">
                <a:solidFill>
                  <a:schemeClr val="accent2"/>
                </a:solidFill>
              </a:rPr>
              <a:t>Effective: property placed in service after 12/31/18</a:t>
            </a:r>
          </a:p>
        </p:txBody>
      </p:sp>
    </p:spTree>
    <p:extLst>
      <p:ext uri="{BB962C8B-B14F-4D97-AF65-F5344CB8AC3E}">
        <p14:creationId xmlns:p14="http://schemas.microsoft.com/office/powerpoint/2010/main" val="66077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Autofit/>
          </a:bodyPr>
          <a:lstStyle/>
          <a:p>
            <a:r>
              <a:rPr lang="en-US" dirty="0"/>
              <a:t>§179 Expensing Election</a:t>
            </a:r>
          </a:p>
        </p:txBody>
      </p:sp>
      <p:sp>
        <p:nvSpPr>
          <p:cNvPr id="2" name="Content Placeholder 1"/>
          <p:cNvSpPr>
            <a:spLocks noGrp="1"/>
          </p:cNvSpPr>
          <p:nvPr>
            <p:ph idx="1"/>
          </p:nvPr>
        </p:nvSpPr>
        <p:spPr>
          <a:xfrm>
            <a:off x="2105025" y="1430482"/>
            <a:ext cx="7905750" cy="4805363"/>
          </a:xfrm>
          <a:prstGeom prst="rect">
            <a:avLst/>
          </a:prstGeom>
        </p:spPr>
        <p:txBody>
          <a:bodyPr>
            <a:normAutofit/>
          </a:bodyPr>
          <a:lstStyle/>
          <a:p>
            <a:endParaRPr lang="en-US" sz="2100" dirty="0"/>
          </a:p>
          <a:p>
            <a:pPr marL="514350" lvl="2" indent="0">
              <a:buNone/>
            </a:pPr>
            <a:endParaRPr lang="en-US" dirty="0"/>
          </a:p>
        </p:txBody>
      </p:sp>
      <p:graphicFrame>
        <p:nvGraphicFramePr>
          <p:cNvPr id="4" name="Table 3">
            <a:extLst>
              <a:ext uri="{FF2B5EF4-FFF2-40B4-BE49-F238E27FC236}">
                <a16:creationId xmlns:a16="http://schemas.microsoft.com/office/drawing/2014/main" id="{C2022004-3FE8-44FC-971B-23C6B5FD7781}"/>
              </a:ext>
            </a:extLst>
          </p:cNvPr>
          <p:cNvGraphicFramePr>
            <a:graphicFrameLocks noGrp="1"/>
          </p:cNvGraphicFramePr>
          <p:nvPr>
            <p:extLst/>
          </p:nvPr>
        </p:nvGraphicFramePr>
        <p:xfrm>
          <a:off x="2286000" y="1981200"/>
          <a:ext cx="7543800" cy="3084576"/>
        </p:xfrm>
        <a:graphic>
          <a:graphicData uri="http://schemas.openxmlformats.org/drawingml/2006/table">
            <a:tbl>
              <a:tblPr firstRow="1" firstCol="1" lastRow="1" lastCol="1" bandRow="1" bandCol="1">
                <a:tableStyleId>{69012ECD-51FC-41F1-AA8D-1B2483CD663E}</a:tableStyleId>
              </a:tblPr>
              <a:tblGrid>
                <a:gridCol w="5791200">
                  <a:extLst>
                    <a:ext uri="{9D8B030D-6E8A-4147-A177-3AD203B41FA5}">
                      <a16:colId xmlns:a16="http://schemas.microsoft.com/office/drawing/2014/main" val="1274966241"/>
                    </a:ext>
                  </a:extLst>
                </a:gridCol>
                <a:gridCol w="1752600">
                  <a:extLst>
                    <a:ext uri="{9D8B030D-6E8A-4147-A177-3AD203B41FA5}">
                      <a16:colId xmlns:a16="http://schemas.microsoft.com/office/drawing/2014/main" val="2298796635"/>
                    </a:ext>
                  </a:extLst>
                </a:gridCol>
              </a:tblGrid>
              <a:tr h="318551">
                <a:tc>
                  <a:txBody>
                    <a:bodyPr/>
                    <a:lstStyle/>
                    <a:p>
                      <a:pPr marL="0" marR="0" indent="-457200">
                        <a:lnSpc>
                          <a:spcPct val="115000"/>
                        </a:lnSpc>
                        <a:spcBef>
                          <a:spcPts val="200"/>
                        </a:spcBef>
                        <a:spcAft>
                          <a:spcPts val="200"/>
                        </a:spcAft>
                      </a:pPr>
                      <a:r>
                        <a:rPr lang="en-US" sz="1800" dirty="0">
                          <a:solidFill>
                            <a:schemeClr val="tx1"/>
                          </a:solidFill>
                          <a:effectLst/>
                        </a:rPr>
                        <a:t> </a:t>
                      </a:r>
                      <a:endParaRPr lang="en-US"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indent="-457200" algn="ctr">
                        <a:lnSpc>
                          <a:spcPct val="115000"/>
                        </a:lnSpc>
                        <a:spcBef>
                          <a:spcPts val="200"/>
                        </a:spcBef>
                        <a:spcAft>
                          <a:spcPts val="200"/>
                        </a:spcAft>
                        <a:tabLst>
                          <a:tab pos="674370" algn="r"/>
                        </a:tabLst>
                      </a:pPr>
                      <a:r>
                        <a:rPr lang="en-US" sz="2400" dirty="0">
                          <a:solidFill>
                            <a:schemeClr val="tx1"/>
                          </a:solidFill>
                          <a:effectLst/>
                        </a:rPr>
                        <a:t>2018</a:t>
                      </a:r>
                      <a:endParaRPr lang="en-US" sz="2400" dirty="0">
                        <a:solidFill>
                          <a:schemeClr val="tx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90570188"/>
                  </a:ext>
                </a:extLst>
              </a:tr>
              <a:tr h="666750">
                <a:tc>
                  <a:txBody>
                    <a:bodyPr/>
                    <a:lstStyle/>
                    <a:p>
                      <a:pPr marL="0" marR="0" indent="-457200">
                        <a:lnSpc>
                          <a:spcPct val="115000"/>
                        </a:lnSpc>
                        <a:spcBef>
                          <a:spcPts val="200"/>
                        </a:spcBef>
                        <a:spcAft>
                          <a:spcPts val="200"/>
                        </a:spcAft>
                      </a:pPr>
                      <a:r>
                        <a:rPr lang="en-US" sz="2400" b="0" dirty="0">
                          <a:solidFill>
                            <a:schemeClr val="tx1"/>
                          </a:solidFill>
                          <a:effectLst/>
                        </a:rPr>
                        <a:t>Maximum overall §179 deduction </a:t>
                      </a:r>
                      <a:endParaRPr lang="en-US" sz="2400" b="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indent="-457200" algn="r">
                        <a:lnSpc>
                          <a:spcPct val="115000"/>
                        </a:lnSpc>
                        <a:spcBef>
                          <a:spcPts val="200"/>
                        </a:spcBef>
                        <a:spcAft>
                          <a:spcPts val="200"/>
                        </a:spcAft>
                        <a:tabLst>
                          <a:tab pos="674370" algn="r"/>
                        </a:tabLst>
                      </a:pPr>
                      <a:r>
                        <a:rPr lang="en-US" sz="2400" b="0" dirty="0">
                          <a:solidFill>
                            <a:schemeClr val="tx1"/>
                          </a:solidFill>
                          <a:effectLst/>
                        </a:rPr>
                        <a:t>$1,000,000</a:t>
                      </a:r>
                      <a:endParaRPr lang="en-US" sz="2400" b="0" dirty="0">
                        <a:solidFill>
                          <a:schemeClr val="tx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6966892"/>
                  </a:ext>
                </a:extLst>
              </a:tr>
              <a:tr h="1014948">
                <a:tc>
                  <a:txBody>
                    <a:bodyPr/>
                    <a:lstStyle/>
                    <a:p>
                      <a:pPr marL="0" marR="0" indent="-457200">
                        <a:lnSpc>
                          <a:spcPct val="115000"/>
                        </a:lnSpc>
                        <a:spcBef>
                          <a:spcPts val="200"/>
                        </a:spcBef>
                        <a:spcAft>
                          <a:spcPts val="200"/>
                        </a:spcAft>
                      </a:pPr>
                      <a:r>
                        <a:rPr lang="en-US" sz="2400" b="0" dirty="0">
                          <a:solidFill>
                            <a:schemeClr val="tx1"/>
                          </a:solidFill>
                          <a:effectLst/>
                        </a:rPr>
                        <a:t>Maximum §179 deduction for an SUV with a GVWR more than 6,000 pounds but not more than 14,000 pounds* </a:t>
                      </a:r>
                      <a:endParaRPr lang="en-US" sz="2400" b="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indent="-457200" algn="r">
                        <a:lnSpc>
                          <a:spcPct val="115000"/>
                        </a:lnSpc>
                        <a:spcBef>
                          <a:spcPts val="200"/>
                        </a:spcBef>
                        <a:spcAft>
                          <a:spcPts val="200"/>
                        </a:spcAft>
                        <a:tabLst>
                          <a:tab pos="674370" algn="r"/>
                        </a:tabLst>
                      </a:pPr>
                      <a:r>
                        <a:rPr lang="en-US" sz="2400" b="0" dirty="0">
                          <a:solidFill>
                            <a:schemeClr val="tx1"/>
                          </a:solidFill>
                          <a:effectLst/>
                        </a:rPr>
                        <a:t>$25,000</a:t>
                      </a:r>
                      <a:endParaRPr lang="en-US" sz="2400" b="0" dirty="0">
                        <a:solidFill>
                          <a:schemeClr val="tx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418267381"/>
                  </a:ext>
                </a:extLst>
              </a:tr>
              <a:tr h="666750">
                <a:tc>
                  <a:txBody>
                    <a:bodyPr/>
                    <a:lstStyle/>
                    <a:p>
                      <a:pPr marL="0" marR="0" indent="-457200">
                        <a:lnSpc>
                          <a:spcPct val="115000"/>
                        </a:lnSpc>
                        <a:spcBef>
                          <a:spcPts val="200"/>
                        </a:spcBef>
                        <a:spcAft>
                          <a:spcPts val="200"/>
                        </a:spcAft>
                      </a:pPr>
                      <a:r>
                        <a:rPr lang="en-US" sz="2400" b="0" dirty="0">
                          <a:solidFill>
                            <a:schemeClr val="tx1"/>
                          </a:solidFill>
                          <a:effectLst/>
                        </a:rPr>
                        <a:t>Phase-out begins when §179 property exceeds </a:t>
                      </a:r>
                      <a:endParaRPr lang="en-US" sz="2400" b="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indent="-457200" algn="r">
                        <a:lnSpc>
                          <a:spcPct val="115000"/>
                        </a:lnSpc>
                        <a:spcBef>
                          <a:spcPts val="200"/>
                        </a:spcBef>
                        <a:spcAft>
                          <a:spcPts val="200"/>
                        </a:spcAft>
                        <a:tabLst>
                          <a:tab pos="674370" algn="r"/>
                        </a:tabLst>
                      </a:pPr>
                      <a:r>
                        <a:rPr lang="en-US" sz="2400" b="0" dirty="0">
                          <a:solidFill>
                            <a:schemeClr val="tx1"/>
                          </a:solidFill>
                          <a:effectLst/>
                        </a:rPr>
                        <a:t>$2,500,000</a:t>
                      </a:r>
                      <a:endParaRPr lang="en-US" sz="2400" b="0" dirty="0">
                        <a:solidFill>
                          <a:schemeClr val="tx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01829486"/>
                  </a:ext>
                </a:extLst>
              </a:tr>
            </a:tbl>
          </a:graphicData>
        </a:graphic>
      </p:graphicFrame>
      <p:sp>
        <p:nvSpPr>
          <p:cNvPr id="5" name="TextBox 4">
            <a:extLst>
              <a:ext uri="{FF2B5EF4-FFF2-40B4-BE49-F238E27FC236}">
                <a16:creationId xmlns:a16="http://schemas.microsoft.com/office/drawing/2014/main" id="{4811751C-BDE7-43BB-91B7-55719A9B3850}"/>
              </a:ext>
            </a:extLst>
          </p:cNvPr>
          <p:cNvSpPr txBox="1"/>
          <p:nvPr/>
        </p:nvSpPr>
        <p:spPr>
          <a:xfrm>
            <a:off x="2286000" y="5867477"/>
            <a:ext cx="5791200" cy="415498"/>
          </a:xfrm>
          <a:prstGeom prst="rect">
            <a:avLst/>
          </a:prstGeom>
          <a:noFill/>
        </p:spPr>
        <p:txBody>
          <a:bodyPr wrap="square" rtlCol="0">
            <a:spAutoFit/>
          </a:bodyPr>
          <a:lstStyle/>
          <a:p>
            <a:r>
              <a:rPr lang="en-US" sz="2100" i="1" dirty="0"/>
              <a:t>*Indexed for inflation starting 2019 </a:t>
            </a:r>
          </a:p>
        </p:txBody>
      </p:sp>
      <p:sp>
        <p:nvSpPr>
          <p:cNvPr id="7" name="TextBox 6">
            <a:extLst>
              <a:ext uri="{FF2B5EF4-FFF2-40B4-BE49-F238E27FC236}">
                <a16:creationId xmlns:a16="http://schemas.microsoft.com/office/drawing/2014/main" id="{4AE1594C-56E7-420C-9731-0765B4F5E7BF}"/>
              </a:ext>
            </a:extLst>
          </p:cNvPr>
          <p:cNvSpPr txBox="1"/>
          <p:nvPr/>
        </p:nvSpPr>
        <p:spPr>
          <a:xfrm>
            <a:off x="9293290" y="6235845"/>
            <a:ext cx="1374710" cy="369332"/>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258132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sz="3300" dirty="0"/>
              <a:t>Bonus Depreciation</a:t>
            </a:r>
          </a:p>
        </p:txBody>
      </p:sp>
      <p:sp>
        <p:nvSpPr>
          <p:cNvPr id="2" name="Content Placeholder 1"/>
          <p:cNvSpPr>
            <a:spLocks noGrp="1"/>
          </p:cNvSpPr>
          <p:nvPr>
            <p:ph idx="1"/>
          </p:nvPr>
        </p:nvSpPr>
        <p:spPr>
          <a:prstGeom prst="rect">
            <a:avLst/>
          </a:prstGeom>
        </p:spPr>
        <p:txBody>
          <a:bodyPr>
            <a:noAutofit/>
          </a:bodyPr>
          <a:lstStyle/>
          <a:p>
            <a:r>
              <a:rPr lang="en-US" sz="2400" i="1" dirty="0"/>
              <a:t>TCJA </a:t>
            </a:r>
            <a:r>
              <a:rPr lang="en-US" sz="2400" dirty="0"/>
              <a:t>increased special depreciation for qualifying property purchased and placed in service after 12/31/2017</a:t>
            </a:r>
          </a:p>
          <a:p>
            <a:r>
              <a:rPr lang="en-US" sz="2400" dirty="0"/>
              <a:t>Through 2022 – 100% (can elect 50%)</a:t>
            </a:r>
          </a:p>
          <a:p>
            <a:r>
              <a:rPr lang="en-US" sz="2400" dirty="0"/>
              <a:t>Allowed for AMT as well</a:t>
            </a:r>
          </a:p>
          <a:p>
            <a:r>
              <a:rPr lang="en-US" sz="2400" dirty="0"/>
              <a:t>Different dates and rates for longer production period property and aircrafts</a:t>
            </a:r>
          </a:p>
        </p:txBody>
      </p:sp>
      <p:pic>
        <p:nvPicPr>
          <p:cNvPr id="4" name="Picture 3">
            <a:extLst>
              <a:ext uri="{FF2B5EF4-FFF2-40B4-BE49-F238E27FC236}">
                <a16:creationId xmlns:a16="http://schemas.microsoft.com/office/drawing/2014/main" id="{8B4D4071-F955-4632-A2CA-B5DAEF8DB7F9}"/>
              </a:ext>
            </a:extLst>
          </p:cNvPr>
          <p:cNvPicPr>
            <a:picLocks noChangeAspect="1"/>
          </p:cNvPicPr>
          <p:nvPr/>
        </p:nvPicPr>
        <p:blipFill>
          <a:blip r:embed="rId2"/>
          <a:stretch>
            <a:fillRect/>
          </a:stretch>
        </p:blipFill>
        <p:spPr>
          <a:xfrm>
            <a:off x="9260635" y="6190960"/>
            <a:ext cx="1377815" cy="371888"/>
          </a:xfrm>
          <a:prstGeom prst="rect">
            <a:avLst/>
          </a:prstGeom>
        </p:spPr>
      </p:pic>
    </p:spTree>
    <p:extLst>
      <p:ext uri="{BB962C8B-B14F-4D97-AF65-F5344CB8AC3E}">
        <p14:creationId xmlns:p14="http://schemas.microsoft.com/office/powerpoint/2010/main" val="294023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r>
              <a:rPr lang="en-US" sz="3300" dirty="0"/>
              <a:t>Bonus Depreciation</a:t>
            </a:r>
          </a:p>
        </p:txBody>
      </p:sp>
      <p:sp>
        <p:nvSpPr>
          <p:cNvPr id="8" name="Text Placeholder 7">
            <a:extLst>
              <a:ext uri="{FF2B5EF4-FFF2-40B4-BE49-F238E27FC236}">
                <a16:creationId xmlns:a16="http://schemas.microsoft.com/office/drawing/2014/main" id="{7C604798-EDFE-4E83-9C91-FDEB4BF3FA64}"/>
              </a:ext>
            </a:extLst>
          </p:cNvPr>
          <p:cNvSpPr>
            <a:spLocks noGrp="1"/>
          </p:cNvSpPr>
          <p:nvPr>
            <p:ph type="body" sz="quarter" idx="14"/>
          </p:nvPr>
        </p:nvSpPr>
        <p:spPr/>
        <p:txBody>
          <a:bodyPr/>
          <a:lstStyle/>
          <a:p>
            <a:endParaRPr lang="en-US" dirty="0"/>
          </a:p>
        </p:txBody>
      </p:sp>
      <p:sp>
        <p:nvSpPr>
          <p:cNvPr id="7" name="Content Placeholder 6">
            <a:extLst>
              <a:ext uri="{FF2B5EF4-FFF2-40B4-BE49-F238E27FC236}">
                <a16:creationId xmlns:a16="http://schemas.microsoft.com/office/drawing/2014/main" id="{0BA2EA04-7F7C-46F2-89F1-0D4F0E26F7A2}"/>
              </a:ext>
            </a:extLst>
          </p:cNvPr>
          <p:cNvSpPr>
            <a:spLocks noGrp="1"/>
          </p:cNvSpPr>
          <p:nvPr>
            <p:ph idx="1"/>
          </p:nvPr>
        </p:nvSpPr>
        <p:spPr/>
        <p:txBody>
          <a:bodyPr/>
          <a:lstStyle/>
          <a:p>
            <a:endParaRPr lang="en-US" dirty="0"/>
          </a:p>
        </p:txBody>
      </p:sp>
      <p:graphicFrame>
        <p:nvGraphicFramePr>
          <p:cNvPr id="5" name="Table 4">
            <a:extLst>
              <a:ext uri="{FF2B5EF4-FFF2-40B4-BE49-F238E27FC236}">
                <a16:creationId xmlns:a16="http://schemas.microsoft.com/office/drawing/2014/main" id="{5E06C832-AA7E-472C-B097-6C6A0F3FABD3}"/>
              </a:ext>
            </a:extLst>
          </p:cNvPr>
          <p:cNvGraphicFramePr>
            <a:graphicFrameLocks noGrp="1"/>
          </p:cNvGraphicFramePr>
          <p:nvPr>
            <p:extLst/>
          </p:nvPr>
        </p:nvGraphicFramePr>
        <p:xfrm>
          <a:off x="2133602" y="965442"/>
          <a:ext cx="7905749" cy="5140351"/>
        </p:xfrm>
        <a:graphic>
          <a:graphicData uri="http://schemas.openxmlformats.org/drawingml/2006/table">
            <a:tbl>
              <a:tblPr firstRow="1" firstCol="1" bandRow="1">
                <a:tableStyleId>{B301B821-A1FF-4177-AEE7-76D212191A09}</a:tableStyleId>
              </a:tblPr>
              <a:tblGrid>
                <a:gridCol w="2813517">
                  <a:extLst>
                    <a:ext uri="{9D8B030D-6E8A-4147-A177-3AD203B41FA5}">
                      <a16:colId xmlns:a16="http://schemas.microsoft.com/office/drawing/2014/main" val="29503117"/>
                    </a:ext>
                  </a:extLst>
                </a:gridCol>
                <a:gridCol w="2546116">
                  <a:extLst>
                    <a:ext uri="{9D8B030D-6E8A-4147-A177-3AD203B41FA5}">
                      <a16:colId xmlns:a16="http://schemas.microsoft.com/office/drawing/2014/main" val="3851826269"/>
                    </a:ext>
                  </a:extLst>
                </a:gridCol>
                <a:gridCol w="2546116">
                  <a:extLst>
                    <a:ext uri="{9D8B030D-6E8A-4147-A177-3AD203B41FA5}">
                      <a16:colId xmlns:a16="http://schemas.microsoft.com/office/drawing/2014/main" val="1651386217"/>
                    </a:ext>
                  </a:extLst>
                </a:gridCol>
              </a:tblGrid>
              <a:tr h="410132">
                <a:tc rowSpan="2">
                  <a:txBody>
                    <a:bodyPr/>
                    <a:lstStyle/>
                    <a:p>
                      <a:pPr marL="0" marR="0" algn="ctr">
                        <a:lnSpc>
                          <a:spcPct val="115000"/>
                        </a:lnSpc>
                        <a:spcBef>
                          <a:spcPts val="200"/>
                        </a:spcBef>
                        <a:spcAft>
                          <a:spcPts val="200"/>
                        </a:spcAft>
                      </a:pPr>
                      <a:r>
                        <a:rPr lang="en-US" sz="2100" dirty="0">
                          <a:solidFill>
                            <a:schemeClr val="tx1"/>
                          </a:solidFill>
                          <a:effectLst/>
                        </a:rPr>
                        <a:t> </a:t>
                      </a:r>
                    </a:p>
                    <a:p>
                      <a:pPr marL="0" marR="0" algn="ctr">
                        <a:lnSpc>
                          <a:spcPct val="115000"/>
                        </a:lnSpc>
                        <a:spcBef>
                          <a:spcPts val="200"/>
                        </a:spcBef>
                        <a:spcAft>
                          <a:spcPts val="200"/>
                        </a:spcAft>
                      </a:pPr>
                      <a:r>
                        <a:rPr lang="en-US" sz="2400" dirty="0">
                          <a:solidFill>
                            <a:schemeClr val="tx1"/>
                          </a:solidFill>
                          <a:effectLst/>
                        </a:rPr>
                        <a:t>Placed in Service Year</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15000"/>
                        </a:lnSpc>
                        <a:spcBef>
                          <a:spcPts val="200"/>
                        </a:spcBef>
                        <a:spcAft>
                          <a:spcPts val="200"/>
                        </a:spcAft>
                      </a:pPr>
                      <a:r>
                        <a:rPr lang="en-US" sz="2400" dirty="0">
                          <a:solidFill>
                            <a:schemeClr val="tx1"/>
                          </a:solidFill>
                          <a:effectLst/>
                        </a:rPr>
                        <a:t>Bonus Depreciation Percentage</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849647455"/>
                  </a:ext>
                </a:extLst>
              </a:tr>
              <a:tr h="1463358">
                <a:tc vMerge="1">
                  <a:txBody>
                    <a:bodyPr/>
                    <a:lstStyle/>
                    <a:p>
                      <a:endParaRPr lang="en-US"/>
                    </a:p>
                  </a:txBody>
                  <a:tcPr/>
                </a:tc>
                <a:tc>
                  <a:txBody>
                    <a:bodyPr/>
                    <a:lstStyle/>
                    <a:p>
                      <a:pPr marL="0" marR="0" algn="ctr">
                        <a:lnSpc>
                          <a:spcPct val="115000"/>
                        </a:lnSpc>
                        <a:spcBef>
                          <a:spcPts val="200"/>
                        </a:spcBef>
                        <a:spcAft>
                          <a:spcPts val="200"/>
                        </a:spcAft>
                      </a:pPr>
                      <a:r>
                        <a:rPr lang="en-US" sz="2100" dirty="0">
                          <a:effectLst/>
                        </a:rPr>
                        <a:t>Qualified Property in General/Specified Plants</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100" dirty="0">
                          <a:effectLst/>
                        </a:rPr>
                        <a:t>Longer Production Period Property and Certain Aircraft</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2749558"/>
                  </a:ext>
                </a:extLst>
              </a:tr>
              <a:tr h="820264">
                <a:tc gridSpan="3">
                  <a:txBody>
                    <a:bodyPr/>
                    <a:lstStyle/>
                    <a:p>
                      <a:pPr marL="0" marR="0" algn="ctr">
                        <a:lnSpc>
                          <a:spcPct val="115000"/>
                        </a:lnSpc>
                        <a:spcBef>
                          <a:spcPts val="200"/>
                        </a:spcBef>
                        <a:spcAft>
                          <a:spcPts val="200"/>
                        </a:spcAft>
                      </a:pPr>
                      <a:r>
                        <a:rPr lang="en-US" sz="2100" dirty="0">
                          <a:effectLst/>
                        </a:rPr>
                        <a:t>Portion of Basis of Qualified Property Acquired before Sept. 28, 2017</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9726524"/>
                  </a:ext>
                </a:extLst>
              </a:tr>
              <a:tr h="507467">
                <a:tc>
                  <a:txBody>
                    <a:bodyPr/>
                    <a:lstStyle/>
                    <a:p>
                      <a:pPr marL="0" marR="0">
                        <a:lnSpc>
                          <a:spcPct val="115000"/>
                        </a:lnSpc>
                        <a:spcBef>
                          <a:spcPts val="200"/>
                        </a:spcBef>
                        <a:spcAft>
                          <a:spcPts val="200"/>
                        </a:spcAft>
                      </a:pPr>
                      <a:r>
                        <a:rPr lang="en-US" sz="2400" dirty="0">
                          <a:effectLst/>
                        </a:rPr>
                        <a:t>9/28/17 – 12/31/22</a:t>
                      </a:r>
                    </a:p>
                  </a:txBody>
                  <a:tcPr marL="68580" marR="68580" marT="0" marB="0"/>
                </a:tc>
                <a:tc>
                  <a:txBody>
                    <a:bodyPr/>
                    <a:lstStyle/>
                    <a:p>
                      <a:pPr marL="0" marR="0">
                        <a:lnSpc>
                          <a:spcPct val="115000"/>
                        </a:lnSpc>
                        <a:spcBef>
                          <a:spcPts val="200"/>
                        </a:spcBef>
                        <a:spcAft>
                          <a:spcPts val="200"/>
                        </a:spcAft>
                      </a:pPr>
                      <a:r>
                        <a:rPr lang="en-US" sz="2100" dirty="0">
                          <a:effectLst/>
                        </a:rPr>
                        <a:t>50%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50%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0973079"/>
                  </a:ext>
                </a:extLst>
              </a:tr>
              <a:tr h="410132">
                <a:tc>
                  <a:txBody>
                    <a:bodyPr/>
                    <a:lstStyle/>
                    <a:p>
                      <a:pPr marL="0" marR="0">
                        <a:lnSpc>
                          <a:spcPct val="115000"/>
                        </a:lnSpc>
                        <a:spcBef>
                          <a:spcPts val="200"/>
                        </a:spcBef>
                        <a:spcAft>
                          <a:spcPts val="200"/>
                        </a:spcAft>
                      </a:pPr>
                      <a:r>
                        <a:rPr lang="en-US" sz="2100" dirty="0">
                          <a:effectLst/>
                        </a:rPr>
                        <a:t>2018</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40%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50%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2846565"/>
                  </a:ext>
                </a:extLst>
              </a:tr>
              <a:tr h="410132">
                <a:tc>
                  <a:txBody>
                    <a:bodyPr/>
                    <a:lstStyle/>
                    <a:p>
                      <a:pPr marL="0" marR="0">
                        <a:lnSpc>
                          <a:spcPct val="115000"/>
                        </a:lnSpc>
                        <a:spcBef>
                          <a:spcPts val="200"/>
                        </a:spcBef>
                        <a:spcAft>
                          <a:spcPts val="200"/>
                        </a:spcAft>
                      </a:pPr>
                      <a:r>
                        <a:rPr lang="en-US" sz="2100" dirty="0">
                          <a:effectLst/>
                        </a:rPr>
                        <a:t>2019</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30%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40%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4716456"/>
                  </a:ext>
                </a:extLst>
              </a:tr>
              <a:tr h="410132">
                <a:tc>
                  <a:txBody>
                    <a:bodyPr/>
                    <a:lstStyle/>
                    <a:p>
                      <a:pPr marL="0" marR="0">
                        <a:lnSpc>
                          <a:spcPct val="115000"/>
                        </a:lnSpc>
                        <a:spcBef>
                          <a:spcPts val="200"/>
                        </a:spcBef>
                        <a:spcAft>
                          <a:spcPts val="200"/>
                        </a:spcAft>
                      </a:pPr>
                      <a:r>
                        <a:rPr lang="en-US" sz="2100" dirty="0">
                          <a:effectLst/>
                        </a:rPr>
                        <a:t>2020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None</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30%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7950851"/>
                  </a:ext>
                </a:extLst>
              </a:tr>
              <a:tr h="410132">
                <a:tc>
                  <a:txBody>
                    <a:bodyPr/>
                    <a:lstStyle/>
                    <a:p>
                      <a:pPr marL="0" marR="0">
                        <a:lnSpc>
                          <a:spcPct val="115000"/>
                        </a:lnSpc>
                        <a:spcBef>
                          <a:spcPts val="200"/>
                        </a:spcBef>
                        <a:spcAft>
                          <a:spcPts val="200"/>
                        </a:spcAft>
                      </a:pPr>
                      <a:r>
                        <a:rPr lang="en-US" sz="2100" dirty="0">
                          <a:effectLst/>
                        </a:rPr>
                        <a:t>2021 and thereafter</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None</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None</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5329333"/>
                  </a:ext>
                </a:extLst>
              </a:tr>
            </a:tbl>
          </a:graphicData>
        </a:graphic>
      </p:graphicFrame>
      <p:pic>
        <p:nvPicPr>
          <p:cNvPr id="2" name="Picture 1">
            <a:extLst>
              <a:ext uri="{FF2B5EF4-FFF2-40B4-BE49-F238E27FC236}">
                <a16:creationId xmlns:a16="http://schemas.microsoft.com/office/drawing/2014/main" id="{CE2F06A0-7BF7-40D7-B4FF-A13E4814921F}"/>
              </a:ext>
            </a:extLst>
          </p:cNvPr>
          <p:cNvPicPr>
            <a:picLocks noChangeAspect="1"/>
          </p:cNvPicPr>
          <p:nvPr/>
        </p:nvPicPr>
        <p:blipFill>
          <a:blip r:embed="rId2"/>
          <a:stretch>
            <a:fillRect/>
          </a:stretch>
        </p:blipFill>
        <p:spPr>
          <a:xfrm>
            <a:off x="9251304" y="6233735"/>
            <a:ext cx="1460239" cy="371888"/>
          </a:xfrm>
          <a:prstGeom prst="rect">
            <a:avLst/>
          </a:prstGeom>
        </p:spPr>
      </p:pic>
    </p:spTree>
    <p:extLst>
      <p:ext uri="{BB962C8B-B14F-4D97-AF65-F5344CB8AC3E}">
        <p14:creationId xmlns:p14="http://schemas.microsoft.com/office/powerpoint/2010/main" val="258089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p:txBody>
          <a:bodyPr/>
          <a:lstStyle/>
          <a:p>
            <a:r>
              <a:rPr lang="en-US" dirty="0"/>
              <a:t>Net Operating Loss Deduction</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p:txBody>
          <a:bodyPr/>
          <a:lstStyle/>
          <a:p>
            <a:pPr marL="42863" indent="0">
              <a:spcBef>
                <a:spcPts val="400"/>
              </a:spcBef>
              <a:spcAft>
                <a:spcPts val="400"/>
              </a:spcAft>
              <a:buClr>
                <a:schemeClr val="accent1"/>
              </a:buClr>
              <a:buNone/>
            </a:pPr>
            <a:r>
              <a:rPr lang="en-US" sz="2400" dirty="0">
                <a:solidFill>
                  <a:schemeClr val="accent2"/>
                </a:solidFill>
              </a:rPr>
              <a:t>Changes apply to NOL generated after 2017</a:t>
            </a:r>
          </a:p>
          <a:p>
            <a:pPr>
              <a:spcBef>
                <a:spcPts val="400"/>
              </a:spcBef>
              <a:spcAft>
                <a:spcPts val="400"/>
              </a:spcAft>
              <a:buFont typeface="Wingdings" panose="05000000000000000000" pitchFamily="2" charset="2"/>
              <a:buChar char="§"/>
            </a:pPr>
            <a:r>
              <a:rPr lang="en-US" sz="2400" dirty="0">
                <a:solidFill>
                  <a:schemeClr val="accent2"/>
                </a:solidFill>
              </a:rPr>
              <a:t>Eliminated carryback for </a:t>
            </a:r>
          </a:p>
          <a:p>
            <a:pPr lvl="1">
              <a:spcBef>
                <a:spcPts val="400"/>
              </a:spcBef>
              <a:spcAft>
                <a:spcPts val="400"/>
              </a:spcAft>
            </a:pPr>
            <a:r>
              <a:rPr lang="en-US" sz="2400" dirty="0">
                <a:solidFill>
                  <a:schemeClr val="accent2"/>
                </a:solidFill>
              </a:rPr>
              <a:t>2-year carryback for any NOL with no special carryback rule.</a:t>
            </a:r>
          </a:p>
          <a:p>
            <a:pPr lvl="1">
              <a:spcBef>
                <a:spcPts val="400"/>
              </a:spcBef>
              <a:spcAft>
                <a:spcPts val="400"/>
              </a:spcAft>
            </a:pPr>
            <a:r>
              <a:rPr lang="en-US" sz="2400" dirty="0">
                <a:solidFill>
                  <a:schemeClr val="accent2"/>
                </a:solidFill>
              </a:rPr>
              <a:t>3-year carryback for casualty or disaster losses.</a:t>
            </a:r>
          </a:p>
          <a:p>
            <a:pPr lvl="1">
              <a:spcBef>
                <a:spcPts val="400"/>
              </a:spcBef>
              <a:spcAft>
                <a:spcPts val="400"/>
              </a:spcAft>
            </a:pPr>
            <a:r>
              <a:rPr lang="en-US" sz="2400" dirty="0">
                <a:solidFill>
                  <a:schemeClr val="accent2"/>
                </a:solidFill>
              </a:rPr>
              <a:t>5-year carryback for farming losses (reduced to two-year carryback).</a:t>
            </a:r>
          </a:p>
          <a:p>
            <a:pPr lvl="1">
              <a:spcBef>
                <a:spcPts val="400"/>
              </a:spcBef>
              <a:spcAft>
                <a:spcPts val="400"/>
              </a:spcAft>
            </a:pPr>
            <a:r>
              <a:rPr lang="en-US" sz="2400" dirty="0">
                <a:solidFill>
                  <a:schemeClr val="accent2"/>
                </a:solidFill>
              </a:rPr>
              <a:t>10-year carryback for specified liability losses.</a:t>
            </a:r>
          </a:p>
          <a:p>
            <a:pPr lvl="1">
              <a:spcBef>
                <a:spcPts val="400"/>
              </a:spcBef>
              <a:spcAft>
                <a:spcPts val="400"/>
              </a:spcAft>
            </a:pPr>
            <a:r>
              <a:rPr lang="en-US" sz="2400" dirty="0">
                <a:solidFill>
                  <a:schemeClr val="accent2"/>
                </a:solidFill>
              </a:rPr>
              <a:t>Special rules for REITs.</a:t>
            </a:r>
          </a:p>
          <a:p>
            <a:pPr marL="342900" lvl="1" indent="0">
              <a:spcBef>
                <a:spcPts val="400"/>
              </a:spcBef>
              <a:spcAft>
                <a:spcPts val="400"/>
              </a:spcAft>
              <a:buNone/>
            </a:pPr>
            <a:r>
              <a:rPr lang="en-US" sz="2100" dirty="0">
                <a:solidFill>
                  <a:schemeClr val="accent2"/>
                </a:solidFill>
              </a:rPr>
              <a:t>(Insurance companies, other than a life insurance company (added two-year carryback)</a:t>
            </a:r>
          </a:p>
          <a:p>
            <a:pPr marL="342900" lvl="1" indent="0">
              <a:spcBef>
                <a:spcPts val="700"/>
              </a:spcBef>
              <a:spcAft>
                <a:spcPts val="700"/>
              </a:spcAft>
              <a:buNone/>
            </a:pPr>
            <a:endParaRPr lang="en-US" sz="1500" dirty="0"/>
          </a:p>
        </p:txBody>
      </p:sp>
    </p:spTree>
    <p:extLst>
      <p:ext uri="{BB962C8B-B14F-4D97-AF65-F5344CB8AC3E}">
        <p14:creationId xmlns:p14="http://schemas.microsoft.com/office/powerpoint/2010/main" val="3775090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r>
              <a:rPr lang="en-US" sz="3300" dirty="0"/>
              <a:t>Bonus Depreciation</a:t>
            </a:r>
          </a:p>
        </p:txBody>
      </p:sp>
      <p:sp>
        <p:nvSpPr>
          <p:cNvPr id="7" name="Text Placeholder 6">
            <a:extLst>
              <a:ext uri="{FF2B5EF4-FFF2-40B4-BE49-F238E27FC236}">
                <a16:creationId xmlns:a16="http://schemas.microsoft.com/office/drawing/2014/main" id="{1F1CFCCE-D2F8-41AE-8725-2763866302DD}"/>
              </a:ext>
            </a:extLst>
          </p:cNvPr>
          <p:cNvSpPr>
            <a:spLocks noGrp="1"/>
          </p:cNvSpPr>
          <p:nvPr>
            <p:ph type="body" sz="quarter" idx="14"/>
          </p:nvPr>
        </p:nvSpPr>
        <p:spPr/>
        <p:txBody>
          <a:bodyPr/>
          <a:lstStyle/>
          <a:p>
            <a:endParaRPr lang="en-US" dirty="0"/>
          </a:p>
        </p:txBody>
      </p:sp>
      <p:graphicFrame>
        <p:nvGraphicFramePr>
          <p:cNvPr id="5" name="Table 4">
            <a:extLst>
              <a:ext uri="{FF2B5EF4-FFF2-40B4-BE49-F238E27FC236}">
                <a16:creationId xmlns:a16="http://schemas.microsoft.com/office/drawing/2014/main" id="{5E06C832-AA7E-472C-B097-6C6A0F3FABD3}"/>
              </a:ext>
            </a:extLst>
          </p:cNvPr>
          <p:cNvGraphicFramePr>
            <a:graphicFrameLocks noGrp="1"/>
          </p:cNvGraphicFramePr>
          <p:nvPr>
            <p:extLst/>
          </p:nvPr>
        </p:nvGraphicFramePr>
        <p:xfrm>
          <a:off x="2133600" y="1112535"/>
          <a:ext cx="7905750" cy="4781133"/>
        </p:xfrm>
        <a:graphic>
          <a:graphicData uri="http://schemas.openxmlformats.org/drawingml/2006/table">
            <a:tbl>
              <a:tblPr firstRow="1" firstCol="1" bandRow="1">
                <a:tableStyleId>{B301B821-A1FF-4177-AEE7-76D212191A09}</a:tableStyleId>
              </a:tblPr>
              <a:tblGrid>
                <a:gridCol w="3087007">
                  <a:extLst>
                    <a:ext uri="{9D8B030D-6E8A-4147-A177-3AD203B41FA5}">
                      <a16:colId xmlns:a16="http://schemas.microsoft.com/office/drawing/2014/main" val="29503117"/>
                    </a:ext>
                  </a:extLst>
                </a:gridCol>
                <a:gridCol w="2272627">
                  <a:extLst>
                    <a:ext uri="{9D8B030D-6E8A-4147-A177-3AD203B41FA5}">
                      <a16:colId xmlns:a16="http://schemas.microsoft.com/office/drawing/2014/main" val="3851826269"/>
                    </a:ext>
                  </a:extLst>
                </a:gridCol>
                <a:gridCol w="2546116">
                  <a:extLst>
                    <a:ext uri="{9D8B030D-6E8A-4147-A177-3AD203B41FA5}">
                      <a16:colId xmlns:a16="http://schemas.microsoft.com/office/drawing/2014/main" val="1651386217"/>
                    </a:ext>
                  </a:extLst>
                </a:gridCol>
              </a:tblGrid>
              <a:tr h="414348">
                <a:tc rowSpan="2">
                  <a:txBody>
                    <a:bodyPr/>
                    <a:lstStyle/>
                    <a:p>
                      <a:pPr marL="0" marR="0" algn="ctr">
                        <a:lnSpc>
                          <a:spcPct val="115000"/>
                        </a:lnSpc>
                        <a:spcBef>
                          <a:spcPts val="200"/>
                        </a:spcBef>
                        <a:spcAft>
                          <a:spcPts val="200"/>
                        </a:spcAft>
                      </a:pPr>
                      <a:r>
                        <a:rPr lang="en-US" sz="2100" dirty="0">
                          <a:solidFill>
                            <a:schemeClr val="tx1"/>
                          </a:solidFill>
                          <a:effectLst/>
                        </a:rPr>
                        <a:t> </a:t>
                      </a:r>
                    </a:p>
                    <a:p>
                      <a:pPr marL="0" marR="0" algn="ctr">
                        <a:lnSpc>
                          <a:spcPct val="115000"/>
                        </a:lnSpc>
                        <a:spcBef>
                          <a:spcPts val="200"/>
                        </a:spcBef>
                        <a:spcAft>
                          <a:spcPts val="200"/>
                        </a:spcAft>
                      </a:pPr>
                      <a:r>
                        <a:rPr lang="en-US" sz="2400" dirty="0">
                          <a:solidFill>
                            <a:schemeClr val="tx1"/>
                          </a:solidFill>
                          <a:effectLst/>
                        </a:rPr>
                        <a:t>Placed in Service Year</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15000"/>
                        </a:lnSpc>
                        <a:spcBef>
                          <a:spcPts val="200"/>
                        </a:spcBef>
                        <a:spcAft>
                          <a:spcPts val="200"/>
                        </a:spcAft>
                      </a:pPr>
                      <a:r>
                        <a:rPr lang="en-US" sz="2400" dirty="0">
                          <a:solidFill>
                            <a:schemeClr val="tx1"/>
                          </a:solidFill>
                          <a:effectLst/>
                        </a:rPr>
                        <a:t>Bonus Depreciation Percentage</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849647455"/>
                  </a:ext>
                </a:extLst>
              </a:tr>
              <a:tr h="1387640">
                <a:tc vMerge="1">
                  <a:txBody>
                    <a:bodyPr/>
                    <a:lstStyle/>
                    <a:p>
                      <a:endParaRPr lang="en-US"/>
                    </a:p>
                  </a:txBody>
                  <a:tcPr/>
                </a:tc>
                <a:tc>
                  <a:txBody>
                    <a:bodyPr/>
                    <a:lstStyle/>
                    <a:p>
                      <a:pPr marL="0" marR="0" algn="ctr">
                        <a:lnSpc>
                          <a:spcPct val="115000"/>
                        </a:lnSpc>
                        <a:spcBef>
                          <a:spcPts val="200"/>
                        </a:spcBef>
                        <a:spcAft>
                          <a:spcPts val="200"/>
                        </a:spcAft>
                      </a:pPr>
                      <a:r>
                        <a:rPr lang="en-US" sz="2100" dirty="0">
                          <a:effectLst/>
                        </a:rPr>
                        <a:t>Qualified Property in General/Specified Plants</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100" dirty="0">
                          <a:effectLst/>
                        </a:rPr>
                        <a:t>Longer Production Period Property and Certain Aircraft</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2749558"/>
                  </a:ext>
                </a:extLst>
              </a:tr>
              <a:tr h="828697">
                <a:tc gridSpan="3">
                  <a:txBody>
                    <a:bodyPr/>
                    <a:lstStyle/>
                    <a:p>
                      <a:pPr marL="0" marR="0" algn="ctr">
                        <a:lnSpc>
                          <a:spcPct val="115000"/>
                        </a:lnSpc>
                        <a:spcBef>
                          <a:spcPts val="200"/>
                        </a:spcBef>
                        <a:spcAft>
                          <a:spcPts val="200"/>
                        </a:spcAft>
                      </a:pPr>
                      <a:r>
                        <a:rPr lang="en-US" sz="2100" dirty="0">
                          <a:effectLst/>
                        </a:rPr>
                        <a:t>Portion of Basis of Qualified Property Acquired after Sept. 27, 2017</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9726524"/>
                  </a:ext>
                </a:extLst>
              </a:tr>
              <a:tr h="439436">
                <a:tc>
                  <a:txBody>
                    <a:bodyPr/>
                    <a:lstStyle/>
                    <a:p>
                      <a:pPr marL="0" marR="0">
                        <a:lnSpc>
                          <a:spcPct val="115000"/>
                        </a:lnSpc>
                        <a:spcBef>
                          <a:spcPts val="200"/>
                        </a:spcBef>
                        <a:spcAft>
                          <a:spcPts val="200"/>
                        </a:spcAft>
                      </a:pPr>
                      <a:r>
                        <a:rPr lang="en-US" sz="2000" dirty="0">
                          <a:effectLst/>
                        </a:rPr>
                        <a:t>9/28/17 – 12/31/22</a:t>
                      </a:r>
                    </a:p>
                  </a:txBody>
                  <a:tcPr marL="68580" marR="68580" marT="0" marB="0"/>
                </a:tc>
                <a:tc>
                  <a:txBody>
                    <a:bodyPr/>
                    <a:lstStyle/>
                    <a:p>
                      <a:pPr marL="0" marR="0">
                        <a:lnSpc>
                          <a:spcPct val="115000"/>
                        </a:lnSpc>
                        <a:spcBef>
                          <a:spcPts val="200"/>
                        </a:spcBef>
                        <a:spcAft>
                          <a:spcPts val="200"/>
                        </a:spcAft>
                      </a:pPr>
                      <a:r>
                        <a:rPr lang="en-US" sz="2100" dirty="0">
                          <a:effectLst/>
                        </a:rPr>
                        <a:t>100%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100%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0973079"/>
                  </a:ext>
                </a:extLst>
              </a:tr>
              <a:tr h="414348">
                <a:tc>
                  <a:txBody>
                    <a:bodyPr/>
                    <a:lstStyle/>
                    <a:p>
                      <a:pPr marL="0" marR="0">
                        <a:lnSpc>
                          <a:spcPct val="115000"/>
                        </a:lnSpc>
                        <a:spcBef>
                          <a:spcPts val="200"/>
                        </a:spcBef>
                        <a:spcAft>
                          <a:spcPts val="200"/>
                        </a:spcAft>
                      </a:pPr>
                      <a:r>
                        <a:rPr lang="en-US" sz="2100" dirty="0">
                          <a:effectLst/>
                        </a:rPr>
                        <a:t>2023</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80%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100%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2846565"/>
                  </a:ext>
                </a:extLst>
              </a:tr>
              <a:tr h="414348">
                <a:tc>
                  <a:txBody>
                    <a:bodyPr/>
                    <a:lstStyle/>
                    <a:p>
                      <a:pPr marL="0" marR="0">
                        <a:lnSpc>
                          <a:spcPct val="115000"/>
                        </a:lnSpc>
                        <a:spcBef>
                          <a:spcPts val="200"/>
                        </a:spcBef>
                        <a:spcAft>
                          <a:spcPts val="200"/>
                        </a:spcAft>
                      </a:pPr>
                      <a:r>
                        <a:rPr lang="en-US" sz="2100" dirty="0">
                          <a:effectLst/>
                        </a:rPr>
                        <a:t>2024</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60%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80%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4716456"/>
                  </a:ext>
                </a:extLst>
              </a:tr>
              <a:tr h="414348">
                <a:tc>
                  <a:txBody>
                    <a:bodyPr/>
                    <a:lstStyle/>
                    <a:p>
                      <a:pPr marL="0" marR="0">
                        <a:lnSpc>
                          <a:spcPct val="115000"/>
                        </a:lnSpc>
                        <a:spcBef>
                          <a:spcPts val="200"/>
                        </a:spcBef>
                        <a:spcAft>
                          <a:spcPts val="200"/>
                        </a:spcAft>
                      </a:pPr>
                      <a:r>
                        <a:rPr lang="en-US" sz="2100" dirty="0">
                          <a:effectLst/>
                        </a:rPr>
                        <a:t>2025</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40%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60%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7950851"/>
                  </a:ext>
                </a:extLst>
              </a:tr>
              <a:tr h="414348">
                <a:tc>
                  <a:txBody>
                    <a:bodyPr/>
                    <a:lstStyle/>
                    <a:p>
                      <a:pPr marL="0" marR="0">
                        <a:lnSpc>
                          <a:spcPct val="115000"/>
                        </a:lnSpc>
                        <a:spcBef>
                          <a:spcPts val="200"/>
                        </a:spcBef>
                        <a:spcAft>
                          <a:spcPts val="200"/>
                        </a:spcAft>
                      </a:pPr>
                      <a:r>
                        <a:rPr lang="en-US" sz="2100" dirty="0">
                          <a:effectLst/>
                        </a:rPr>
                        <a:t>2026</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20%</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00"/>
                        </a:spcBef>
                        <a:spcAft>
                          <a:spcPts val="200"/>
                        </a:spcAft>
                      </a:pPr>
                      <a:r>
                        <a:rPr lang="en-US" sz="2100" dirty="0">
                          <a:effectLst/>
                        </a:rPr>
                        <a:t>40%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5329333"/>
                  </a:ext>
                </a:extLst>
              </a:tr>
            </a:tbl>
          </a:graphicData>
        </a:graphic>
      </p:graphicFrame>
      <p:pic>
        <p:nvPicPr>
          <p:cNvPr id="2" name="Picture 1">
            <a:extLst>
              <a:ext uri="{FF2B5EF4-FFF2-40B4-BE49-F238E27FC236}">
                <a16:creationId xmlns:a16="http://schemas.microsoft.com/office/drawing/2014/main" id="{D1E1D574-FD42-47C6-AF0B-F3A167B1D241}"/>
              </a:ext>
            </a:extLst>
          </p:cNvPr>
          <p:cNvPicPr>
            <a:picLocks noChangeAspect="1"/>
          </p:cNvPicPr>
          <p:nvPr/>
        </p:nvPicPr>
        <p:blipFill>
          <a:blip r:embed="rId2"/>
          <a:stretch>
            <a:fillRect/>
          </a:stretch>
        </p:blipFill>
        <p:spPr>
          <a:xfrm>
            <a:off x="9230339" y="6198470"/>
            <a:ext cx="1457070" cy="371888"/>
          </a:xfrm>
          <a:prstGeom prst="rect">
            <a:avLst/>
          </a:prstGeom>
        </p:spPr>
      </p:pic>
    </p:spTree>
    <p:extLst>
      <p:ext uri="{BB962C8B-B14F-4D97-AF65-F5344CB8AC3E}">
        <p14:creationId xmlns:p14="http://schemas.microsoft.com/office/powerpoint/2010/main" val="129146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sz="3300" dirty="0"/>
              <a:t>Qualifying Property</a:t>
            </a:r>
          </a:p>
        </p:txBody>
      </p:sp>
      <p:sp>
        <p:nvSpPr>
          <p:cNvPr id="2" name="Content Placeholder 1"/>
          <p:cNvSpPr>
            <a:spLocks noGrp="1"/>
          </p:cNvSpPr>
          <p:nvPr>
            <p:ph idx="1"/>
          </p:nvPr>
        </p:nvSpPr>
        <p:spPr>
          <a:prstGeom prst="rect">
            <a:avLst/>
          </a:prstGeom>
        </p:spPr>
        <p:txBody>
          <a:bodyPr>
            <a:noAutofit/>
          </a:bodyPr>
          <a:lstStyle/>
          <a:p>
            <a:pPr>
              <a:spcAft>
                <a:spcPts val="1000"/>
              </a:spcAft>
            </a:pPr>
            <a:r>
              <a:rPr lang="en-US" sz="2700" dirty="0"/>
              <a:t>To be eligible for 100% bonus depreciation, the property must meet certain requirements:</a:t>
            </a:r>
          </a:p>
          <a:p>
            <a:pPr marL="741362" lvl="1" indent="-457200">
              <a:spcAft>
                <a:spcPts val="1000"/>
              </a:spcAft>
              <a:buClrTx/>
              <a:buFont typeface="+mj-lt"/>
              <a:buAutoNum type="arabicPeriod"/>
            </a:pPr>
            <a:r>
              <a:rPr lang="en-US" sz="2400" dirty="0"/>
              <a:t>Must be </a:t>
            </a:r>
            <a:r>
              <a:rPr lang="en-US" sz="2400" i="1" dirty="0"/>
              <a:t>qualifying property</a:t>
            </a:r>
          </a:p>
          <a:p>
            <a:pPr marL="741362" lvl="1" indent="-457200">
              <a:spcAft>
                <a:spcPts val="1000"/>
              </a:spcAft>
              <a:buClrTx/>
              <a:buFont typeface="+mj-lt"/>
              <a:buAutoNum type="arabicPeriod"/>
            </a:pPr>
            <a:r>
              <a:rPr lang="en-US" sz="2400" dirty="0"/>
              <a:t>Not used by taxpayer before acquisition </a:t>
            </a:r>
            <a:r>
              <a:rPr lang="en-US" sz="2400" b="1" dirty="0"/>
              <a:t>or</a:t>
            </a:r>
            <a:r>
              <a:rPr lang="en-US" sz="2400" dirty="0"/>
              <a:t> meets original requirement (effectively new or used property)</a:t>
            </a:r>
          </a:p>
          <a:p>
            <a:pPr marL="741362" lvl="1" indent="-457200">
              <a:spcAft>
                <a:spcPts val="1000"/>
              </a:spcAft>
              <a:buClrTx/>
              <a:buFont typeface="+mj-lt"/>
              <a:buAutoNum type="arabicPeriod"/>
            </a:pPr>
            <a:r>
              <a:rPr lang="en-US" sz="2400" dirty="0"/>
              <a:t>Must be acquired and placed in service after September 27, 2017, and before January 1, 2027 (January 1, 2028 for certain aircraft and long-production-period property)</a:t>
            </a:r>
          </a:p>
        </p:txBody>
      </p:sp>
      <p:sp>
        <p:nvSpPr>
          <p:cNvPr id="4" name="Text Placeholder 3"/>
          <p:cNvSpPr>
            <a:spLocks noGrp="1"/>
          </p:cNvSpPr>
          <p:nvPr>
            <p:ph type="body" sz="quarter" idx="4294967295"/>
          </p:nvPr>
        </p:nvSpPr>
        <p:spPr>
          <a:xfrm>
            <a:off x="11201400" y="0"/>
            <a:ext cx="990600" cy="381000"/>
          </a:xfrm>
          <a:prstGeom prst="rect">
            <a:avLst/>
          </a:prstGeom>
        </p:spPr>
        <p:txBody>
          <a:bodyPr/>
          <a:lstStyle/>
          <a:p>
            <a:pPr marL="0" indent="0" algn="r">
              <a:buNone/>
            </a:pPr>
            <a:r>
              <a:rPr lang="en-US" dirty="0"/>
              <a:t>\</a:t>
            </a:r>
          </a:p>
        </p:txBody>
      </p:sp>
      <p:pic>
        <p:nvPicPr>
          <p:cNvPr id="5" name="Picture 4">
            <a:extLst>
              <a:ext uri="{FF2B5EF4-FFF2-40B4-BE49-F238E27FC236}">
                <a16:creationId xmlns:a16="http://schemas.microsoft.com/office/drawing/2014/main" id="{38FF10F2-217D-4404-B193-92FCF7B84D46}"/>
              </a:ext>
            </a:extLst>
          </p:cNvPr>
          <p:cNvPicPr>
            <a:picLocks noChangeAspect="1"/>
          </p:cNvPicPr>
          <p:nvPr/>
        </p:nvPicPr>
        <p:blipFill>
          <a:blip r:embed="rId2"/>
          <a:stretch>
            <a:fillRect/>
          </a:stretch>
        </p:blipFill>
        <p:spPr>
          <a:xfrm>
            <a:off x="9276991" y="6176965"/>
            <a:ext cx="1457070" cy="485980"/>
          </a:xfrm>
          <a:prstGeom prst="rect">
            <a:avLst/>
          </a:prstGeom>
        </p:spPr>
      </p:pic>
    </p:spTree>
    <p:extLst>
      <p:ext uri="{BB962C8B-B14F-4D97-AF65-F5344CB8AC3E}">
        <p14:creationId xmlns:p14="http://schemas.microsoft.com/office/powerpoint/2010/main" val="39053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1.  Qualifying Property</a:t>
            </a:r>
          </a:p>
        </p:txBody>
      </p:sp>
      <p:sp>
        <p:nvSpPr>
          <p:cNvPr id="2" name="Content Placeholder 1"/>
          <p:cNvSpPr>
            <a:spLocks noGrp="1"/>
          </p:cNvSpPr>
          <p:nvPr>
            <p:ph idx="1"/>
          </p:nvPr>
        </p:nvSpPr>
        <p:spPr>
          <a:xfrm>
            <a:off x="2133600" y="1371600"/>
            <a:ext cx="7905750" cy="5181600"/>
          </a:xfrm>
          <a:prstGeom prst="rect">
            <a:avLst/>
          </a:prstGeom>
        </p:spPr>
        <p:txBody>
          <a:bodyPr>
            <a:normAutofit fontScale="77500" lnSpcReduction="20000"/>
          </a:bodyPr>
          <a:lstStyle/>
          <a:p>
            <a:pPr>
              <a:lnSpc>
                <a:spcPct val="110000"/>
              </a:lnSpc>
              <a:spcBef>
                <a:spcPts val="1200"/>
              </a:spcBef>
            </a:pPr>
            <a:r>
              <a:rPr lang="en-US" sz="3200" dirty="0"/>
              <a:t>Qualified reuse and recycling property</a:t>
            </a:r>
          </a:p>
          <a:p>
            <a:pPr>
              <a:lnSpc>
                <a:spcPct val="110000"/>
              </a:lnSpc>
              <a:spcBef>
                <a:spcPts val="1200"/>
              </a:spcBef>
            </a:pPr>
            <a:r>
              <a:rPr lang="en-US" sz="3200" dirty="0"/>
              <a:t>Qualified second-generation biofuel plant property</a:t>
            </a:r>
          </a:p>
          <a:p>
            <a:pPr>
              <a:lnSpc>
                <a:spcPct val="110000"/>
              </a:lnSpc>
              <a:spcBef>
                <a:spcPts val="1200"/>
              </a:spcBef>
            </a:pPr>
            <a:r>
              <a:rPr lang="en-US" sz="3200" dirty="0"/>
              <a:t>Certain aircraft and long-production-period property placed in service before January 1, 2028</a:t>
            </a:r>
          </a:p>
          <a:p>
            <a:pPr>
              <a:lnSpc>
                <a:spcPct val="110000"/>
              </a:lnSpc>
              <a:spcBef>
                <a:spcPts val="1200"/>
              </a:spcBef>
            </a:pPr>
            <a:r>
              <a:rPr lang="en-US" sz="3200" dirty="0"/>
              <a:t>Certain plants bearing fruits and nuts</a:t>
            </a:r>
          </a:p>
          <a:p>
            <a:pPr>
              <a:lnSpc>
                <a:spcPct val="110000"/>
              </a:lnSpc>
              <a:spcBef>
                <a:spcPts val="1200"/>
              </a:spcBef>
            </a:pPr>
            <a:r>
              <a:rPr lang="en-US" sz="3200" dirty="0"/>
              <a:t>MACRS property with a recovery period of 20 years or less</a:t>
            </a:r>
          </a:p>
          <a:p>
            <a:pPr>
              <a:lnSpc>
                <a:spcPct val="110000"/>
              </a:lnSpc>
              <a:spcBef>
                <a:spcPts val="1200"/>
              </a:spcBef>
            </a:pPr>
            <a:r>
              <a:rPr lang="en-US" sz="3200" dirty="0"/>
              <a:t>Water utility property</a:t>
            </a:r>
          </a:p>
          <a:p>
            <a:pPr>
              <a:spcBef>
                <a:spcPts val="500"/>
              </a:spcBef>
              <a:spcAft>
                <a:spcPts val="500"/>
              </a:spcAft>
            </a:pPr>
            <a:endParaRPr lang="en-US" sz="2400" dirty="0"/>
          </a:p>
        </p:txBody>
      </p:sp>
      <p:sp>
        <p:nvSpPr>
          <p:cNvPr id="4" name="Text Placeholder 3"/>
          <p:cNvSpPr>
            <a:spLocks noGrp="1"/>
          </p:cNvSpPr>
          <p:nvPr>
            <p:ph type="body" sz="quarter" idx="4294967295"/>
          </p:nvPr>
        </p:nvSpPr>
        <p:spPr>
          <a:xfrm>
            <a:off x="11201400" y="0"/>
            <a:ext cx="990600" cy="381000"/>
          </a:xfrm>
          <a:prstGeom prst="rect">
            <a:avLst/>
          </a:prstGeom>
        </p:spPr>
        <p:txBody>
          <a:bodyPr/>
          <a:lstStyle/>
          <a:p>
            <a:pPr marL="0" indent="0" algn="r">
              <a:buNone/>
            </a:pPr>
            <a:endParaRPr lang="en-US" dirty="0"/>
          </a:p>
          <a:p>
            <a:pPr marL="0" indent="0" algn="r">
              <a:buNone/>
            </a:pPr>
            <a:endParaRPr lang="en-US" dirty="0"/>
          </a:p>
        </p:txBody>
      </p:sp>
      <p:pic>
        <p:nvPicPr>
          <p:cNvPr id="5" name="Picture 4">
            <a:extLst>
              <a:ext uri="{FF2B5EF4-FFF2-40B4-BE49-F238E27FC236}">
                <a16:creationId xmlns:a16="http://schemas.microsoft.com/office/drawing/2014/main" id="{3D08DAE2-248E-4951-888F-D50E2DB96B3D}"/>
              </a:ext>
            </a:extLst>
          </p:cNvPr>
          <p:cNvPicPr>
            <a:picLocks noChangeAspect="1"/>
          </p:cNvPicPr>
          <p:nvPr/>
        </p:nvPicPr>
        <p:blipFill>
          <a:blip r:embed="rId2"/>
          <a:stretch>
            <a:fillRect/>
          </a:stretch>
        </p:blipFill>
        <p:spPr>
          <a:xfrm>
            <a:off x="9210930" y="6185977"/>
            <a:ext cx="1457070" cy="371888"/>
          </a:xfrm>
          <a:prstGeom prst="rect">
            <a:avLst/>
          </a:prstGeom>
        </p:spPr>
      </p:pic>
    </p:spTree>
    <p:extLst>
      <p:ext uri="{BB962C8B-B14F-4D97-AF65-F5344CB8AC3E}">
        <p14:creationId xmlns:p14="http://schemas.microsoft.com/office/powerpoint/2010/main" val="80640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sz="3300" dirty="0"/>
              <a:t>1. Qualifying Property cont.</a:t>
            </a:r>
          </a:p>
        </p:txBody>
      </p:sp>
      <p:sp>
        <p:nvSpPr>
          <p:cNvPr id="2" name="Content Placeholder 1"/>
          <p:cNvSpPr>
            <a:spLocks noGrp="1"/>
          </p:cNvSpPr>
          <p:nvPr>
            <p:ph idx="1"/>
          </p:nvPr>
        </p:nvSpPr>
        <p:spPr>
          <a:xfrm>
            <a:off x="2143246" y="1062022"/>
            <a:ext cx="7905750" cy="5491179"/>
          </a:xfrm>
          <a:prstGeom prst="rect">
            <a:avLst/>
          </a:prstGeom>
        </p:spPr>
        <p:txBody>
          <a:bodyPr>
            <a:noAutofit/>
          </a:bodyPr>
          <a:lstStyle/>
          <a:p>
            <a:pPr>
              <a:spcBef>
                <a:spcPts val="500"/>
              </a:spcBef>
              <a:spcAft>
                <a:spcPts val="500"/>
              </a:spcAft>
            </a:pPr>
            <a:r>
              <a:rPr lang="en-US" sz="2800" dirty="0"/>
              <a:t>Computer software other than computer software under §197</a:t>
            </a:r>
            <a:endParaRPr lang="en-US" sz="2700" dirty="0"/>
          </a:p>
          <a:p>
            <a:pPr>
              <a:spcBef>
                <a:spcPts val="500"/>
              </a:spcBef>
              <a:spcAft>
                <a:spcPts val="500"/>
              </a:spcAft>
            </a:pPr>
            <a:r>
              <a:rPr lang="en-US" sz="2700" dirty="0"/>
              <a:t>Qualified film, television, and live theatrical productions. 	</a:t>
            </a:r>
          </a:p>
        </p:txBody>
      </p:sp>
      <p:sp>
        <p:nvSpPr>
          <p:cNvPr id="4" name="Text Placeholder 3"/>
          <p:cNvSpPr>
            <a:spLocks noGrp="1"/>
          </p:cNvSpPr>
          <p:nvPr>
            <p:ph type="body" sz="quarter" idx="4294967295"/>
          </p:nvPr>
        </p:nvSpPr>
        <p:spPr>
          <a:xfrm>
            <a:off x="11201400" y="0"/>
            <a:ext cx="990600" cy="381000"/>
          </a:xfrm>
          <a:prstGeom prst="rect">
            <a:avLst/>
          </a:prstGeom>
        </p:spPr>
        <p:txBody>
          <a:bodyPr/>
          <a:lstStyle/>
          <a:p>
            <a:pPr marL="0" indent="0" algn="r">
              <a:buNone/>
            </a:pPr>
            <a:endParaRPr lang="en-US" dirty="0"/>
          </a:p>
          <a:p>
            <a:pPr marL="0" indent="0" algn="r">
              <a:buNone/>
            </a:pPr>
            <a:endParaRPr lang="en-US" dirty="0"/>
          </a:p>
        </p:txBody>
      </p:sp>
      <p:pic>
        <p:nvPicPr>
          <p:cNvPr id="5" name="Picture 4">
            <a:extLst>
              <a:ext uri="{FF2B5EF4-FFF2-40B4-BE49-F238E27FC236}">
                <a16:creationId xmlns:a16="http://schemas.microsoft.com/office/drawing/2014/main" id="{2462E2D2-0EE3-4815-A422-BB59B2C3AD8A}"/>
              </a:ext>
            </a:extLst>
          </p:cNvPr>
          <p:cNvPicPr>
            <a:picLocks noChangeAspect="1"/>
          </p:cNvPicPr>
          <p:nvPr/>
        </p:nvPicPr>
        <p:blipFill>
          <a:blip r:embed="rId2"/>
          <a:stretch>
            <a:fillRect/>
          </a:stretch>
        </p:blipFill>
        <p:spPr>
          <a:xfrm>
            <a:off x="9210930" y="6226509"/>
            <a:ext cx="1457070" cy="371888"/>
          </a:xfrm>
          <a:prstGeom prst="rect">
            <a:avLst/>
          </a:prstGeom>
        </p:spPr>
      </p:pic>
    </p:spTree>
    <p:extLst>
      <p:ext uri="{BB962C8B-B14F-4D97-AF65-F5344CB8AC3E}">
        <p14:creationId xmlns:p14="http://schemas.microsoft.com/office/powerpoint/2010/main" val="2790754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A7D3-E43D-4D6E-B3F7-C0BD6C816BBA}"/>
              </a:ext>
            </a:extLst>
          </p:cNvPr>
          <p:cNvSpPr>
            <a:spLocks noGrp="1"/>
          </p:cNvSpPr>
          <p:nvPr>
            <p:ph type="title"/>
          </p:nvPr>
        </p:nvSpPr>
        <p:spPr/>
        <p:txBody>
          <a:bodyPr/>
          <a:lstStyle/>
          <a:p>
            <a:pPr algn="ctr"/>
            <a:r>
              <a:rPr lang="en-US" dirty="0"/>
              <a:t>SECTION 1991 DEDUCTION</a:t>
            </a:r>
          </a:p>
        </p:txBody>
      </p:sp>
      <p:sp>
        <p:nvSpPr>
          <p:cNvPr id="3" name="Text Placeholder 2">
            <a:extLst>
              <a:ext uri="{FF2B5EF4-FFF2-40B4-BE49-F238E27FC236}">
                <a16:creationId xmlns:a16="http://schemas.microsoft.com/office/drawing/2014/main" id="{CBCED2E0-0937-4CE6-8BDB-56EB2D665F82}"/>
              </a:ext>
            </a:extLst>
          </p:cNvPr>
          <p:cNvSpPr>
            <a:spLocks noGrp="1"/>
          </p:cNvSpPr>
          <p:nvPr>
            <p:ph type="body" idx="1"/>
          </p:nvPr>
        </p:nvSpPr>
        <p:spPr/>
        <p:txBody>
          <a:bodyPr/>
          <a:lstStyle/>
          <a:p>
            <a:pPr algn="ctr"/>
            <a:r>
              <a:rPr lang="en-US" dirty="0"/>
              <a:t>QUALIFIED BUSINESS DEDUCTION</a:t>
            </a:r>
          </a:p>
        </p:txBody>
      </p:sp>
    </p:spTree>
    <p:extLst>
      <p:ext uri="{BB962C8B-B14F-4D97-AF65-F5344CB8AC3E}">
        <p14:creationId xmlns:p14="http://schemas.microsoft.com/office/powerpoint/2010/main" val="294881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4FB2365D-564E-4F94-A176-5FF63639B8DE}"/>
              </a:ext>
            </a:extLst>
          </p:cNvPr>
          <p:cNvPicPr>
            <a:picLocks noChangeAspect="1"/>
          </p:cNvPicPr>
          <p:nvPr/>
        </p:nvPicPr>
        <p:blipFill>
          <a:blip r:embed="rId2"/>
          <a:stretch>
            <a:fillRect/>
          </a:stretch>
        </p:blipFill>
        <p:spPr>
          <a:xfrm>
            <a:off x="1126310" y="1212310"/>
            <a:ext cx="7003562" cy="4429754"/>
          </a:xfrm>
          <a:prstGeom prst="rect">
            <a:avLst/>
          </a:prstGeom>
        </p:spPr>
      </p:pic>
    </p:spTree>
    <p:extLst>
      <p:ext uri="{BB962C8B-B14F-4D97-AF65-F5344CB8AC3E}">
        <p14:creationId xmlns:p14="http://schemas.microsoft.com/office/powerpoint/2010/main" val="333152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CAE3-75BE-4EFE-AB39-E217AA0B8FB2}"/>
              </a:ext>
            </a:extLst>
          </p:cNvPr>
          <p:cNvSpPr>
            <a:spLocks noGrp="1"/>
          </p:cNvSpPr>
          <p:nvPr>
            <p:ph type="title"/>
          </p:nvPr>
        </p:nvSpPr>
        <p:spPr>
          <a:xfrm>
            <a:off x="677334" y="609600"/>
            <a:ext cx="8596668" cy="706016"/>
          </a:xfrm>
        </p:spPr>
        <p:txBody>
          <a:bodyPr/>
          <a:lstStyle/>
          <a:p>
            <a:pPr algn="ctr"/>
            <a:r>
              <a:rPr lang="en-US" dirty="0"/>
              <a:t>THE BASICS</a:t>
            </a:r>
          </a:p>
        </p:txBody>
      </p:sp>
      <p:graphicFrame>
        <p:nvGraphicFramePr>
          <p:cNvPr id="3" name="Diagram 2">
            <a:extLst>
              <a:ext uri="{FF2B5EF4-FFF2-40B4-BE49-F238E27FC236}">
                <a16:creationId xmlns:a16="http://schemas.microsoft.com/office/drawing/2014/main" id="{24087A0B-61D5-4231-937D-B9279A0BE6DB}"/>
              </a:ext>
            </a:extLst>
          </p:cNvPr>
          <p:cNvGraphicFramePr/>
          <p:nvPr>
            <p:extLst>
              <p:ext uri="{D42A27DB-BD31-4B8C-83A1-F6EECF244321}">
                <p14:modId xmlns:p14="http://schemas.microsoft.com/office/powerpoint/2010/main" val="1475375465"/>
              </p:ext>
            </p:extLst>
          </p:nvPr>
        </p:nvGraphicFramePr>
        <p:xfrm>
          <a:off x="1146002" y="13156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172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CCA1-5192-400E-AAC0-0A0D418A6C42}"/>
              </a:ext>
            </a:extLst>
          </p:cNvPr>
          <p:cNvSpPr>
            <a:spLocks noGrp="1"/>
          </p:cNvSpPr>
          <p:nvPr>
            <p:ph type="title"/>
          </p:nvPr>
        </p:nvSpPr>
        <p:spPr>
          <a:xfrm>
            <a:off x="1153195" y="397154"/>
            <a:ext cx="8596668" cy="603380"/>
          </a:xfrm>
        </p:spPr>
        <p:txBody>
          <a:bodyPr>
            <a:noAutofit/>
          </a:bodyPr>
          <a:lstStyle/>
          <a:p>
            <a:pPr algn="ctr"/>
            <a:r>
              <a:rPr lang="en-US" dirty="0"/>
              <a:t>BASIC FORMULA</a:t>
            </a:r>
          </a:p>
        </p:txBody>
      </p:sp>
      <p:graphicFrame>
        <p:nvGraphicFramePr>
          <p:cNvPr id="3" name="Diagram 2">
            <a:extLst>
              <a:ext uri="{FF2B5EF4-FFF2-40B4-BE49-F238E27FC236}">
                <a16:creationId xmlns:a16="http://schemas.microsoft.com/office/drawing/2014/main" id="{605B929A-62C7-4640-B108-6548D9523503}"/>
              </a:ext>
            </a:extLst>
          </p:cNvPr>
          <p:cNvGraphicFramePr/>
          <p:nvPr>
            <p:extLst>
              <p:ext uri="{D42A27DB-BD31-4B8C-83A1-F6EECF244321}">
                <p14:modId xmlns:p14="http://schemas.microsoft.com/office/powerpoint/2010/main" val="3062019991"/>
              </p:ext>
            </p:extLst>
          </p:nvPr>
        </p:nvGraphicFramePr>
        <p:xfrm>
          <a:off x="59554" y="1474235"/>
          <a:ext cx="5236547" cy="306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3981051B-2B25-4E09-9C62-D1136967DE14}"/>
              </a:ext>
            </a:extLst>
          </p:cNvPr>
          <p:cNvGraphicFramePr/>
          <p:nvPr>
            <p:extLst>
              <p:ext uri="{D42A27DB-BD31-4B8C-83A1-F6EECF244321}">
                <p14:modId xmlns:p14="http://schemas.microsoft.com/office/powerpoint/2010/main" val="3972494604"/>
              </p:ext>
            </p:extLst>
          </p:nvPr>
        </p:nvGraphicFramePr>
        <p:xfrm>
          <a:off x="6789541" y="1414375"/>
          <a:ext cx="3967584" cy="3068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Minus Sign 4">
            <a:extLst>
              <a:ext uri="{FF2B5EF4-FFF2-40B4-BE49-F238E27FC236}">
                <a16:creationId xmlns:a16="http://schemas.microsoft.com/office/drawing/2014/main" id="{0D1D36AF-1BAD-4C43-B8C6-9E108756F7C2}"/>
              </a:ext>
            </a:extLst>
          </p:cNvPr>
          <p:cNvSpPr/>
          <p:nvPr/>
        </p:nvSpPr>
        <p:spPr>
          <a:xfrm>
            <a:off x="8176107" y="2492256"/>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us Sign 5">
            <a:extLst>
              <a:ext uri="{FF2B5EF4-FFF2-40B4-BE49-F238E27FC236}">
                <a16:creationId xmlns:a16="http://schemas.microsoft.com/office/drawing/2014/main" id="{6514DE3F-F3A2-4711-BB0E-4158EAC9119A}"/>
              </a:ext>
            </a:extLst>
          </p:cNvPr>
          <p:cNvSpPr/>
          <p:nvPr/>
        </p:nvSpPr>
        <p:spPr>
          <a:xfrm>
            <a:off x="1519656" y="2819569"/>
            <a:ext cx="447869" cy="3778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5033AAE-FA82-43D7-B5CE-EED933021149}"/>
              </a:ext>
            </a:extLst>
          </p:cNvPr>
          <p:cNvPicPr>
            <a:picLocks noChangeAspect="1"/>
          </p:cNvPicPr>
          <p:nvPr/>
        </p:nvPicPr>
        <p:blipFill>
          <a:blip r:embed="rId12"/>
          <a:stretch>
            <a:fillRect/>
          </a:stretch>
        </p:blipFill>
        <p:spPr>
          <a:xfrm>
            <a:off x="3395982" y="2862198"/>
            <a:ext cx="359695" cy="292633"/>
          </a:xfrm>
          <a:prstGeom prst="rect">
            <a:avLst/>
          </a:prstGeom>
        </p:spPr>
      </p:pic>
      <p:sp>
        <p:nvSpPr>
          <p:cNvPr id="8" name="Equals 7">
            <a:extLst>
              <a:ext uri="{FF2B5EF4-FFF2-40B4-BE49-F238E27FC236}">
                <a16:creationId xmlns:a16="http://schemas.microsoft.com/office/drawing/2014/main" id="{B87BE688-2EF8-4664-B32D-85633009CE22}"/>
              </a:ext>
            </a:extLst>
          </p:cNvPr>
          <p:cNvSpPr/>
          <p:nvPr/>
        </p:nvSpPr>
        <p:spPr>
          <a:xfrm>
            <a:off x="5184134" y="2591647"/>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EBFA8096-3E66-44C5-9D9C-089BBC4D1CD4}"/>
              </a:ext>
            </a:extLst>
          </p:cNvPr>
          <p:cNvPicPr>
            <a:picLocks noChangeAspect="1"/>
          </p:cNvPicPr>
          <p:nvPr/>
        </p:nvPicPr>
        <p:blipFill>
          <a:blip r:embed="rId13"/>
          <a:stretch>
            <a:fillRect/>
          </a:stretch>
        </p:blipFill>
        <p:spPr>
          <a:xfrm>
            <a:off x="10370324" y="2725027"/>
            <a:ext cx="701101" cy="566977"/>
          </a:xfrm>
          <a:prstGeom prst="rect">
            <a:avLst/>
          </a:prstGeom>
        </p:spPr>
      </p:pic>
      <p:sp>
        <p:nvSpPr>
          <p:cNvPr id="10" name="TextBox 9">
            <a:extLst>
              <a:ext uri="{FF2B5EF4-FFF2-40B4-BE49-F238E27FC236}">
                <a16:creationId xmlns:a16="http://schemas.microsoft.com/office/drawing/2014/main" id="{2F470472-B53F-4E9C-A992-9A1E63147004}"/>
              </a:ext>
            </a:extLst>
          </p:cNvPr>
          <p:cNvSpPr txBox="1"/>
          <p:nvPr/>
        </p:nvSpPr>
        <p:spPr>
          <a:xfrm>
            <a:off x="2243246" y="5613358"/>
            <a:ext cx="6027575" cy="707886"/>
          </a:xfrm>
          <a:prstGeom prst="rect">
            <a:avLst/>
          </a:prstGeom>
          <a:noFill/>
        </p:spPr>
        <p:txBody>
          <a:bodyPr wrap="square" rtlCol="0">
            <a:spAutoFit/>
          </a:bodyPr>
          <a:lstStyle/>
          <a:p>
            <a:pPr algn="ctr"/>
            <a:r>
              <a:rPr lang="en-US" sz="4000" dirty="0">
                <a:solidFill>
                  <a:schemeClr val="accent2"/>
                </a:solidFill>
              </a:rPr>
              <a:t>20% of the LESSOR OF</a:t>
            </a:r>
          </a:p>
        </p:txBody>
      </p:sp>
      <p:sp>
        <p:nvSpPr>
          <p:cNvPr id="11" name="Arrow: Down 10">
            <a:extLst>
              <a:ext uri="{FF2B5EF4-FFF2-40B4-BE49-F238E27FC236}">
                <a16:creationId xmlns:a16="http://schemas.microsoft.com/office/drawing/2014/main" id="{70CDE60E-9922-400A-94F9-65A0657D3C41}"/>
              </a:ext>
            </a:extLst>
          </p:cNvPr>
          <p:cNvSpPr/>
          <p:nvPr/>
        </p:nvSpPr>
        <p:spPr>
          <a:xfrm rot="10108816">
            <a:off x="2307401" y="4082680"/>
            <a:ext cx="484632" cy="1265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FF86A3C-B722-441B-B930-E25871847936}"/>
              </a:ext>
            </a:extLst>
          </p:cNvPr>
          <p:cNvPicPr>
            <a:picLocks noChangeAspect="1"/>
          </p:cNvPicPr>
          <p:nvPr/>
        </p:nvPicPr>
        <p:blipFill>
          <a:blip r:embed="rId14"/>
          <a:stretch>
            <a:fillRect/>
          </a:stretch>
        </p:blipFill>
        <p:spPr>
          <a:xfrm rot="12254153">
            <a:off x="8078595" y="4043041"/>
            <a:ext cx="542591" cy="1391173"/>
          </a:xfrm>
          <a:prstGeom prst="rect">
            <a:avLst/>
          </a:prstGeom>
        </p:spPr>
      </p:pic>
    </p:spTree>
    <p:extLst>
      <p:ext uri="{BB962C8B-B14F-4D97-AF65-F5344CB8AC3E}">
        <p14:creationId xmlns:p14="http://schemas.microsoft.com/office/powerpoint/2010/main" val="117356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5FD98A4-6C26-42FC-932A-5F4B35A27E60}"/>
              </a:ext>
            </a:extLst>
          </p:cNvPr>
          <p:cNvGraphicFramePr/>
          <p:nvPr>
            <p:extLst/>
          </p:nvPr>
        </p:nvGraphicFramePr>
        <p:xfrm>
          <a:off x="513126" y="719666"/>
          <a:ext cx="11678874" cy="594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A0234DE-5E06-44D8-B138-DB7BDDC5288D}"/>
              </a:ext>
            </a:extLst>
          </p:cNvPr>
          <p:cNvSpPr txBox="1"/>
          <p:nvPr/>
        </p:nvSpPr>
        <p:spPr>
          <a:xfrm>
            <a:off x="513126" y="125835"/>
            <a:ext cx="8840599" cy="461665"/>
          </a:xfrm>
          <a:prstGeom prst="rect">
            <a:avLst/>
          </a:prstGeom>
          <a:noFill/>
        </p:spPr>
        <p:txBody>
          <a:bodyPr wrap="square" rtlCol="0">
            <a:spAutoFit/>
          </a:bodyPr>
          <a:lstStyle/>
          <a:p>
            <a:pPr algn="ctr"/>
            <a:r>
              <a:rPr lang="en-US" sz="2400" dirty="0">
                <a:solidFill>
                  <a:schemeClr val="accent2"/>
                </a:solidFill>
              </a:rPr>
              <a:t>Let’s try to take this one bite at a time……..</a:t>
            </a:r>
          </a:p>
        </p:txBody>
      </p:sp>
      <p:sp>
        <p:nvSpPr>
          <p:cNvPr id="4" name="Arrow: Left-Right 3">
            <a:extLst>
              <a:ext uri="{FF2B5EF4-FFF2-40B4-BE49-F238E27FC236}">
                <a16:creationId xmlns:a16="http://schemas.microsoft.com/office/drawing/2014/main" id="{AC716681-29A7-41BA-88EE-1F5B4EDEDB99}"/>
              </a:ext>
            </a:extLst>
          </p:cNvPr>
          <p:cNvSpPr/>
          <p:nvPr/>
        </p:nvSpPr>
        <p:spPr>
          <a:xfrm>
            <a:off x="5356411" y="5044640"/>
            <a:ext cx="2227729" cy="1308847"/>
          </a:xfrm>
          <a:prstGeom prst="leftRightArrow">
            <a:avLst>
              <a:gd name="adj1" fmla="val 62329"/>
              <a:gd name="adj2" fmla="val 39726"/>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75000"/>
                  </a:schemeClr>
                </a:solidFill>
              </a:rPr>
              <a:t>This info </a:t>
            </a:r>
            <a:r>
              <a:rPr lang="en-US" sz="1200" b="1" dirty="0">
                <a:solidFill>
                  <a:schemeClr val="accent6">
                    <a:lumMod val="75000"/>
                  </a:schemeClr>
                </a:solidFill>
              </a:rPr>
              <a:t>MUST</a:t>
            </a:r>
            <a:r>
              <a:rPr lang="en-US" sz="1200" dirty="0">
                <a:solidFill>
                  <a:schemeClr val="accent6">
                    <a:lumMod val="75000"/>
                  </a:schemeClr>
                </a:solidFill>
              </a:rPr>
              <a:t> come from the Sch C, F,  K-1 of the Entity or no QBID</a:t>
            </a:r>
          </a:p>
        </p:txBody>
      </p:sp>
    </p:spTree>
    <p:extLst>
      <p:ext uri="{BB962C8B-B14F-4D97-AF65-F5344CB8AC3E}">
        <p14:creationId xmlns:p14="http://schemas.microsoft.com/office/powerpoint/2010/main" val="21571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graphicEl>
                                              <a:dgm id="{64E1ACB6-7CB2-4259-9390-31DE8CC3E6BB}"/>
                                            </p:graphicEl>
                                          </p:spTgt>
                                        </p:tgtEl>
                                        <p:attrNameLst>
                                          <p:attrName>style.visibility</p:attrName>
                                        </p:attrNameLst>
                                      </p:cBhvr>
                                      <p:to>
                                        <p:strVal val="visible"/>
                                      </p:to>
                                    </p:set>
                                    <p:animEffect transition="in" filter="wipe(down)">
                                      <p:cBhvr>
                                        <p:cTn id="12" dur="580">
                                          <p:stCondLst>
                                            <p:cond delay="0"/>
                                          </p:stCondLst>
                                        </p:cTn>
                                        <p:tgtEl>
                                          <p:spTgt spid="2">
                                            <p:graphicEl>
                                              <a:dgm id="{64E1ACB6-7CB2-4259-9390-31DE8CC3E6BB}"/>
                                            </p:graphicEl>
                                          </p:spTgt>
                                        </p:tgtEl>
                                      </p:cBhvr>
                                    </p:animEffect>
                                    <p:anim calcmode="lin" valueType="num">
                                      <p:cBhvr>
                                        <p:cTn id="13" dur="1822" tmFilter="0,0; 0.14,0.36; 0.43,0.73; 0.71,0.91; 1.0,1.0">
                                          <p:stCondLst>
                                            <p:cond delay="0"/>
                                          </p:stCondLst>
                                        </p:cTn>
                                        <p:tgtEl>
                                          <p:spTgt spid="2">
                                            <p:graphicEl>
                                              <a:dgm id="{64E1ACB6-7CB2-4259-9390-31DE8CC3E6BB}"/>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graphicEl>
                                              <a:dgm id="{64E1ACB6-7CB2-4259-9390-31DE8CC3E6BB}"/>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graphicEl>
                                              <a:dgm id="{64E1ACB6-7CB2-4259-9390-31DE8CC3E6BB}"/>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graphicEl>
                                              <a:dgm id="{64E1ACB6-7CB2-4259-9390-31DE8CC3E6BB}"/>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graphicEl>
                                              <a:dgm id="{64E1ACB6-7CB2-4259-9390-31DE8CC3E6BB}"/>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graphicEl>
                                              <a:dgm id="{64E1ACB6-7CB2-4259-9390-31DE8CC3E6BB}"/>
                                            </p:graphicEl>
                                          </p:spTgt>
                                        </p:tgtEl>
                                      </p:cBhvr>
                                      <p:to x="100000" y="60000"/>
                                    </p:animScale>
                                    <p:animScale>
                                      <p:cBhvr>
                                        <p:cTn id="19" dur="166" decel="50000">
                                          <p:stCondLst>
                                            <p:cond delay="676"/>
                                          </p:stCondLst>
                                        </p:cTn>
                                        <p:tgtEl>
                                          <p:spTgt spid="2">
                                            <p:graphicEl>
                                              <a:dgm id="{64E1ACB6-7CB2-4259-9390-31DE8CC3E6BB}"/>
                                            </p:graphicEl>
                                          </p:spTgt>
                                        </p:tgtEl>
                                      </p:cBhvr>
                                      <p:to x="100000" y="100000"/>
                                    </p:animScale>
                                    <p:animScale>
                                      <p:cBhvr>
                                        <p:cTn id="20" dur="26">
                                          <p:stCondLst>
                                            <p:cond delay="1312"/>
                                          </p:stCondLst>
                                        </p:cTn>
                                        <p:tgtEl>
                                          <p:spTgt spid="2">
                                            <p:graphicEl>
                                              <a:dgm id="{64E1ACB6-7CB2-4259-9390-31DE8CC3E6BB}"/>
                                            </p:graphicEl>
                                          </p:spTgt>
                                        </p:tgtEl>
                                      </p:cBhvr>
                                      <p:to x="100000" y="80000"/>
                                    </p:animScale>
                                    <p:animScale>
                                      <p:cBhvr>
                                        <p:cTn id="21" dur="166" decel="50000">
                                          <p:stCondLst>
                                            <p:cond delay="1338"/>
                                          </p:stCondLst>
                                        </p:cTn>
                                        <p:tgtEl>
                                          <p:spTgt spid="2">
                                            <p:graphicEl>
                                              <a:dgm id="{64E1ACB6-7CB2-4259-9390-31DE8CC3E6BB}"/>
                                            </p:graphicEl>
                                          </p:spTgt>
                                        </p:tgtEl>
                                      </p:cBhvr>
                                      <p:to x="100000" y="100000"/>
                                    </p:animScale>
                                    <p:animScale>
                                      <p:cBhvr>
                                        <p:cTn id="22" dur="26">
                                          <p:stCondLst>
                                            <p:cond delay="1642"/>
                                          </p:stCondLst>
                                        </p:cTn>
                                        <p:tgtEl>
                                          <p:spTgt spid="2">
                                            <p:graphicEl>
                                              <a:dgm id="{64E1ACB6-7CB2-4259-9390-31DE8CC3E6BB}"/>
                                            </p:graphicEl>
                                          </p:spTgt>
                                        </p:tgtEl>
                                      </p:cBhvr>
                                      <p:to x="100000" y="90000"/>
                                    </p:animScale>
                                    <p:animScale>
                                      <p:cBhvr>
                                        <p:cTn id="23" dur="166" decel="50000">
                                          <p:stCondLst>
                                            <p:cond delay="1668"/>
                                          </p:stCondLst>
                                        </p:cTn>
                                        <p:tgtEl>
                                          <p:spTgt spid="2">
                                            <p:graphicEl>
                                              <a:dgm id="{64E1ACB6-7CB2-4259-9390-31DE8CC3E6BB}"/>
                                            </p:graphicEl>
                                          </p:spTgt>
                                        </p:tgtEl>
                                      </p:cBhvr>
                                      <p:to x="100000" y="100000"/>
                                    </p:animScale>
                                    <p:animScale>
                                      <p:cBhvr>
                                        <p:cTn id="24" dur="26">
                                          <p:stCondLst>
                                            <p:cond delay="1808"/>
                                          </p:stCondLst>
                                        </p:cTn>
                                        <p:tgtEl>
                                          <p:spTgt spid="2">
                                            <p:graphicEl>
                                              <a:dgm id="{64E1ACB6-7CB2-4259-9390-31DE8CC3E6BB}"/>
                                            </p:graphicEl>
                                          </p:spTgt>
                                        </p:tgtEl>
                                      </p:cBhvr>
                                      <p:to x="100000" y="95000"/>
                                    </p:animScale>
                                    <p:animScale>
                                      <p:cBhvr>
                                        <p:cTn id="25" dur="166" decel="50000">
                                          <p:stCondLst>
                                            <p:cond delay="1834"/>
                                          </p:stCondLst>
                                        </p:cTn>
                                        <p:tgtEl>
                                          <p:spTgt spid="2">
                                            <p:graphicEl>
                                              <a:dgm id="{64E1ACB6-7CB2-4259-9390-31DE8CC3E6BB}"/>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
                                            <p:graphicEl>
                                              <a:dgm id="{90103B83-8E94-43FE-9EBF-90A183D238A3}"/>
                                            </p:graphicEl>
                                          </p:spTgt>
                                        </p:tgtEl>
                                        <p:attrNameLst>
                                          <p:attrName>style.visibility</p:attrName>
                                        </p:attrNameLst>
                                      </p:cBhvr>
                                      <p:to>
                                        <p:strVal val="visible"/>
                                      </p:to>
                                    </p:set>
                                    <p:animEffect transition="in" filter="wipe(down)">
                                      <p:cBhvr>
                                        <p:cTn id="30" dur="580">
                                          <p:stCondLst>
                                            <p:cond delay="0"/>
                                          </p:stCondLst>
                                        </p:cTn>
                                        <p:tgtEl>
                                          <p:spTgt spid="2">
                                            <p:graphicEl>
                                              <a:dgm id="{90103B83-8E94-43FE-9EBF-90A183D238A3}"/>
                                            </p:graphicEl>
                                          </p:spTgt>
                                        </p:tgtEl>
                                      </p:cBhvr>
                                    </p:animEffect>
                                    <p:anim calcmode="lin" valueType="num">
                                      <p:cBhvr>
                                        <p:cTn id="31" dur="1822" tmFilter="0,0; 0.14,0.36; 0.43,0.73; 0.71,0.91; 1.0,1.0">
                                          <p:stCondLst>
                                            <p:cond delay="0"/>
                                          </p:stCondLst>
                                        </p:cTn>
                                        <p:tgtEl>
                                          <p:spTgt spid="2">
                                            <p:graphicEl>
                                              <a:dgm id="{90103B83-8E94-43FE-9EBF-90A183D238A3}"/>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graphicEl>
                                              <a:dgm id="{90103B83-8E94-43FE-9EBF-90A183D238A3}"/>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graphicEl>
                                              <a:dgm id="{90103B83-8E94-43FE-9EBF-90A183D238A3}"/>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graphicEl>
                                              <a:dgm id="{90103B83-8E94-43FE-9EBF-90A183D238A3}"/>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graphicEl>
                                              <a:dgm id="{90103B83-8E94-43FE-9EBF-90A183D238A3}"/>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graphicEl>
                                              <a:dgm id="{90103B83-8E94-43FE-9EBF-90A183D238A3}"/>
                                            </p:graphicEl>
                                          </p:spTgt>
                                        </p:tgtEl>
                                      </p:cBhvr>
                                      <p:to x="100000" y="60000"/>
                                    </p:animScale>
                                    <p:animScale>
                                      <p:cBhvr>
                                        <p:cTn id="37" dur="166" decel="50000">
                                          <p:stCondLst>
                                            <p:cond delay="676"/>
                                          </p:stCondLst>
                                        </p:cTn>
                                        <p:tgtEl>
                                          <p:spTgt spid="2">
                                            <p:graphicEl>
                                              <a:dgm id="{90103B83-8E94-43FE-9EBF-90A183D238A3}"/>
                                            </p:graphicEl>
                                          </p:spTgt>
                                        </p:tgtEl>
                                      </p:cBhvr>
                                      <p:to x="100000" y="100000"/>
                                    </p:animScale>
                                    <p:animScale>
                                      <p:cBhvr>
                                        <p:cTn id="38" dur="26">
                                          <p:stCondLst>
                                            <p:cond delay="1312"/>
                                          </p:stCondLst>
                                        </p:cTn>
                                        <p:tgtEl>
                                          <p:spTgt spid="2">
                                            <p:graphicEl>
                                              <a:dgm id="{90103B83-8E94-43FE-9EBF-90A183D238A3}"/>
                                            </p:graphicEl>
                                          </p:spTgt>
                                        </p:tgtEl>
                                      </p:cBhvr>
                                      <p:to x="100000" y="80000"/>
                                    </p:animScale>
                                    <p:animScale>
                                      <p:cBhvr>
                                        <p:cTn id="39" dur="166" decel="50000">
                                          <p:stCondLst>
                                            <p:cond delay="1338"/>
                                          </p:stCondLst>
                                        </p:cTn>
                                        <p:tgtEl>
                                          <p:spTgt spid="2">
                                            <p:graphicEl>
                                              <a:dgm id="{90103B83-8E94-43FE-9EBF-90A183D238A3}"/>
                                            </p:graphicEl>
                                          </p:spTgt>
                                        </p:tgtEl>
                                      </p:cBhvr>
                                      <p:to x="100000" y="100000"/>
                                    </p:animScale>
                                    <p:animScale>
                                      <p:cBhvr>
                                        <p:cTn id="40" dur="26">
                                          <p:stCondLst>
                                            <p:cond delay="1642"/>
                                          </p:stCondLst>
                                        </p:cTn>
                                        <p:tgtEl>
                                          <p:spTgt spid="2">
                                            <p:graphicEl>
                                              <a:dgm id="{90103B83-8E94-43FE-9EBF-90A183D238A3}"/>
                                            </p:graphicEl>
                                          </p:spTgt>
                                        </p:tgtEl>
                                      </p:cBhvr>
                                      <p:to x="100000" y="90000"/>
                                    </p:animScale>
                                    <p:animScale>
                                      <p:cBhvr>
                                        <p:cTn id="41" dur="166" decel="50000">
                                          <p:stCondLst>
                                            <p:cond delay="1668"/>
                                          </p:stCondLst>
                                        </p:cTn>
                                        <p:tgtEl>
                                          <p:spTgt spid="2">
                                            <p:graphicEl>
                                              <a:dgm id="{90103B83-8E94-43FE-9EBF-90A183D238A3}"/>
                                            </p:graphicEl>
                                          </p:spTgt>
                                        </p:tgtEl>
                                      </p:cBhvr>
                                      <p:to x="100000" y="100000"/>
                                    </p:animScale>
                                    <p:animScale>
                                      <p:cBhvr>
                                        <p:cTn id="42" dur="26">
                                          <p:stCondLst>
                                            <p:cond delay="1808"/>
                                          </p:stCondLst>
                                        </p:cTn>
                                        <p:tgtEl>
                                          <p:spTgt spid="2">
                                            <p:graphicEl>
                                              <a:dgm id="{90103B83-8E94-43FE-9EBF-90A183D238A3}"/>
                                            </p:graphicEl>
                                          </p:spTgt>
                                        </p:tgtEl>
                                      </p:cBhvr>
                                      <p:to x="100000" y="95000"/>
                                    </p:animScale>
                                    <p:animScale>
                                      <p:cBhvr>
                                        <p:cTn id="43" dur="166" decel="50000">
                                          <p:stCondLst>
                                            <p:cond delay="1834"/>
                                          </p:stCondLst>
                                        </p:cTn>
                                        <p:tgtEl>
                                          <p:spTgt spid="2">
                                            <p:graphicEl>
                                              <a:dgm id="{90103B83-8E94-43FE-9EBF-90A183D238A3}"/>
                                            </p:graphic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
                                            <p:graphicEl>
                                              <a:dgm id="{F14FA584-2271-4684-8EF3-C2D39521A863}"/>
                                            </p:graphicEl>
                                          </p:spTgt>
                                        </p:tgtEl>
                                        <p:attrNameLst>
                                          <p:attrName>style.visibility</p:attrName>
                                        </p:attrNameLst>
                                      </p:cBhvr>
                                      <p:to>
                                        <p:strVal val="visible"/>
                                      </p:to>
                                    </p:set>
                                    <p:animEffect transition="in" filter="wipe(down)">
                                      <p:cBhvr>
                                        <p:cTn id="48" dur="580">
                                          <p:stCondLst>
                                            <p:cond delay="0"/>
                                          </p:stCondLst>
                                        </p:cTn>
                                        <p:tgtEl>
                                          <p:spTgt spid="2">
                                            <p:graphicEl>
                                              <a:dgm id="{F14FA584-2271-4684-8EF3-C2D39521A863}"/>
                                            </p:graphicEl>
                                          </p:spTgt>
                                        </p:tgtEl>
                                      </p:cBhvr>
                                    </p:animEffect>
                                    <p:anim calcmode="lin" valueType="num">
                                      <p:cBhvr>
                                        <p:cTn id="49" dur="1822" tmFilter="0,0; 0.14,0.36; 0.43,0.73; 0.71,0.91; 1.0,1.0">
                                          <p:stCondLst>
                                            <p:cond delay="0"/>
                                          </p:stCondLst>
                                        </p:cTn>
                                        <p:tgtEl>
                                          <p:spTgt spid="2">
                                            <p:graphicEl>
                                              <a:dgm id="{F14FA584-2271-4684-8EF3-C2D39521A863}"/>
                                            </p:graphic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graphicEl>
                                              <a:dgm id="{F14FA584-2271-4684-8EF3-C2D39521A863}"/>
                                            </p:graphic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graphicEl>
                                              <a:dgm id="{F14FA584-2271-4684-8EF3-C2D39521A863}"/>
                                            </p:graphic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graphicEl>
                                              <a:dgm id="{F14FA584-2271-4684-8EF3-C2D39521A863}"/>
                                            </p:graphic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graphicEl>
                                              <a:dgm id="{F14FA584-2271-4684-8EF3-C2D39521A863}"/>
                                            </p:graphic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graphicEl>
                                              <a:dgm id="{F14FA584-2271-4684-8EF3-C2D39521A863}"/>
                                            </p:graphicEl>
                                          </p:spTgt>
                                        </p:tgtEl>
                                      </p:cBhvr>
                                      <p:to x="100000" y="60000"/>
                                    </p:animScale>
                                    <p:animScale>
                                      <p:cBhvr>
                                        <p:cTn id="55" dur="166" decel="50000">
                                          <p:stCondLst>
                                            <p:cond delay="676"/>
                                          </p:stCondLst>
                                        </p:cTn>
                                        <p:tgtEl>
                                          <p:spTgt spid="2">
                                            <p:graphicEl>
                                              <a:dgm id="{F14FA584-2271-4684-8EF3-C2D39521A863}"/>
                                            </p:graphicEl>
                                          </p:spTgt>
                                        </p:tgtEl>
                                      </p:cBhvr>
                                      <p:to x="100000" y="100000"/>
                                    </p:animScale>
                                    <p:animScale>
                                      <p:cBhvr>
                                        <p:cTn id="56" dur="26">
                                          <p:stCondLst>
                                            <p:cond delay="1312"/>
                                          </p:stCondLst>
                                        </p:cTn>
                                        <p:tgtEl>
                                          <p:spTgt spid="2">
                                            <p:graphicEl>
                                              <a:dgm id="{F14FA584-2271-4684-8EF3-C2D39521A863}"/>
                                            </p:graphicEl>
                                          </p:spTgt>
                                        </p:tgtEl>
                                      </p:cBhvr>
                                      <p:to x="100000" y="80000"/>
                                    </p:animScale>
                                    <p:animScale>
                                      <p:cBhvr>
                                        <p:cTn id="57" dur="166" decel="50000">
                                          <p:stCondLst>
                                            <p:cond delay="1338"/>
                                          </p:stCondLst>
                                        </p:cTn>
                                        <p:tgtEl>
                                          <p:spTgt spid="2">
                                            <p:graphicEl>
                                              <a:dgm id="{F14FA584-2271-4684-8EF3-C2D39521A863}"/>
                                            </p:graphicEl>
                                          </p:spTgt>
                                        </p:tgtEl>
                                      </p:cBhvr>
                                      <p:to x="100000" y="100000"/>
                                    </p:animScale>
                                    <p:animScale>
                                      <p:cBhvr>
                                        <p:cTn id="58" dur="26">
                                          <p:stCondLst>
                                            <p:cond delay="1642"/>
                                          </p:stCondLst>
                                        </p:cTn>
                                        <p:tgtEl>
                                          <p:spTgt spid="2">
                                            <p:graphicEl>
                                              <a:dgm id="{F14FA584-2271-4684-8EF3-C2D39521A863}"/>
                                            </p:graphicEl>
                                          </p:spTgt>
                                        </p:tgtEl>
                                      </p:cBhvr>
                                      <p:to x="100000" y="90000"/>
                                    </p:animScale>
                                    <p:animScale>
                                      <p:cBhvr>
                                        <p:cTn id="59" dur="166" decel="50000">
                                          <p:stCondLst>
                                            <p:cond delay="1668"/>
                                          </p:stCondLst>
                                        </p:cTn>
                                        <p:tgtEl>
                                          <p:spTgt spid="2">
                                            <p:graphicEl>
                                              <a:dgm id="{F14FA584-2271-4684-8EF3-C2D39521A863}"/>
                                            </p:graphicEl>
                                          </p:spTgt>
                                        </p:tgtEl>
                                      </p:cBhvr>
                                      <p:to x="100000" y="100000"/>
                                    </p:animScale>
                                    <p:animScale>
                                      <p:cBhvr>
                                        <p:cTn id="60" dur="26">
                                          <p:stCondLst>
                                            <p:cond delay="1808"/>
                                          </p:stCondLst>
                                        </p:cTn>
                                        <p:tgtEl>
                                          <p:spTgt spid="2">
                                            <p:graphicEl>
                                              <a:dgm id="{F14FA584-2271-4684-8EF3-C2D39521A863}"/>
                                            </p:graphicEl>
                                          </p:spTgt>
                                        </p:tgtEl>
                                      </p:cBhvr>
                                      <p:to x="100000" y="95000"/>
                                    </p:animScale>
                                    <p:animScale>
                                      <p:cBhvr>
                                        <p:cTn id="61" dur="166" decel="50000">
                                          <p:stCondLst>
                                            <p:cond delay="1834"/>
                                          </p:stCondLst>
                                        </p:cTn>
                                        <p:tgtEl>
                                          <p:spTgt spid="2">
                                            <p:graphicEl>
                                              <a:dgm id="{F14FA584-2271-4684-8EF3-C2D39521A863}"/>
                                            </p:graphicEl>
                                          </p:spTgt>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2">
                                            <p:graphicEl>
                                              <a:dgm id="{70188A66-A4BD-435B-BDF5-2D495E37A224}"/>
                                            </p:graphicEl>
                                          </p:spTgt>
                                        </p:tgtEl>
                                        <p:attrNameLst>
                                          <p:attrName>style.visibility</p:attrName>
                                        </p:attrNameLst>
                                      </p:cBhvr>
                                      <p:to>
                                        <p:strVal val="visible"/>
                                      </p:to>
                                    </p:set>
                                    <p:animEffect transition="in" filter="wipe(down)">
                                      <p:cBhvr>
                                        <p:cTn id="64" dur="580">
                                          <p:stCondLst>
                                            <p:cond delay="0"/>
                                          </p:stCondLst>
                                        </p:cTn>
                                        <p:tgtEl>
                                          <p:spTgt spid="2">
                                            <p:graphicEl>
                                              <a:dgm id="{70188A66-A4BD-435B-BDF5-2D495E37A224}"/>
                                            </p:graphicEl>
                                          </p:spTgt>
                                        </p:tgtEl>
                                      </p:cBhvr>
                                    </p:animEffect>
                                    <p:anim calcmode="lin" valueType="num">
                                      <p:cBhvr>
                                        <p:cTn id="65" dur="1822" tmFilter="0,0; 0.14,0.36; 0.43,0.73; 0.71,0.91; 1.0,1.0">
                                          <p:stCondLst>
                                            <p:cond delay="0"/>
                                          </p:stCondLst>
                                        </p:cTn>
                                        <p:tgtEl>
                                          <p:spTgt spid="2">
                                            <p:graphicEl>
                                              <a:dgm id="{70188A66-A4BD-435B-BDF5-2D495E37A224}"/>
                                            </p:graphic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
                                            <p:graphicEl>
                                              <a:dgm id="{70188A66-A4BD-435B-BDF5-2D495E37A224}"/>
                                            </p:graphic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
                                            <p:graphicEl>
                                              <a:dgm id="{70188A66-A4BD-435B-BDF5-2D495E37A224}"/>
                                            </p:graphic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
                                            <p:graphicEl>
                                              <a:dgm id="{70188A66-A4BD-435B-BDF5-2D495E37A224}"/>
                                            </p:graphic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
                                            <p:graphicEl>
                                              <a:dgm id="{70188A66-A4BD-435B-BDF5-2D495E37A224}"/>
                                            </p:graphic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2">
                                            <p:graphicEl>
                                              <a:dgm id="{70188A66-A4BD-435B-BDF5-2D495E37A224}"/>
                                            </p:graphicEl>
                                          </p:spTgt>
                                        </p:tgtEl>
                                      </p:cBhvr>
                                      <p:to x="100000" y="60000"/>
                                    </p:animScale>
                                    <p:animScale>
                                      <p:cBhvr>
                                        <p:cTn id="71" dur="166" decel="50000">
                                          <p:stCondLst>
                                            <p:cond delay="676"/>
                                          </p:stCondLst>
                                        </p:cTn>
                                        <p:tgtEl>
                                          <p:spTgt spid="2">
                                            <p:graphicEl>
                                              <a:dgm id="{70188A66-A4BD-435B-BDF5-2D495E37A224}"/>
                                            </p:graphicEl>
                                          </p:spTgt>
                                        </p:tgtEl>
                                      </p:cBhvr>
                                      <p:to x="100000" y="100000"/>
                                    </p:animScale>
                                    <p:animScale>
                                      <p:cBhvr>
                                        <p:cTn id="72" dur="26">
                                          <p:stCondLst>
                                            <p:cond delay="1312"/>
                                          </p:stCondLst>
                                        </p:cTn>
                                        <p:tgtEl>
                                          <p:spTgt spid="2">
                                            <p:graphicEl>
                                              <a:dgm id="{70188A66-A4BD-435B-BDF5-2D495E37A224}"/>
                                            </p:graphicEl>
                                          </p:spTgt>
                                        </p:tgtEl>
                                      </p:cBhvr>
                                      <p:to x="100000" y="80000"/>
                                    </p:animScale>
                                    <p:animScale>
                                      <p:cBhvr>
                                        <p:cTn id="73" dur="166" decel="50000">
                                          <p:stCondLst>
                                            <p:cond delay="1338"/>
                                          </p:stCondLst>
                                        </p:cTn>
                                        <p:tgtEl>
                                          <p:spTgt spid="2">
                                            <p:graphicEl>
                                              <a:dgm id="{70188A66-A4BD-435B-BDF5-2D495E37A224}"/>
                                            </p:graphicEl>
                                          </p:spTgt>
                                        </p:tgtEl>
                                      </p:cBhvr>
                                      <p:to x="100000" y="100000"/>
                                    </p:animScale>
                                    <p:animScale>
                                      <p:cBhvr>
                                        <p:cTn id="74" dur="26">
                                          <p:stCondLst>
                                            <p:cond delay="1642"/>
                                          </p:stCondLst>
                                        </p:cTn>
                                        <p:tgtEl>
                                          <p:spTgt spid="2">
                                            <p:graphicEl>
                                              <a:dgm id="{70188A66-A4BD-435B-BDF5-2D495E37A224}"/>
                                            </p:graphicEl>
                                          </p:spTgt>
                                        </p:tgtEl>
                                      </p:cBhvr>
                                      <p:to x="100000" y="90000"/>
                                    </p:animScale>
                                    <p:animScale>
                                      <p:cBhvr>
                                        <p:cTn id="75" dur="166" decel="50000">
                                          <p:stCondLst>
                                            <p:cond delay="1668"/>
                                          </p:stCondLst>
                                        </p:cTn>
                                        <p:tgtEl>
                                          <p:spTgt spid="2">
                                            <p:graphicEl>
                                              <a:dgm id="{70188A66-A4BD-435B-BDF5-2D495E37A224}"/>
                                            </p:graphicEl>
                                          </p:spTgt>
                                        </p:tgtEl>
                                      </p:cBhvr>
                                      <p:to x="100000" y="100000"/>
                                    </p:animScale>
                                    <p:animScale>
                                      <p:cBhvr>
                                        <p:cTn id="76" dur="26">
                                          <p:stCondLst>
                                            <p:cond delay="1808"/>
                                          </p:stCondLst>
                                        </p:cTn>
                                        <p:tgtEl>
                                          <p:spTgt spid="2">
                                            <p:graphicEl>
                                              <a:dgm id="{70188A66-A4BD-435B-BDF5-2D495E37A224}"/>
                                            </p:graphicEl>
                                          </p:spTgt>
                                        </p:tgtEl>
                                      </p:cBhvr>
                                      <p:to x="100000" y="95000"/>
                                    </p:animScale>
                                    <p:animScale>
                                      <p:cBhvr>
                                        <p:cTn id="77" dur="166" decel="50000">
                                          <p:stCondLst>
                                            <p:cond delay="1834"/>
                                          </p:stCondLst>
                                        </p:cTn>
                                        <p:tgtEl>
                                          <p:spTgt spid="2">
                                            <p:graphicEl>
                                              <a:dgm id="{70188A66-A4BD-435B-BDF5-2D495E37A224}"/>
                                            </p:graphic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
                                            <p:graphicEl>
                                              <a:dgm id="{BF1D98EC-2E89-4EAD-9168-6A9C1DB006F4}"/>
                                            </p:graphicEl>
                                          </p:spTgt>
                                        </p:tgtEl>
                                        <p:attrNameLst>
                                          <p:attrName>style.visibility</p:attrName>
                                        </p:attrNameLst>
                                      </p:cBhvr>
                                      <p:to>
                                        <p:strVal val="visible"/>
                                      </p:to>
                                    </p:set>
                                    <p:animEffect transition="in" filter="wipe(down)">
                                      <p:cBhvr>
                                        <p:cTn id="82" dur="580">
                                          <p:stCondLst>
                                            <p:cond delay="0"/>
                                          </p:stCondLst>
                                        </p:cTn>
                                        <p:tgtEl>
                                          <p:spTgt spid="2">
                                            <p:graphicEl>
                                              <a:dgm id="{BF1D98EC-2E89-4EAD-9168-6A9C1DB006F4}"/>
                                            </p:graphicEl>
                                          </p:spTgt>
                                        </p:tgtEl>
                                      </p:cBhvr>
                                    </p:animEffect>
                                    <p:anim calcmode="lin" valueType="num">
                                      <p:cBhvr>
                                        <p:cTn id="83" dur="1822" tmFilter="0,0; 0.14,0.36; 0.43,0.73; 0.71,0.91; 1.0,1.0">
                                          <p:stCondLst>
                                            <p:cond delay="0"/>
                                          </p:stCondLst>
                                        </p:cTn>
                                        <p:tgtEl>
                                          <p:spTgt spid="2">
                                            <p:graphicEl>
                                              <a:dgm id="{BF1D98EC-2E89-4EAD-9168-6A9C1DB006F4}"/>
                                            </p:graphic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
                                            <p:graphicEl>
                                              <a:dgm id="{BF1D98EC-2E89-4EAD-9168-6A9C1DB006F4}"/>
                                            </p:graphic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
                                            <p:graphicEl>
                                              <a:dgm id="{BF1D98EC-2E89-4EAD-9168-6A9C1DB006F4}"/>
                                            </p:graphic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
                                            <p:graphicEl>
                                              <a:dgm id="{BF1D98EC-2E89-4EAD-9168-6A9C1DB006F4}"/>
                                            </p:graphic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
                                            <p:graphicEl>
                                              <a:dgm id="{BF1D98EC-2E89-4EAD-9168-6A9C1DB006F4}"/>
                                            </p:graphic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2">
                                            <p:graphicEl>
                                              <a:dgm id="{BF1D98EC-2E89-4EAD-9168-6A9C1DB006F4}"/>
                                            </p:graphicEl>
                                          </p:spTgt>
                                        </p:tgtEl>
                                      </p:cBhvr>
                                      <p:to x="100000" y="60000"/>
                                    </p:animScale>
                                    <p:animScale>
                                      <p:cBhvr>
                                        <p:cTn id="89" dur="166" decel="50000">
                                          <p:stCondLst>
                                            <p:cond delay="676"/>
                                          </p:stCondLst>
                                        </p:cTn>
                                        <p:tgtEl>
                                          <p:spTgt spid="2">
                                            <p:graphicEl>
                                              <a:dgm id="{BF1D98EC-2E89-4EAD-9168-6A9C1DB006F4}"/>
                                            </p:graphicEl>
                                          </p:spTgt>
                                        </p:tgtEl>
                                      </p:cBhvr>
                                      <p:to x="100000" y="100000"/>
                                    </p:animScale>
                                    <p:animScale>
                                      <p:cBhvr>
                                        <p:cTn id="90" dur="26">
                                          <p:stCondLst>
                                            <p:cond delay="1312"/>
                                          </p:stCondLst>
                                        </p:cTn>
                                        <p:tgtEl>
                                          <p:spTgt spid="2">
                                            <p:graphicEl>
                                              <a:dgm id="{BF1D98EC-2E89-4EAD-9168-6A9C1DB006F4}"/>
                                            </p:graphicEl>
                                          </p:spTgt>
                                        </p:tgtEl>
                                      </p:cBhvr>
                                      <p:to x="100000" y="80000"/>
                                    </p:animScale>
                                    <p:animScale>
                                      <p:cBhvr>
                                        <p:cTn id="91" dur="166" decel="50000">
                                          <p:stCondLst>
                                            <p:cond delay="1338"/>
                                          </p:stCondLst>
                                        </p:cTn>
                                        <p:tgtEl>
                                          <p:spTgt spid="2">
                                            <p:graphicEl>
                                              <a:dgm id="{BF1D98EC-2E89-4EAD-9168-6A9C1DB006F4}"/>
                                            </p:graphicEl>
                                          </p:spTgt>
                                        </p:tgtEl>
                                      </p:cBhvr>
                                      <p:to x="100000" y="100000"/>
                                    </p:animScale>
                                    <p:animScale>
                                      <p:cBhvr>
                                        <p:cTn id="92" dur="26">
                                          <p:stCondLst>
                                            <p:cond delay="1642"/>
                                          </p:stCondLst>
                                        </p:cTn>
                                        <p:tgtEl>
                                          <p:spTgt spid="2">
                                            <p:graphicEl>
                                              <a:dgm id="{BF1D98EC-2E89-4EAD-9168-6A9C1DB006F4}"/>
                                            </p:graphicEl>
                                          </p:spTgt>
                                        </p:tgtEl>
                                      </p:cBhvr>
                                      <p:to x="100000" y="90000"/>
                                    </p:animScale>
                                    <p:animScale>
                                      <p:cBhvr>
                                        <p:cTn id="93" dur="166" decel="50000">
                                          <p:stCondLst>
                                            <p:cond delay="1668"/>
                                          </p:stCondLst>
                                        </p:cTn>
                                        <p:tgtEl>
                                          <p:spTgt spid="2">
                                            <p:graphicEl>
                                              <a:dgm id="{BF1D98EC-2E89-4EAD-9168-6A9C1DB006F4}"/>
                                            </p:graphicEl>
                                          </p:spTgt>
                                        </p:tgtEl>
                                      </p:cBhvr>
                                      <p:to x="100000" y="100000"/>
                                    </p:animScale>
                                    <p:animScale>
                                      <p:cBhvr>
                                        <p:cTn id="94" dur="26">
                                          <p:stCondLst>
                                            <p:cond delay="1808"/>
                                          </p:stCondLst>
                                        </p:cTn>
                                        <p:tgtEl>
                                          <p:spTgt spid="2">
                                            <p:graphicEl>
                                              <a:dgm id="{BF1D98EC-2E89-4EAD-9168-6A9C1DB006F4}"/>
                                            </p:graphicEl>
                                          </p:spTgt>
                                        </p:tgtEl>
                                      </p:cBhvr>
                                      <p:to x="100000" y="95000"/>
                                    </p:animScale>
                                    <p:animScale>
                                      <p:cBhvr>
                                        <p:cTn id="95" dur="166" decel="50000">
                                          <p:stCondLst>
                                            <p:cond delay="1834"/>
                                          </p:stCondLst>
                                        </p:cTn>
                                        <p:tgtEl>
                                          <p:spTgt spid="2">
                                            <p:graphicEl>
                                              <a:dgm id="{BF1D98EC-2E89-4EAD-9168-6A9C1DB006F4}"/>
                                            </p:graphicEl>
                                          </p:spTgt>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
                                            <p:graphicEl>
                                              <a:dgm id="{1DE19934-5861-4A73-80A9-F62D1130977D}"/>
                                            </p:graphicEl>
                                          </p:spTgt>
                                        </p:tgtEl>
                                        <p:attrNameLst>
                                          <p:attrName>style.visibility</p:attrName>
                                        </p:attrNameLst>
                                      </p:cBhvr>
                                      <p:to>
                                        <p:strVal val="visible"/>
                                      </p:to>
                                    </p:set>
                                    <p:animEffect transition="in" filter="wipe(down)">
                                      <p:cBhvr>
                                        <p:cTn id="98" dur="580">
                                          <p:stCondLst>
                                            <p:cond delay="0"/>
                                          </p:stCondLst>
                                        </p:cTn>
                                        <p:tgtEl>
                                          <p:spTgt spid="2">
                                            <p:graphicEl>
                                              <a:dgm id="{1DE19934-5861-4A73-80A9-F62D1130977D}"/>
                                            </p:graphicEl>
                                          </p:spTgt>
                                        </p:tgtEl>
                                      </p:cBhvr>
                                    </p:animEffect>
                                    <p:anim calcmode="lin" valueType="num">
                                      <p:cBhvr>
                                        <p:cTn id="99" dur="1822" tmFilter="0,0; 0.14,0.36; 0.43,0.73; 0.71,0.91; 1.0,1.0">
                                          <p:stCondLst>
                                            <p:cond delay="0"/>
                                          </p:stCondLst>
                                        </p:cTn>
                                        <p:tgtEl>
                                          <p:spTgt spid="2">
                                            <p:graphicEl>
                                              <a:dgm id="{1DE19934-5861-4A73-80A9-F62D1130977D}"/>
                                            </p:graphic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
                                            <p:graphicEl>
                                              <a:dgm id="{1DE19934-5861-4A73-80A9-F62D1130977D}"/>
                                            </p:graphic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
                                            <p:graphicEl>
                                              <a:dgm id="{1DE19934-5861-4A73-80A9-F62D1130977D}"/>
                                            </p:graphic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
                                            <p:graphicEl>
                                              <a:dgm id="{1DE19934-5861-4A73-80A9-F62D1130977D}"/>
                                            </p:graphic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
                                            <p:graphicEl>
                                              <a:dgm id="{1DE19934-5861-4A73-80A9-F62D1130977D}"/>
                                            </p:graphic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2">
                                            <p:graphicEl>
                                              <a:dgm id="{1DE19934-5861-4A73-80A9-F62D1130977D}"/>
                                            </p:graphicEl>
                                          </p:spTgt>
                                        </p:tgtEl>
                                      </p:cBhvr>
                                      <p:to x="100000" y="60000"/>
                                    </p:animScale>
                                    <p:animScale>
                                      <p:cBhvr>
                                        <p:cTn id="105" dur="166" decel="50000">
                                          <p:stCondLst>
                                            <p:cond delay="676"/>
                                          </p:stCondLst>
                                        </p:cTn>
                                        <p:tgtEl>
                                          <p:spTgt spid="2">
                                            <p:graphicEl>
                                              <a:dgm id="{1DE19934-5861-4A73-80A9-F62D1130977D}"/>
                                            </p:graphicEl>
                                          </p:spTgt>
                                        </p:tgtEl>
                                      </p:cBhvr>
                                      <p:to x="100000" y="100000"/>
                                    </p:animScale>
                                    <p:animScale>
                                      <p:cBhvr>
                                        <p:cTn id="106" dur="26">
                                          <p:stCondLst>
                                            <p:cond delay="1312"/>
                                          </p:stCondLst>
                                        </p:cTn>
                                        <p:tgtEl>
                                          <p:spTgt spid="2">
                                            <p:graphicEl>
                                              <a:dgm id="{1DE19934-5861-4A73-80A9-F62D1130977D}"/>
                                            </p:graphicEl>
                                          </p:spTgt>
                                        </p:tgtEl>
                                      </p:cBhvr>
                                      <p:to x="100000" y="80000"/>
                                    </p:animScale>
                                    <p:animScale>
                                      <p:cBhvr>
                                        <p:cTn id="107" dur="166" decel="50000">
                                          <p:stCondLst>
                                            <p:cond delay="1338"/>
                                          </p:stCondLst>
                                        </p:cTn>
                                        <p:tgtEl>
                                          <p:spTgt spid="2">
                                            <p:graphicEl>
                                              <a:dgm id="{1DE19934-5861-4A73-80A9-F62D1130977D}"/>
                                            </p:graphicEl>
                                          </p:spTgt>
                                        </p:tgtEl>
                                      </p:cBhvr>
                                      <p:to x="100000" y="100000"/>
                                    </p:animScale>
                                    <p:animScale>
                                      <p:cBhvr>
                                        <p:cTn id="108" dur="26">
                                          <p:stCondLst>
                                            <p:cond delay="1642"/>
                                          </p:stCondLst>
                                        </p:cTn>
                                        <p:tgtEl>
                                          <p:spTgt spid="2">
                                            <p:graphicEl>
                                              <a:dgm id="{1DE19934-5861-4A73-80A9-F62D1130977D}"/>
                                            </p:graphicEl>
                                          </p:spTgt>
                                        </p:tgtEl>
                                      </p:cBhvr>
                                      <p:to x="100000" y="90000"/>
                                    </p:animScale>
                                    <p:animScale>
                                      <p:cBhvr>
                                        <p:cTn id="109" dur="166" decel="50000">
                                          <p:stCondLst>
                                            <p:cond delay="1668"/>
                                          </p:stCondLst>
                                        </p:cTn>
                                        <p:tgtEl>
                                          <p:spTgt spid="2">
                                            <p:graphicEl>
                                              <a:dgm id="{1DE19934-5861-4A73-80A9-F62D1130977D}"/>
                                            </p:graphicEl>
                                          </p:spTgt>
                                        </p:tgtEl>
                                      </p:cBhvr>
                                      <p:to x="100000" y="100000"/>
                                    </p:animScale>
                                    <p:animScale>
                                      <p:cBhvr>
                                        <p:cTn id="110" dur="26">
                                          <p:stCondLst>
                                            <p:cond delay="1808"/>
                                          </p:stCondLst>
                                        </p:cTn>
                                        <p:tgtEl>
                                          <p:spTgt spid="2">
                                            <p:graphicEl>
                                              <a:dgm id="{1DE19934-5861-4A73-80A9-F62D1130977D}"/>
                                            </p:graphicEl>
                                          </p:spTgt>
                                        </p:tgtEl>
                                      </p:cBhvr>
                                      <p:to x="100000" y="95000"/>
                                    </p:animScale>
                                    <p:animScale>
                                      <p:cBhvr>
                                        <p:cTn id="111" dur="166" decel="50000">
                                          <p:stCondLst>
                                            <p:cond delay="1834"/>
                                          </p:stCondLst>
                                        </p:cTn>
                                        <p:tgtEl>
                                          <p:spTgt spid="2">
                                            <p:graphicEl>
                                              <a:dgm id="{1DE19934-5861-4A73-80A9-F62D1130977D}"/>
                                            </p:graphicEl>
                                          </p:spTgt>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2">
                                            <p:graphicEl>
                                              <a:dgm id="{0E056B3E-5D8F-45CB-A74B-87737C3C9829}"/>
                                            </p:graphicEl>
                                          </p:spTgt>
                                        </p:tgtEl>
                                        <p:attrNameLst>
                                          <p:attrName>style.visibility</p:attrName>
                                        </p:attrNameLst>
                                      </p:cBhvr>
                                      <p:to>
                                        <p:strVal val="visible"/>
                                      </p:to>
                                    </p:set>
                                    <p:animEffect transition="in" filter="wipe(down)">
                                      <p:cBhvr>
                                        <p:cTn id="116" dur="580">
                                          <p:stCondLst>
                                            <p:cond delay="0"/>
                                          </p:stCondLst>
                                        </p:cTn>
                                        <p:tgtEl>
                                          <p:spTgt spid="2">
                                            <p:graphicEl>
                                              <a:dgm id="{0E056B3E-5D8F-45CB-A74B-87737C3C9829}"/>
                                            </p:graphicEl>
                                          </p:spTgt>
                                        </p:tgtEl>
                                      </p:cBhvr>
                                    </p:animEffect>
                                    <p:anim calcmode="lin" valueType="num">
                                      <p:cBhvr>
                                        <p:cTn id="117" dur="1822" tmFilter="0,0; 0.14,0.36; 0.43,0.73; 0.71,0.91; 1.0,1.0">
                                          <p:stCondLst>
                                            <p:cond delay="0"/>
                                          </p:stCondLst>
                                        </p:cTn>
                                        <p:tgtEl>
                                          <p:spTgt spid="2">
                                            <p:graphicEl>
                                              <a:dgm id="{0E056B3E-5D8F-45CB-A74B-87737C3C9829}"/>
                                            </p:graphicEl>
                                          </p:spTgt>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
                                            <p:graphicEl>
                                              <a:dgm id="{0E056B3E-5D8F-45CB-A74B-87737C3C9829}"/>
                                            </p:graphicEl>
                                          </p:spTgt>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
                                            <p:graphicEl>
                                              <a:dgm id="{0E056B3E-5D8F-45CB-A74B-87737C3C9829}"/>
                                            </p:graphicEl>
                                          </p:spTgt>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
                                            <p:graphicEl>
                                              <a:dgm id="{0E056B3E-5D8F-45CB-A74B-87737C3C9829}"/>
                                            </p:graphicEl>
                                          </p:spTgt>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
                                            <p:graphicEl>
                                              <a:dgm id="{0E056B3E-5D8F-45CB-A74B-87737C3C9829}"/>
                                            </p:graphicEl>
                                          </p:spTgt>
                                        </p:tgtEl>
                                        <p:attrNameLst>
                                          <p:attrName>ppt_y</p:attrName>
                                        </p:attrNameLst>
                                      </p:cBhvr>
                                      <p:tavLst>
                                        <p:tav tm="0" fmla="#ppt_y-sin(pi*$)/81">
                                          <p:val>
                                            <p:fltVal val="0"/>
                                          </p:val>
                                        </p:tav>
                                        <p:tav tm="100000">
                                          <p:val>
                                            <p:fltVal val="1"/>
                                          </p:val>
                                        </p:tav>
                                      </p:tavLst>
                                    </p:anim>
                                    <p:animScale>
                                      <p:cBhvr>
                                        <p:cTn id="122" dur="26">
                                          <p:stCondLst>
                                            <p:cond delay="650"/>
                                          </p:stCondLst>
                                        </p:cTn>
                                        <p:tgtEl>
                                          <p:spTgt spid="2">
                                            <p:graphicEl>
                                              <a:dgm id="{0E056B3E-5D8F-45CB-A74B-87737C3C9829}"/>
                                            </p:graphicEl>
                                          </p:spTgt>
                                        </p:tgtEl>
                                      </p:cBhvr>
                                      <p:to x="100000" y="60000"/>
                                    </p:animScale>
                                    <p:animScale>
                                      <p:cBhvr>
                                        <p:cTn id="123" dur="166" decel="50000">
                                          <p:stCondLst>
                                            <p:cond delay="676"/>
                                          </p:stCondLst>
                                        </p:cTn>
                                        <p:tgtEl>
                                          <p:spTgt spid="2">
                                            <p:graphicEl>
                                              <a:dgm id="{0E056B3E-5D8F-45CB-A74B-87737C3C9829}"/>
                                            </p:graphicEl>
                                          </p:spTgt>
                                        </p:tgtEl>
                                      </p:cBhvr>
                                      <p:to x="100000" y="100000"/>
                                    </p:animScale>
                                    <p:animScale>
                                      <p:cBhvr>
                                        <p:cTn id="124" dur="26">
                                          <p:stCondLst>
                                            <p:cond delay="1312"/>
                                          </p:stCondLst>
                                        </p:cTn>
                                        <p:tgtEl>
                                          <p:spTgt spid="2">
                                            <p:graphicEl>
                                              <a:dgm id="{0E056B3E-5D8F-45CB-A74B-87737C3C9829}"/>
                                            </p:graphicEl>
                                          </p:spTgt>
                                        </p:tgtEl>
                                      </p:cBhvr>
                                      <p:to x="100000" y="80000"/>
                                    </p:animScale>
                                    <p:animScale>
                                      <p:cBhvr>
                                        <p:cTn id="125" dur="166" decel="50000">
                                          <p:stCondLst>
                                            <p:cond delay="1338"/>
                                          </p:stCondLst>
                                        </p:cTn>
                                        <p:tgtEl>
                                          <p:spTgt spid="2">
                                            <p:graphicEl>
                                              <a:dgm id="{0E056B3E-5D8F-45CB-A74B-87737C3C9829}"/>
                                            </p:graphicEl>
                                          </p:spTgt>
                                        </p:tgtEl>
                                      </p:cBhvr>
                                      <p:to x="100000" y="100000"/>
                                    </p:animScale>
                                    <p:animScale>
                                      <p:cBhvr>
                                        <p:cTn id="126" dur="26">
                                          <p:stCondLst>
                                            <p:cond delay="1642"/>
                                          </p:stCondLst>
                                        </p:cTn>
                                        <p:tgtEl>
                                          <p:spTgt spid="2">
                                            <p:graphicEl>
                                              <a:dgm id="{0E056B3E-5D8F-45CB-A74B-87737C3C9829}"/>
                                            </p:graphicEl>
                                          </p:spTgt>
                                        </p:tgtEl>
                                      </p:cBhvr>
                                      <p:to x="100000" y="90000"/>
                                    </p:animScale>
                                    <p:animScale>
                                      <p:cBhvr>
                                        <p:cTn id="127" dur="166" decel="50000">
                                          <p:stCondLst>
                                            <p:cond delay="1668"/>
                                          </p:stCondLst>
                                        </p:cTn>
                                        <p:tgtEl>
                                          <p:spTgt spid="2">
                                            <p:graphicEl>
                                              <a:dgm id="{0E056B3E-5D8F-45CB-A74B-87737C3C9829}"/>
                                            </p:graphicEl>
                                          </p:spTgt>
                                        </p:tgtEl>
                                      </p:cBhvr>
                                      <p:to x="100000" y="100000"/>
                                    </p:animScale>
                                    <p:animScale>
                                      <p:cBhvr>
                                        <p:cTn id="128" dur="26">
                                          <p:stCondLst>
                                            <p:cond delay="1808"/>
                                          </p:stCondLst>
                                        </p:cTn>
                                        <p:tgtEl>
                                          <p:spTgt spid="2">
                                            <p:graphicEl>
                                              <a:dgm id="{0E056B3E-5D8F-45CB-A74B-87737C3C9829}"/>
                                            </p:graphicEl>
                                          </p:spTgt>
                                        </p:tgtEl>
                                      </p:cBhvr>
                                      <p:to x="100000" y="95000"/>
                                    </p:animScale>
                                    <p:animScale>
                                      <p:cBhvr>
                                        <p:cTn id="129" dur="166" decel="50000">
                                          <p:stCondLst>
                                            <p:cond delay="1834"/>
                                          </p:stCondLst>
                                        </p:cTn>
                                        <p:tgtEl>
                                          <p:spTgt spid="2">
                                            <p:graphicEl>
                                              <a:dgm id="{0E056B3E-5D8F-45CB-A74B-87737C3C9829}"/>
                                            </p:graphicEl>
                                          </p:spTgt>
                                        </p:tgtEl>
                                      </p:cBhvr>
                                      <p:to x="100000" y="100000"/>
                                    </p:animScale>
                                  </p:childTnLst>
                                </p:cTn>
                              </p:par>
                              <p:par>
                                <p:cTn id="130" presetID="26" presetClass="entr" presetSubtype="0" fill="hold" grpId="0" nodeType="withEffect">
                                  <p:stCondLst>
                                    <p:cond delay="0"/>
                                  </p:stCondLst>
                                  <p:childTnLst>
                                    <p:set>
                                      <p:cBhvr>
                                        <p:cTn id="131" dur="1" fill="hold">
                                          <p:stCondLst>
                                            <p:cond delay="0"/>
                                          </p:stCondLst>
                                        </p:cTn>
                                        <p:tgtEl>
                                          <p:spTgt spid="2">
                                            <p:graphicEl>
                                              <a:dgm id="{88B47223-DFD9-4552-A50D-E120C33962F9}"/>
                                            </p:graphicEl>
                                          </p:spTgt>
                                        </p:tgtEl>
                                        <p:attrNameLst>
                                          <p:attrName>style.visibility</p:attrName>
                                        </p:attrNameLst>
                                      </p:cBhvr>
                                      <p:to>
                                        <p:strVal val="visible"/>
                                      </p:to>
                                    </p:set>
                                    <p:animEffect transition="in" filter="wipe(down)">
                                      <p:cBhvr>
                                        <p:cTn id="132" dur="580">
                                          <p:stCondLst>
                                            <p:cond delay="0"/>
                                          </p:stCondLst>
                                        </p:cTn>
                                        <p:tgtEl>
                                          <p:spTgt spid="2">
                                            <p:graphicEl>
                                              <a:dgm id="{88B47223-DFD9-4552-A50D-E120C33962F9}"/>
                                            </p:graphicEl>
                                          </p:spTgt>
                                        </p:tgtEl>
                                      </p:cBhvr>
                                    </p:animEffect>
                                    <p:anim calcmode="lin" valueType="num">
                                      <p:cBhvr>
                                        <p:cTn id="133" dur="1822" tmFilter="0,0; 0.14,0.36; 0.43,0.73; 0.71,0.91; 1.0,1.0">
                                          <p:stCondLst>
                                            <p:cond delay="0"/>
                                          </p:stCondLst>
                                        </p:cTn>
                                        <p:tgtEl>
                                          <p:spTgt spid="2">
                                            <p:graphicEl>
                                              <a:dgm id="{88B47223-DFD9-4552-A50D-E120C33962F9}"/>
                                            </p:graphic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
                                            <p:graphicEl>
                                              <a:dgm id="{88B47223-DFD9-4552-A50D-E120C33962F9}"/>
                                            </p:graphic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
                                            <p:graphicEl>
                                              <a:dgm id="{88B47223-DFD9-4552-A50D-E120C33962F9}"/>
                                            </p:graphic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
                                            <p:graphicEl>
                                              <a:dgm id="{88B47223-DFD9-4552-A50D-E120C33962F9}"/>
                                            </p:graphic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
                                            <p:graphicEl>
                                              <a:dgm id="{88B47223-DFD9-4552-A50D-E120C33962F9}"/>
                                            </p:graphic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2">
                                            <p:graphicEl>
                                              <a:dgm id="{88B47223-DFD9-4552-A50D-E120C33962F9}"/>
                                            </p:graphicEl>
                                          </p:spTgt>
                                        </p:tgtEl>
                                      </p:cBhvr>
                                      <p:to x="100000" y="60000"/>
                                    </p:animScale>
                                    <p:animScale>
                                      <p:cBhvr>
                                        <p:cTn id="139" dur="166" decel="50000">
                                          <p:stCondLst>
                                            <p:cond delay="676"/>
                                          </p:stCondLst>
                                        </p:cTn>
                                        <p:tgtEl>
                                          <p:spTgt spid="2">
                                            <p:graphicEl>
                                              <a:dgm id="{88B47223-DFD9-4552-A50D-E120C33962F9}"/>
                                            </p:graphicEl>
                                          </p:spTgt>
                                        </p:tgtEl>
                                      </p:cBhvr>
                                      <p:to x="100000" y="100000"/>
                                    </p:animScale>
                                    <p:animScale>
                                      <p:cBhvr>
                                        <p:cTn id="140" dur="26">
                                          <p:stCondLst>
                                            <p:cond delay="1312"/>
                                          </p:stCondLst>
                                        </p:cTn>
                                        <p:tgtEl>
                                          <p:spTgt spid="2">
                                            <p:graphicEl>
                                              <a:dgm id="{88B47223-DFD9-4552-A50D-E120C33962F9}"/>
                                            </p:graphicEl>
                                          </p:spTgt>
                                        </p:tgtEl>
                                      </p:cBhvr>
                                      <p:to x="100000" y="80000"/>
                                    </p:animScale>
                                    <p:animScale>
                                      <p:cBhvr>
                                        <p:cTn id="141" dur="166" decel="50000">
                                          <p:stCondLst>
                                            <p:cond delay="1338"/>
                                          </p:stCondLst>
                                        </p:cTn>
                                        <p:tgtEl>
                                          <p:spTgt spid="2">
                                            <p:graphicEl>
                                              <a:dgm id="{88B47223-DFD9-4552-A50D-E120C33962F9}"/>
                                            </p:graphicEl>
                                          </p:spTgt>
                                        </p:tgtEl>
                                      </p:cBhvr>
                                      <p:to x="100000" y="100000"/>
                                    </p:animScale>
                                    <p:animScale>
                                      <p:cBhvr>
                                        <p:cTn id="142" dur="26">
                                          <p:stCondLst>
                                            <p:cond delay="1642"/>
                                          </p:stCondLst>
                                        </p:cTn>
                                        <p:tgtEl>
                                          <p:spTgt spid="2">
                                            <p:graphicEl>
                                              <a:dgm id="{88B47223-DFD9-4552-A50D-E120C33962F9}"/>
                                            </p:graphicEl>
                                          </p:spTgt>
                                        </p:tgtEl>
                                      </p:cBhvr>
                                      <p:to x="100000" y="90000"/>
                                    </p:animScale>
                                    <p:animScale>
                                      <p:cBhvr>
                                        <p:cTn id="143" dur="166" decel="50000">
                                          <p:stCondLst>
                                            <p:cond delay="1668"/>
                                          </p:stCondLst>
                                        </p:cTn>
                                        <p:tgtEl>
                                          <p:spTgt spid="2">
                                            <p:graphicEl>
                                              <a:dgm id="{88B47223-DFD9-4552-A50D-E120C33962F9}"/>
                                            </p:graphicEl>
                                          </p:spTgt>
                                        </p:tgtEl>
                                      </p:cBhvr>
                                      <p:to x="100000" y="100000"/>
                                    </p:animScale>
                                    <p:animScale>
                                      <p:cBhvr>
                                        <p:cTn id="144" dur="26">
                                          <p:stCondLst>
                                            <p:cond delay="1808"/>
                                          </p:stCondLst>
                                        </p:cTn>
                                        <p:tgtEl>
                                          <p:spTgt spid="2">
                                            <p:graphicEl>
                                              <a:dgm id="{88B47223-DFD9-4552-A50D-E120C33962F9}"/>
                                            </p:graphicEl>
                                          </p:spTgt>
                                        </p:tgtEl>
                                      </p:cBhvr>
                                      <p:to x="100000" y="95000"/>
                                    </p:animScale>
                                    <p:animScale>
                                      <p:cBhvr>
                                        <p:cTn id="145" dur="166" decel="50000">
                                          <p:stCondLst>
                                            <p:cond delay="1834"/>
                                          </p:stCondLst>
                                        </p:cTn>
                                        <p:tgtEl>
                                          <p:spTgt spid="2">
                                            <p:graphicEl>
                                              <a:dgm id="{88B47223-DFD9-4552-A50D-E120C33962F9}"/>
                                            </p:graphicEl>
                                          </p:spTgt>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2">
                                            <p:graphicEl>
                                              <a:dgm id="{81B567CF-C9C6-4DFA-A7C1-7E5F575C3AC1}"/>
                                            </p:graphicEl>
                                          </p:spTgt>
                                        </p:tgtEl>
                                        <p:attrNameLst>
                                          <p:attrName>style.visibility</p:attrName>
                                        </p:attrNameLst>
                                      </p:cBhvr>
                                      <p:to>
                                        <p:strVal val="visible"/>
                                      </p:to>
                                    </p:set>
                                    <p:animEffect transition="in" filter="wipe(down)">
                                      <p:cBhvr>
                                        <p:cTn id="150" dur="580">
                                          <p:stCondLst>
                                            <p:cond delay="0"/>
                                          </p:stCondLst>
                                        </p:cTn>
                                        <p:tgtEl>
                                          <p:spTgt spid="2">
                                            <p:graphicEl>
                                              <a:dgm id="{81B567CF-C9C6-4DFA-A7C1-7E5F575C3AC1}"/>
                                            </p:graphicEl>
                                          </p:spTgt>
                                        </p:tgtEl>
                                      </p:cBhvr>
                                    </p:animEffect>
                                    <p:anim calcmode="lin" valueType="num">
                                      <p:cBhvr>
                                        <p:cTn id="151" dur="1822" tmFilter="0,0; 0.14,0.36; 0.43,0.73; 0.71,0.91; 1.0,1.0">
                                          <p:stCondLst>
                                            <p:cond delay="0"/>
                                          </p:stCondLst>
                                        </p:cTn>
                                        <p:tgtEl>
                                          <p:spTgt spid="2">
                                            <p:graphicEl>
                                              <a:dgm id="{81B567CF-C9C6-4DFA-A7C1-7E5F575C3AC1}"/>
                                            </p:graphicEl>
                                          </p:spTgt>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2">
                                            <p:graphicEl>
                                              <a:dgm id="{81B567CF-C9C6-4DFA-A7C1-7E5F575C3AC1}"/>
                                            </p:graphicEl>
                                          </p:spTgt>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2">
                                            <p:graphicEl>
                                              <a:dgm id="{81B567CF-C9C6-4DFA-A7C1-7E5F575C3AC1}"/>
                                            </p:graphicEl>
                                          </p:spTgt>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2">
                                            <p:graphicEl>
                                              <a:dgm id="{81B567CF-C9C6-4DFA-A7C1-7E5F575C3AC1}"/>
                                            </p:graphicEl>
                                          </p:spTgt>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2">
                                            <p:graphicEl>
                                              <a:dgm id="{81B567CF-C9C6-4DFA-A7C1-7E5F575C3AC1}"/>
                                            </p:graphicEl>
                                          </p:spTgt>
                                        </p:tgtEl>
                                        <p:attrNameLst>
                                          <p:attrName>ppt_y</p:attrName>
                                        </p:attrNameLst>
                                      </p:cBhvr>
                                      <p:tavLst>
                                        <p:tav tm="0" fmla="#ppt_y-sin(pi*$)/81">
                                          <p:val>
                                            <p:fltVal val="0"/>
                                          </p:val>
                                        </p:tav>
                                        <p:tav tm="100000">
                                          <p:val>
                                            <p:fltVal val="1"/>
                                          </p:val>
                                        </p:tav>
                                      </p:tavLst>
                                    </p:anim>
                                    <p:animScale>
                                      <p:cBhvr>
                                        <p:cTn id="156" dur="26">
                                          <p:stCondLst>
                                            <p:cond delay="650"/>
                                          </p:stCondLst>
                                        </p:cTn>
                                        <p:tgtEl>
                                          <p:spTgt spid="2">
                                            <p:graphicEl>
                                              <a:dgm id="{81B567CF-C9C6-4DFA-A7C1-7E5F575C3AC1}"/>
                                            </p:graphicEl>
                                          </p:spTgt>
                                        </p:tgtEl>
                                      </p:cBhvr>
                                      <p:to x="100000" y="60000"/>
                                    </p:animScale>
                                    <p:animScale>
                                      <p:cBhvr>
                                        <p:cTn id="157" dur="166" decel="50000">
                                          <p:stCondLst>
                                            <p:cond delay="676"/>
                                          </p:stCondLst>
                                        </p:cTn>
                                        <p:tgtEl>
                                          <p:spTgt spid="2">
                                            <p:graphicEl>
                                              <a:dgm id="{81B567CF-C9C6-4DFA-A7C1-7E5F575C3AC1}"/>
                                            </p:graphicEl>
                                          </p:spTgt>
                                        </p:tgtEl>
                                      </p:cBhvr>
                                      <p:to x="100000" y="100000"/>
                                    </p:animScale>
                                    <p:animScale>
                                      <p:cBhvr>
                                        <p:cTn id="158" dur="26">
                                          <p:stCondLst>
                                            <p:cond delay="1312"/>
                                          </p:stCondLst>
                                        </p:cTn>
                                        <p:tgtEl>
                                          <p:spTgt spid="2">
                                            <p:graphicEl>
                                              <a:dgm id="{81B567CF-C9C6-4DFA-A7C1-7E5F575C3AC1}"/>
                                            </p:graphicEl>
                                          </p:spTgt>
                                        </p:tgtEl>
                                      </p:cBhvr>
                                      <p:to x="100000" y="80000"/>
                                    </p:animScale>
                                    <p:animScale>
                                      <p:cBhvr>
                                        <p:cTn id="159" dur="166" decel="50000">
                                          <p:stCondLst>
                                            <p:cond delay="1338"/>
                                          </p:stCondLst>
                                        </p:cTn>
                                        <p:tgtEl>
                                          <p:spTgt spid="2">
                                            <p:graphicEl>
                                              <a:dgm id="{81B567CF-C9C6-4DFA-A7C1-7E5F575C3AC1}"/>
                                            </p:graphicEl>
                                          </p:spTgt>
                                        </p:tgtEl>
                                      </p:cBhvr>
                                      <p:to x="100000" y="100000"/>
                                    </p:animScale>
                                    <p:animScale>
                                      <p:cBhvr>
                                        <p:cTn id="160" dur="26">
                                          <p:stCondLst>
                                            <p:cond delay="1642"/>
                                          </p:stCondLst>
                                        </p:cTn>
                                        <p:tgtEl>
                                          <p:spTgt spid="2">
                                            <p:graphicEl>
                                              <a:dgm id="{81B567CF-C9C6-4DFA-A7C1-7E5F575C3AC1}"/>
                                            </p:graphicEl>
                                          </p:spTgt>
                                        </p:tgtEl>
                                      </p:cBhvr>
                                      <p:to x="100000" y="90000"/>
                                    </p:animScale>
                                    <p:animScale>
                                      <p:cBhvr>
                                        <p:cTn id="161" dur="166" decel="50000">
                                          <p:stCondLst>
                                            <p:cond delay="1668"/>
                                          </p:stCondLst>
                                        </p:cTn>
                                        <p:tgtEl>
                                          <p:spTgt spid="2">
                                            <p:graphicEl>
                                              <a:dgm id="{81B567CF-C9C6-4DFA-A7C1-7E5F575C3AC1}"/>
                                            </p:graphicEl>
                                          </p:spTgt>
                                        </p:tgtEl>
                                      </p:cBhvr>
                                      <p:to x="100000" y="100000"/>
                                    </p:animScale>
                                    <p:animScale>
                                      <p:cBhvr>
                                        <p:cTn id="162" dur="26">
                                          <p:stCondLst>
                                            <p:cond delay="1808"/>
                                          </p:stCondLst>
                                        </p:cTn>
                                        <p:tgtEl>
                                          <p:spTgt spid="2">
                                            <p:graphicEl>
                                              <a:dgm id="{81B567CF-C9C6-4DFA-A7C1-7E5F575C3AC1}"/>
                                            </p:graphicEl>
                                          </p:spTgt>
                                        </p:tgtEl>
                                      </p:cBhvr>
                                      <p:to x="100000" y="95000"/>
                                    </p:animScale>
                                    <p:animScale>
                                      <p:cBhvr>
                                        <p:cTn id="163" dur="166" decel="50000">
                                          <p:stCondLst>
                                            <p:cond delay="1834"/>
                                          </p:stCondLst>
                                        </p:cTn>
                                        <p:tgtEl>
                                          <p:spTgt spid="2">
                                            <p:graphicEl>
                                              <a:dgm id="{81B567CF-C9C6-4DFA-A7C1-7E5F575C3AC1}"/>
                                            </p:graphicEl>
                                          </p:spTgt>
                                        </p:tgtEl>
                                      </p:cBhvr>
                                      <p:to x="100000" y="100000"/>
                                    </p:animScale>
                                  </p:childTnLst>
                                </p:cTn>
                              </p:par>
                              <p:par>
                                <p:cTn id="164" presetID="26" presetClass="entr" presetSubtype="0" fill="hold" grpId="0" nodeType="withEffect">
                                  <p:stCondLst>
                                    <p:cond delay="0"/>
                                  </p:stCondLst>
                                  <p:childTnLst>
                                    <p:set>
                                      <p:cBhvr>
                                        <p:cTn id="165" dur="1" fill="hold">
                                          <p:stCondLst>
                                            <p:cond delay="0"/>
                                          </p:stCondLst>
                                        </p:cTn>
                                        <p:tgtEl>
                                          <p:spTgt spid="2">
                                            <p:graphicEl>
                                              <a:dgm id="{D06D1614-3B36-41F3-8B1E-E9EF9464ABDB}"/>
                                            </p:graphicEl>
                                          </p:spTgt>
                                        </p:tgtEl>
                                        <p:attrNameLst>
                                          <p:attrName>style.visibility</p:attrName>
                                        </p:attrNameLst>
                                      </p:cBhvr>
                                      <p:to>
                                        <p:strVal val="visible"/>
                                      </p:to>
                                    </p:set>
                                    <p:animEffect transition="in" filter="wipe(down)">
                                      <p:cBhvr>
                                        <p:cTn id="166" dur="580">
                                          <p:stCondLst>
                                            <p:cond delay="0"/>
                                          </p:stCondLst>
                                        </p:cTn>
                                        <p:tgtEl>
                                          <p:spTgt spid="2">
                                            <p:graphicEl>
                                              <a:dgm id="{D06D1614-3B36-41F3-8B1E-E9EF9464ABDB}"/>
                                            </p:graphicEl>
                                          </p:spTgt>
                                        </p:tgtEl>
                                      </p:cBhvr>
                                    </p:animEffect>
                                    <p:anim calcmode="lin" valueType="num">
                                      <p:cBhvr>
                                        <p:cTn id="167" dur="1822" tmFilter="0,0; 0.14,0.36; 0.43,0.73; 0.71,0.91; 1.0,1.0">
                                          <p:stCondLst>
                                            <p:cond delay="0"/>
                                          </p:stCondLst>
                                        </p:cTn>
                                        <p:tgtEl>
                                          <p:spTgt spid="2">
                                            <p:graphicEl>
                                              <a:dgm id="{D06D1614-3B36-41F3-8B1E-E9EF9464ABDB}"/>
                                            </p:graphicEl>
                                          </p:spTgt>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2">
                                            <p:graphicEl>
                                              <a:dgm id="{D06D1614-3B36-41F3-8B1E-E9EF9464ABDB}"/>
                                            </p:graphicEl>
                                          </p:spTgt>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2">
                                            <p:graphicEl>
                                              <a:dgm id="{D06D1614-3B36-41F3-8B1E-E9EF9464ABDB}"/>
                                            </p:graphicEl>
                                          </p:spTgt>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2">
                                            <p:graphicEl>
                                              <a:dgm id="{D06D1614-3B36-41F3-8B1E-E9EF9464ABDB}"/>
                                            </p:graphicEl>
                                          </p:spTgt>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2">
                                            <p:graphicEl>
                                              <a:dgm id="{D06D1614-3B36-41F3-8B1E-E9EF9464ABDB}"/>
                                            </p:graphicEl>
                                          </p:spTgt>
                                        </p:tgtEl>
                                        <p:attrNameLst>
                                          <p:attrName>ppt_y</p:attrName>
                                        </p:attrNameLst>
                                      </p:cBhvr>
                                      <p:tavLst>
                                        <p:tav tm="0" fmla="#ppt_y-sin(pi*$)/81">
                                          <p:val>
                                            <p:fltVal val="0"/>
                                          </p:val>
                                        </p:tav>
                                        <p:tav tm="100000">
                                          <p:val>
                                            <p:fltVal val="1"/>
                                          </p:val>
                                        </p:tav>
                                      </p:tavLst>
                                    </p:anim>
                                    <p:animScale>
                                      <p:cBhvr>
                                        <p:cTn id="172" dur="26">
                                          <p:stCondLst>
                                            <p:cond delay="650"/>
                                          </p:stCondLst>
                                        </p:cTn>
                                        <p:tgtEl>
                                          <p:spTgt spid="2">
                                            <p:graphicEl>
                                              <a:dgm id="{D06D1614-3B36-41F3-8B1E-E9EF9464ABDB}"/>
                                            </p:graphicEl>
                                          </p:spTgt>
                                        </p:tgtEl>
                                      </p:cBhvr>
                                      <p:to x="100000" y="60000"/>
                                    </p:animScale>
                                    <p:animScale>
                                      <p:cBhvr>
                                        <p:cTn id="173" dur="166" decel="50000">
                                          <p:stCondLst>
                                            <p:cond delay="676"/>
                                          </p:stCondLst>
                                        </p:cTn>
                                        <p:tgtEl>
                                          <p:spTgt spid="2">
                                            <p:graphicEl>
                                              <a:dgm id="{D06D1614-3B36-41F3-8B1E-E9EF9464ABDB}"/>
                                            </p:graphicEl>
                                          </p:spTgt>
                                        </p:tgtEl>
                                      </p:cBhvr>
                                      <p:to x="100000" y="100000"/>
                                    </p:animScale>
                                    <p:animScale>
                                      <p:cBhvr>
                                        <p:cTn id="174" dur="26">
                                          <p:stCondLst>
                                            <p:cond delay="1312"/>
                                          </p:stCondLst>
                                        </p:cTn>
                                        <p:tgtEl>
                                          <p:spTgt spid="2">
                                            <p:graphicEl>
                                              <a:dgm id="{D06D1614-3B36-41F3-8B1E-E9EF9464ABDB}"/>
                                            </p:graphicEl>
                                          </p:spTgt>
                                        </p:tgtEl>
                                      </p:cBhvr>
                                      <p:to x="100000" y="80000"/>
                                    </p:animScale>
                                    <p:animScale>
                                      <p:cBhvr>
                                        <p:cTn id="175" dur="166" decel="50000">
                                          <p:stCondLst>
                                            <p:cond delay="1338"/>
                                          </p:stCondLst>
                                        </p:cTn>
                                        <p:tgtEl>
                                          <p:spTgt spid="2">
                                            <p:graphicEl>
                                              <a:dgm id="{D06D1614-3B36-41F3-8B1E-E9EF9464ABDB}"/>
                                            </p:graphicEl>
                                          </p:spTgt>
                                        </p:tgtEl>
                                      </p:cBhvr>
                                      <p:to x="100000" y="100000"/>
                                    </p:animScale>
                                    <p:animScale>
                                      <p:cBhvr>
                                        <p:cTn id="176" dur="26">
                                          <p:stCondLst>
                                            <p:cond delay="1642"/>
                                          </p:stCondLst>
                                        </p:cTn>
                                        <p:tgtEl>
                                          <p:spTgt spid="2">
                                            <p:graphicEl>
                                              <a:dgm id="{D06D1614-3B36-41F3-8B1E-E9EF9464ABDB}"/>
                                            </p:graphicEl>
                                          </p:spTgt>
                                        </p:tgtEl>
                                      </p:cBhvr>
                                      <p:to x="100000" y="90000"/>
                                    </p:animScale>
                                    <p:animScale>
                                      <p:cBhvr>
                                        <p:cTn id="177" dur="166" decel="50000">
                                          <p:stCondLst>
                                            <p:cond delay="1668"/>
                                          </p:stCondLst>
                                        </p:cTn>
                                        <p:tgtEl>
                                          <p:spTgt spid="2">
                                            <p:graphicEl>
                                              <a:dgm id="{D06D1614-3B36-41F3-8B1E-E9EF9464ABDB}"/>
                                            </p:graphicEl>
                                          </p:spTgt>
                                        </p:tgtEl>
                                      </p:cBhvr>
                                      <p:to x="100000" y="100000"/>
                                    </p:animScale>
                                    <p:animScale>
                                      <p:cBhvr>
                                        <p:cTn id="178" dur="26">
                                          <p:stCondLst>
                                            <p:cond delay="1808"/>
                                          </p:stCondLst>
                                        </p:cTn>
                                        <p:tgtEl>
                                          <p:spTgt spid="2">
                                            <p:graphicEl>
                                              <a:dgm id="{D06D1614-3B36-41F3-8B1E-E9EF9464ABDB}"/>
                                            </p:graphicEl>
                                          </p:spTgt>
                                        </p:tgtEl>
                                      </p:cBhvr>
                                      <p:to x="100000" y="95000"/>
                                    </p:animScale>
                                    <p:animScale>
                                      <p:cBhvr>
                                        <p:cTn id="179" dur="166" decel="50000">
                                          <p:stCondLst>
                                            <p:cond delay="1834"/>
                                          </p:stCondLst>
                                        </p:cTn>
                                        <p:tgtEl>
                                          <p:spTgt spid="2">
                                            <p:graphicEl>
                                              <a:dgm id="{D06D1614-3B36-41F3-8B1E-E9EF9464ABDB}"/>
                                            </p:graphicEl>
                                          </p:spTgt>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iterate type="lt">
                                    <p:tmPct val="0"/>
                                  </p:iterate>
                                  <p:childTnLst>
                                    <p:set>
                                      <p:cBhvr>
                                        <p:cTn id="183" dur="1" fill="hold">
                                          <p:stCondLst>
                                            <p:cond delay="0"/>
                                          </p:stCondLst>
                                        </p:cTn>
                                        <p:tgtEl>
                                          <p:spTgt spid="4"/>
                                        </p:tgtEl>
                                        <p:attrNameLst>
                                          <p:attrName>style.visibility</p:attrName>
                                        </p:attrNameLst>
                                      </p:cBhvr>
                                      <p:to>
                                        <p:strVal val="visible"/>
                                      </p:to>
                                    </p:set>
                                    <p:anim calcmode="lin" valueType="num">
                                      <p:cBhvr additive="base">
                                        <p:cTn id="184" dur="500" fill="hold"/>
                                        <p:tgtEl>
                                          <p:spTgt spid="4"/>
                                        </p:tgtEl>
                                        <p:attrNameLst>
                                          <p:attrName>ppt_x</p:attrName>
                                        </p:attrNameLst>
                                      </p:cBhvr>
                                      <p:tavLst>
                                        <p:tav tm="0">
                                          <p:val>
                                            <p:strVal val="#ppt_x"/>
                                          </p:val>
                                        </p:tav>
                                        <p:tav tm="100000">
                                          <p:val>
                                            <p:strVal val="#ppt_x"/>
                                          </p:val>
                                        </p:tav>
                                      </p:tavLst>
                                    </p:anim>
                                    <p:anim calcmode="lin" valueType="num">
                                      <p:cBhvr additive="base">
                                        <p:cTn id="18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34" presetClass="emph" presetSubtype="0" fill="hold" grpId="1" nodeType="clickEffect">
                                  <p:stCondLst>
                                    <p:cond delay="0"/>
                                  </p:stCondLst>
                                  <p:iterate type="lt">
                                    <p:tmPct val="10000"/>
                                  </p:iterate>
                                  <p:childTnLst>
                                    <p:animMotion origin="layout" path="M 0.0 0.0 L 0.0 -0.07213" pathEditMode="relative" ptsTypes="">
                                      <p:cBhvr>
                                        <p:cTn id="189" dur="250" accel="50000" decel="50000" autoRev="1" fill="hold">
                                          <p:stCondLst>
                                            <p:cond delay="0"/>
                                          </p:stCondLst>
                                        </p:cTn>
                                        <p:tgtEl>
                                          <p:spTgt spid="4"/>
                                        </p:tgtEl>
                                        <p:attrNameLst>
                                          <p:attrName>ppt_x</p:attrName>
                                          <p:attrName>ppt_y</p:attrName>
                                        </p:attrNameLst>
                                      </p:cBhvr>
                                    </p:animMotion>
                                    <p:animRot by="1500000">
                                      <p:cBhvr>
                                        <p:cTn id="190" dur="125" fill="hold">
                                          <p:stCondLst>
                                            <p:cond delay="0"/>
                                          </p:stCondLst>
                                        </p:cTn>
                                        <p:tgtEl>
                                          <p:spTgt spid="4"/>
                                        </p:tgtEl>
                                        <p:attrNameLst>
                                          <p:attrName>r</p:attrName>
                                        </p:attrNameLst>
                                      </p:cBhvr>
                                    </p:animRot>
                                    <p:animRot by="-1500000">
                                      <p:cBhvr>
                                        <p:cTn id="191" dur="125" fill="hold">
                                          <p:stCondLst>
                                            <p:cond delay="125"/>
                                          </p:stCondLst>
                                        </p:cTn>
                                        <p:tgtEl>
                                          <p:spTgt spid="4"/>
                                        </p:tgtEl>
                                        <p:attrNameLst>
                                          <p:attrName>r</p:attrName>
                                        </p:attrNameLst>
                                      </p:cBhvr>
                                    </p:animRot>
                                    <p:animRot by="-1500000">
                                      <p:cBhvr>
                                        <p:cTn id="192" dur="125" fill="hold">
                                          <p:stCondLst>
                                            <p:cond delay="250"/>
                                          </p:stCondLst>
                                        </p:cTn>
                                        <p:tgtEl>
                                          <p:spTgt spid="4"/>
                                        </p:tgtEl>
                                        <p:attrNameLst>
                                          <p:attrName>r</p:attrName>
                                        </p:attrNameLst>
                                      </p:cBhvr>
                                    </p:animRot>
                                    <p:animRot by="1500000">
                                      <p:cBhvr>
                                        <p:cTn id="19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6830-E2F3-4A86-99BA-674AC083D808}"/>
              </a:ext>
            </a:extLst>
          </p:cNvPr>
          <p:cNvSpPr>
            <a:spLocks noGrp="1"/>
          </p:cNvSpPr>
          <p:nvPr>
            <p:ph type="title"/>
          </p:nvPr>
        </p:nvSpPr>
        <p:spPr/>
        <p:txBody>
          <a:bodyPr/>
          <a:lstStyle/>
          <a:p>
            <a:r>
              <a:rPr lang="en-US" dirty="0"/>
              <a:t>Reputation or Skill – Narrow Definition </a:t>
            </a:r>
          </a:p>
        </p:txBody>
      </p:sp>
      <p:sp>
        <p:nvSpPr>
          <p:cNvPr id="3" name="Content Placeholder 2">
            <a:extLst>
              <a:ext uri="{FF2B5EF4-FFF2-40B4-BE49-F238E27FC236}">
                <a16:creationId xmlns:a16="http://schemas.microsoft.com/office/drawing/2014/main" id="{F630818B-461D-4FB2-914F-8FDDE33B9C6B}"/>
              </a:ext>
            </a:extLst>
          </p:cNvPr>
          <p:cNvSpPr>
            <a:spLocks noGrp="1"/>
          </p:cNvSpPr>
          <p:nvPr>
            <p:ph idx="1"/>
          </p:nvPr>
        </p:nvSpPr>
        <p:spPr/>
        <p:txBody>
          <a:bodyPr>
            <a:noAutofit/>
          </a:bodyPr>
          <a:lstStyle/>
          <a:p>
            <a:r>
              <a:rPr lang="en-US" sz="2400" dirty="0">
                <a:solidFill>
                  <a:schemeClr val="accent6">
                    <a:lumMod val="75000"/>
                  </a:schemeClr>
                </a:solidFill>
              </a:rPr>
              <a:t>A trade or business in which a person receives fees, compensation, or other income for endorsing products or services</a:t>
            </a:r>
          </a:p>
          <a:p>
            <a:r>
              <a:rPr lang="en-US" sz="2400" dirty="0">
                <a:solidFill>
                  <a:srgbClr val="0070C0"/>
                </a:solidFill>
              </a:rPr>
              <a:t>A trade or business in which a person licenses or receives fees, compensation or other income for the use of an individual’s image, likeness, name, signature, voice, trademark, or any other symbols associated with the individual’s identity</a:t>
            </a:r>
          </a:p>
          <a:p>
            <a:r>
              <a:rPr lang="en-US" sz="2400" dirty="0">
                <a:solidFill>
                  <a:schemeClr val="accent1">
                    <a:lumMod val="50000"/>
                  </a:schemeClr>
                </a:solidFill>
              </a:rPr>
              <a:t>Receiving fees, compensation, or other income for appearing at an event or on radio, television, or another media format</a:t>
            </a:r>
          </a:p>
        </p:txBody>
      </p:sp>
    </p:spTree>
    <p:extLst>
      <p:ext uri="{BB962C8B-B14F-4D97-AF65-F5344CB8AC3E}">
        <p14:creationId xmlns:p14="http://schemas.microsoft.com/office/powerpoint/2010/main" val="281494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p:txBody>
          <a:bodyPr/>
          <a:lstStyle/>
          <a:p>
            <a:r>
              <a:rPr lang="en-US" dirty="0"/>
              <a:t>Net Operating Loss Deduction</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a:solidFill>
            <a:schemeClr val="bg1"/>
          </a:solidFill>
        </p:spPr>
        <p:txBody>
          <a:bodyPr/>
          <a:lstStyle/>
          <a:p>
            <a:pPr marL="42863" indent="0">
              <a:spcBef>
                <a:spcPts val="700"/>
              </a:spcBef>
              <a:spcAft>
                <a:spcPts val="700"/>
              </a:spcAft>
              <a:buClr>
                <a:schemeClr val="accent1"/>
              </a:buClr>
              <a:buNone/>
            </a:pPr>
            <a:r>
              <a:rPr lang="en-US" sz="2400" dirty="0">
                <a:solidFill>
                  <a:schemeClr val="accent2"/>
                </a:solidFill>
              </a:rPr>
              <a:t>Changes apply to NOL generated after 2017 cont.</a:t>
            </a:r>
          </a:p>
          <a:p>
            <a:pPr>
              <a:spcBef>
                <a:spcPts val="700"/>
              </a:spcBef>
              <a:spcAft>
                <a:spcPts val="700"/>
              </a:spcAft>
              <a:buFont typeface="Wingdings" panose="05000000000000000000" pitchFamily="2" charset="2"/>
              <a:buChar char="§"/>
            </a:pPr>
            <a:r>
              <a:rPr lang="en-US" sz="2400" dirty="0">
                <a:solidFill>
                  <a:schemeClr val="accent2"/>
                </a:solidFill>
              </a:rPr>
              <a:t>NOL deduction limited to 80% of taxable income (before the NOL deduction)</a:t>
            </a:r>
          </a:p>
          <a:p>
            <a:pPr marL="385763" lvl="1" indent="-385763">
              <a:spcBef>
                <a:spcPts val="700"/>
              </a:spcBef>
              <a:spcAft>
                <a:spcPts val="700"/>
              </a:spcAft>
              <a:buFont typeface="Wingdings" panose="05000000000000000000" pitchFamily="2" charset="2"/>
              <a:buChar char="§"/>
            </a:pPr>
            <a:r>
              <a:rPr lang="en-US" sz="2400" dirty="0">
                <a:solidFill>
                  <a:schemeClr val="accent2"/>
                </a:solidFill>
              </a:rPr>
              <a:t>20-year expiration eliminated</a:t>
            </a:r>
          </a:p>
          <a:p>
            <a:pPr marL="342900" lvl="1" indent="0">
              <a:spcBef>
                <a:spcPts val="700"/>
              </a:spcBef>
              <a:spcAft>
                <a:spcPts val="700"/>
              </a:spcAft>
              <a:buNone/>
            </a:pPr>
            <a:endParaRPr lang="en-US" sz="1500" dirty="0"/>
          </a:p>
        </p:txBody>
      </p:sp>
    </p:spTree>
    <p:extLst>
      <p:ext uri="{BB962C8B-B14F-4D97-AF65-F5344CB8AC3E}">
        <p14:creationId xmlns:p14="http://schemas.microsoft.com/office/powerpoint/2010/main" val="3206490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6830-E2F3-4A86-99BA-674AC083D808}"/>
              </a:ext>
            </a:extLst>
          </p:cNvPr>
          <p:cNvSpPr>
            <a:spLocks noGrp="1"/>
          </p:cNvSpPr>
          <p:nvPr>
            <p:ph type="title"/>
          </p:nvPr>
        </p:nvSpPr>
        <p:spPr/>
        <p:txBody>
          <a:bodyPr/>
          <a:lstStyle/>
          <a:p>
            <a:r>
              <a:rPr lang="en-US" dirty="0"/>
              <a:t>Reputation or Skill – Narrow Definition </a:t>
            </a:r>
          </a:p>
        </p:txBody>
      </p:sp>
      <p:sp>
        <p:nvSpPr>
          <p:cNvPr id="3" name="Content Placeholder 2">
            <a:extLst>
              <a:ext uri="{FF2B5EF4-FFF2-40B4-BE49-F238E27FC236}">
                <a16:creationId xmlns:a16="http://schemas.microsoft.com/office/drawing/2014/main" id="{F630818B-461D-4FB2-914F-8FDDE33B9C6B}"/>
              </a:ext>
            </a:extLst>
          </p:cNvPr>
          <p:cNvSpPr>
            <a:spLocks noGrp="1"/>
          </p:cNvSpPr>
          <p:nvPr>
            <p:ph idx="1"/>
          </p:nvPr>
        </p:nvSpPr>
        <p:spPr/>
        <p:txBody>
          <a:bodyPr>
            <a:noAutofit/>
          </a:bodyPr>
          <a:lstStyle/>
          <a:p>
            <a:r>
              <a:rPr lang="en-US" sz="2400" dirty="0">
                <a:solidFill>
                  <a:schemeClr val="accent6">
                    <a:lumMod val="75000"/>
                  </a:schemeClr>
                </a:solidFill>
              </a:rPr>
              <a:t>A trade or business in which a person receives fees, compensation, or other income for endorsing products or services</a:t>
            </a:r>
          </a:p>
          <a:p>
            <a:r>
              <a:rPr lang="en-US" sz="2400" dirty="0">
                <a:solidFill>
                  <a:srgbClr val="0070C0"/>
                </a:solidFill>
              </a:rPr>
              <a:t>A trade or business in which a person licenses or receives fees, compensation or other income for the use of an individual’s image, likeness, name, signature, voice, trademark, or any other symbols associated with the individual’s identity</a:t>
            </a:r>
          </a:p>
          <a:p>
            <a:r>
              <a:rPr lang="en-US" sz="2400" dirty="0">
                <a:solidFill>
                  <a:schemeClr val="accent1">
                    <a:lumMod val="50000"/>
                  </a:schemeClr>
                </a:solidFill>
              </a:rPr>
              <a:t>Receiving fees, compensation, or other income for appearing at an event or on radio, television, or another media format</a:t>
            </a:r>
          </a:p>
        </p:txBody>
      </p:sp>
    </p:spTree>
    <p:extLst>
      <p:ext uri="{BB962C8B-B14F-4D97-AF65-F5344CB8AC3E}">
        <p14:creationId xmlns:p14="http://schemas.microsoft.com/office/powerpoint/2010/main" val="262417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EFEEBC53-64CF-40D5-8E51-25E80C475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6" y="22164"/>
            <a:ext cx="5260621" cy="6807861"/>
          </a:xfrm>
          <a:prstGeom prst="rect">
            <a:avLst/>
          </a:prstGeom>
          <a:ln w="38100">
            <a:solidFill>
              <a:srgbClr val="7030A0"/>
            </a:solidFill>
          </a:ln>
        </p:spPr>
      </p:pic>
      <p:pic>
        <p:nvPicPr>
          <p:cNvPr id="7" name="Picture 6" descr="A close up of a piece of paper&#10;&#10;Description generated with high confidence">
            <a:extLst>
              <a:ext uri="{FF2B5EF4-FFF2-40B4-BE49-F238E27FC236}">
                <a16:creationId xmlns:a16="http://schemas.microsoft.com/office/drawing/2014/main" id="{142FF02F-C55A-4F0B-A3DD-84FE8BA1E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356" y="22162"/>
            <a:ext cx="5260622" cy="6807863"/>
          </a:xfrm>
          <a:prstGeom prst="rect">
            <a:avLst/>
          </a:prstGeom>
          <a:ln w="38100">
            <a:solidFill>
              <a:srgbClr val="7030A0"/>
            </a:solidFill>
          </a:ln>
        </p:spPr>
      </p:pic>
      <p:sp>
        <p:nvSpPr>
          <p:cNvPr id="8" name="Right Brace 7">
            <a:extLst>
              <a:ext uri="{FF2B5EF4-FFF2-40B4-BE49-F238E27FC236}">
                <a16:creationId xmlns:a16="http://schemas.microsoft.com/office/drawing/2014/main" id="{1B28AD30-3C4F-42FB-997D-A2547D976C5D}"/>
              </a:ext>
            </a:extLst>
          </p:cNvPr>
          <p:cNvSpPr/>
          <p:nvPr/>
        </p:nvSpPr>
        <p:spPr>
          <a:xfrm>
            <a:off x="4907902" y="3722914"/>
            <a:ext cx="429327" cy="75578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27A67629-01BF-44FD-999A-7653A84C0E24}"/>
              </a:ext>
            </a:extLst>
          </p:cNvPr>
          <p:cNvSpPr/>
          <p:nvPr/>
        </p:nvSpPr>
        <p:spPr>
          <a:xfrm>
            <a:off x="3929494" y="620485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788DC38C-79F8-42C7-9D11-059ECCAB8855}"/>
              </a:ext>
            </a:extLst>
          </p:cNvPr>
          <p:cNvSpPr/>
          <p:nvPr/>
        </p:nvSpPr>
        <p:spPr>
          <a:xfrm>
            <a:off x="9316368" y="88018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0E58EB-8491-4897-83D8-564D43FE0CF8}"/>
              </a:ext>
            </a:extLst>
          </p:cNvPr>
          <p:cNvSpPr txBox="1"/>
          <p:nvPr/>
        </p:nvSpPr>
        <p:spPr>
          <a:xfrm>
            <a:off x="10506270" y="827313"/>
            <a:ext cx="709126" cy="369332"/>
          </a:xfrm>
          <a:prstGeom prst="rect">
            <a:avLst/>
          </a:prstGeom>
          <a:noFill/>
        </p:spPr>
        <p:txBody>
          <a:bodyPr wrap="square" rtlCol="0">
            <a:spAutoFit/>
          </a:bodyPr>
          <a:lstStyle/>
          <a:p>
            <a:r>
              <a:rPr lang="en-US" dirty="0"/>
              <a:t>QBID</a:t>
            </a:r>
          </a:p>
        </p:txBody>
      </p:sp>
      <p:cxnSp>
        <p:nvCxnSpPr>
          <p:cNvPr id="13" name="Straight Arrow Connector 12">
            <a:extLst>
              <a:ext uri="{FF2B5EF4-FFF2-40B4-BE49-F238E27FC236}">
                <a16:creationId xmlns:a16="http://schemas.microsoft.com/office/drawing/2014/main" id="{6B8D32BC-A34B-4377-B3EF-3AF24ED9FF9E}"/>
              </a:ext>
            </a:extLst>
          </p:cNvPr>
          <p:cNvCxnSpPr>
            <a:cxnSpLocks/>
            <a:stCxn id="17" idx="8"/>
          </p:cNvCxnSpPr>
          <p:nvPr/>
        </p:nvCxnSpPr>
        <p:spPr>
          <a:xfrm flipH="1">
            <a:off x="7716417" y="829832"/>
            <a:ext cx="740033" cy="18214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7" name="Speech Bubble: Oval 16">
            <a:extLst>
              <a:ext uri="{FF2B5EF4-FFF2-40B4-BE49-F238E27FC236}">
                <a16:creationId xmlns:a16="http://schemas.microsoft.com/office/drawing/2014/main" id="{0692E32E-9888-416D-8046-84EB34FC7F1D}"/>
              </a:ext>
            </a:extLst>
          </p:cNvPr>
          <p:cNvSpPr/>
          <p:nvPr/>
        </p:nvSpPr>
        <p:spPr>
          <a:xfrm>
            <a:off x="8974666" y="-55340"/>
            <a:ext cx="1998133" cy="612648"/>
          </a:xfrm>
          <a:prstGeom prst="wedgeEllipseCallout">
            <a:avLst>
              <a:gd name="adj1" fmla="val -75935"/>
              <a:gd name="adj2" fmla="val 94483"/>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206906B-3BF7-4F7B-AD6B-201B95A8CEF2}"/>
              </a:ext>
            </a:extLst>
          </p:cNvPr>
          <p:cNvSpPr txBox="1"/>
          <p:nvPr/>
        </p:nvSpPr>
        <p:spPr>
          <a:xfrm>
            <a:off x="9316368" y="-29518"/>
            <a:ext cx="1488481" cy="400110"/>
          </a:xfrm>
          <a:prstGeom prst="rect">
            <a:avLst/>
          </a:prstGeom>
          <a:noFill/>
        </p:spPr>
        <p:txBody>
          <a:bodyPr wrap="square" rtlCol="0">
            <a:spAutoFit/>
          </a:bodyPr>
          <a:lstStyle/>
          <a:p>
            <a:r>
              <a:rPr lang="en-US" sz="1000" dirty="0"/>
              <a:t>QBID SORT OF REPLACES EXEMPTIONS</a:t>
            </a:r>
          </a:p>
        </p:txBody>
      </p:sp>
    </p:spTree>
    <p:extLst>
      <p:ext uri="{BB962C8B-B14F-4D97-AF65-F5344CB8AC3E}">
        <p14:creationId xmlns:p14="http://schemas.microsoft.com/office/powerpoint/2010/main" val="15783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7"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C361-5597-47D3-A200-7B0498919A3D}"/>
              </a:ext>
            </a:extLst>
          </p:cNvPr>
          <p:cNvSpPr>
            <a:spLocks noGrp="1"/>
          </p:cNvSpPr>
          <p:nvPr>
            <p:ph type="title"/>
          </p:nvPr>
        </p:nvSpPr>
        <p:spPr>
          <a:xfrm>
            <a:off x="677334" y="609600"/>
            <a:ext cx="8596668" cy="707472"/>
          </a:xfrm>
        </p:spPr>
        <p:txBody>
          <a:bodyPr/>
          <a:lstStyle/>
          <a:p>
            <a:r>
              <a:rPr lang="en-US" dirty="0"/>
              <a:t>So then this should make sense…..</a:t>
            </a:r>
          </a:p>
        </p:txBody>
      </p:sp>
      <p:sp>
        <p:nvSpPr>
          <p:cNvPr id="3" name="Content Placeholder 2">
            <a:extLst>
              <a:ext uri="{FF2B5EF4-FFF2-40B4-BE49-F238E27FC236}">
                <a16:creationId xmlns:a16="http://schemas.microsoft.com/office/drawing/2014/main" id="{82B2240D-4726-4EF1-B386-D5CB446F982F}"/>
              </a:ext>
            </a:extLst>
          </p:cNvPr>
          <p:cNvSpPr>
            <a:spLocks noGrp="1"/>
          </p:cNvSpPr>
          <p:nvPr>
            <p:ph idx="1"/>
          </p:nvPr>
        </p:nvSpPr>
        <p:spPr>
          <a:xfrm>
            <a:off x="677334" y="1417739"/>
            <a:ext cx="8596668" cy="4623623"/>
          </a:xfrm>
        </p:spPr>
        <p:txBody>
          <a:bodyPr>
            <a:normAutofit lnSpcReduction="10000"/>
          </a:bodyPr>
          <a:lstStyle/>
          <a:p>
            <a:r>
              <a:rPr lang="en-US" sz="2700" dirty="0"/>
              <a:t>Partnership – QBI determined after deducting: </a:t>
            </a:r>
          </a:p>
          <a:p>
            <a:pPr lvl="1"/>
            <a:r>
              <a:rPr lang="en-US" sz="2700" dirty="0"/>
              <a:t>Guaranteed payments</a:t>
            </a:r>
          </a:p>
          <a:p>
            <a:pPr lvl="1"/>
            <a:r>
              <a:rPr lang="en-US" sz="2700" dirty="0"/>
              <a:t>Payments to partners not acting in capacity of partner</a:t>
            </a:r>
          </a:p>
          <a:p>
            <a:r>
              <a:rPr lang="en-US" sz="2700" dirty="0"/>
              <a:t>S Corporation – QBI determined after deducting:</a:t>
            </a:r>
          </a:p>
          <a:p>
            <a:pPr lvl="1"/>
            <a:r>
              <a:rPr lang="en-US" sz="2700" dirty="0"/>
              <a:t>Reasonable compensation to shareholder</a:t>
            </a:r>
          </a:p>
          <a:p>
            <a:r>
              <a:rPr lang="en-US" sz="2700" dirty="0"/>
              <a:t> Reasonable Compensation does not apply to partnerships</a:t>
            </a:r>
          </a:p>
          <a:p>
            <a:pPr lvl="1"/>
            <a:r>
              <a:rPr lang="en-US" sz="2700" dirty="0"/>
              <a:t>No requirement to make guaranteed payments to enable a 199A deduction</a:t>
            </a:r>
          </a:p>
          <a:p>
            <a:pPr lvl="1"/>
            <a:endParaRPr lang="en-US" sz="2700" dirty="0"/>
          </a:p>
        </p:txBody>
      </p:sp>
    </p:spTree>
    <p:extLst>
      <p:ext uri="{BB962C8B-B14F-4D97-AF65-F5344CB8AC3E}">
        <p14:creationId xmlns:p14="http://schemas.microsoft.com/office/powerpoint/2010/main" val="1133157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a:xfrm>
            <a:off x="677334" y="609600"/>
            <a:ext cx="8596668" cy="665527"/>
          </a:xfrm>
        </p:spPr>
        <p:txBody>
          <a:bodyPr/>
          <a:lstStyle/>
          <a:p>
            <a:r>
              <a:rPr lang="en-US" dirty="0"/>
              <a:t>IMAGINE IF YOU WILL…………</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6275" y="1375928"/>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050706"/>
        </p:xfrm>
        <a:graphic>
          <a:graphicData uri="http://schemas.openxmlformats.org/drawingml/2006/table">
            <a:tbl>
              <a:tblPr lastCol="1" bandRow="1">
                <a:solidFill>
                  <a:schemeClr val="tx1"/>
                </a:solidFill>
                <a:tableStyleId>{5C22544A-7EE6-4342-B048-85BDC9FD1C3A}</a:tableStyleId>
              </a:tblPr>
              <a:tblGrid>
                <a:gridCol w="3137482">
                  <a:extLst>
                    <a:ext uri="{9D8B030D-6E8A-4147-A177-3AD203B41FA5}">
                      <a16:colId xmlns:a16="http://schemas.microsoft.com/office/drawing/2014/main" val="543440182"/>
                    </a:ext>
                  </a:extLst>
                </a:gridCol>
                <a:gridCol w="1496940">
                  <a:extLst>
                    <a:ext uri="{9D8B030D-6E8A-4147-A177-3AD203B41FA5}">
                      <a16:colId xmlns:a16="http://schemas.microsoft.com/office/drawing/2014/main" val="650020866"/>
                    </a:ext>
                  </a:extLst>
                </a:gridCol>
              </a:tblGrid>
              <a:tr h="432251">
                <a:tc>
                  <a:txBody>
                    <a:bodyPr/>
                    <a:lstStyle/>
                    <a:p>
                      <a:r>
                        <a:rPr lang="en-US" dirty="0">
                          <a:ln>
                            <a:solidFill>
                              <a:srgbClr val="7030A0"/>
                            </a:solidFill>
                          </a:ln>
                          <a:solidFill>
                            <a:srgbClr val="7030A0"/>
                          </a:solidFill>
                        </a:rPr>
                        <a:t>W-2  WAGES</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2541855901"/>
                  </a:ext>
                </a:extLst>
              </a:tr>
              <a:tr h="432251">
                <a:tc>
                  <a:txBody>
                    <a:bodyPr/>
                    <a:lstStyle/>
                    <a:p>
                      <a:r>
                        <a:rPr lang="en-US" dirty="0">
                          <a:ln>
                            <a:solidFill>
                              <a:srgbClr val="7030A0"/>
                            </a:solidFill>
                          </a:ln>
                          <a:solidFill>
                            <a:srgbClr val="7030A0"/>
                          </a:solidFill>
                        </a:rPr>
                        <a:t>SCH C</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675626006"/>
                  </a:ext>
                </a:extLst>
              </a:tr>
              <a:tr h="432251">
                <a:tc>
                  <a:txBody>
                    <a:bodyPr/>
                    <a:lstStyle/>
                    <a:p>
                      <a:r>
                        <a:rPr lang="en-US" dirty="0">
                          <a:ln>
                            <a:solidFill>
                              <a:srgbClr val="7030A0"/>
                            </a:solidFill>
                          </a:ln>
                          <a:solidFill>
                            <a:srgbClr val="7030A0"/>
                          </a:solidFill>
                        </a:rPr>
                        <a:t>SCH D</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n>
                            <a:solidFill>
                              <a:srgbClr val="7030A0"/>
                            </a:solidFill>
                          </a:ln>
                          <a:solidFill>
                            <a:srgbClr val="7030A0"/>
                          </a:solidFill>
                        </a:rPr>
                        <a:t>SCH F</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n>
                            <a:solidFill>
                              <a:srgbClr val="7030A0"/>
                            </a:solidFill>
                          </a:ln>
                          <a:solidFill>
                            <a:srgbClr val="7030A0"/>
                          </a:solidFill>
                        </a:rPr>
                        <a:t> SCH E (Front &amp; Back Page)</a:t>
                      </a:r>
                      <a:endParaRPr lang="en-US" sz="1200"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2993762996"/>
                  </a:ext>
                </a:extLst>
              </a:tr>
              <a:tr h="432251">
                <a:tc>
                  <a:txBody>
                    <a:bodyPr/>
                    <a:lstStyle/>
                    <a:p>
                      <a:r>
                        <a:rPr kumimoji="0" lang="en-US" sz="1200" b="0" i="0" u="none" strike="noStrike" kern="1200" cap="none" spc="0" normalizeH="0" baseline="0" noProof="0" dirty="0">
                          <a:ln>
                            <a:solidFill>
                              <a:srgbClr val="7030A0"/>
                            </a:solidFill>
                          </a:ln>
                          <a:solidFill>
                            <a:srgbClr val="7030A0"/>
                          </a:solidFill>
                          <a:effectLst/>
                          <a:uLnTx/>
                          <a:uFillTx/>
                          <a:latin typeface="+mn-lt"/>
                          <a:ea typeface="+mn-ea"/>
                          <a:cs typeface="+mn-cs"/>
                        </a:rPr>
                        <a:t>1120S NET, 1065 NET, GUARANTEED PAYMENTS, 1041</a:t>
                      </a:r>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240873400"/>
                  </a:ext>
                </a:extLst>
              </a:tr>
              <a:tr h="432251">
                <a:tc>
                  <a:txBody>
                    <a:bodyPr/>
                    <a:lstStyle/>
                    <a:p>
                      <a:r>
                        <a:rPr lang="en-US" dirty="0">
                          <a:ln>
                            <a:solidFill>
                              <a:srgbClr val="7030A0"/>
                            </a:solidFill>
                          </a:ln>
                          <a:solidFill>
                            <a:srgbClr val="7030A0"/>
                          </a:solidFill>
                        </a:rPr>
                        <a:t>AGI</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668" y="1375928"/>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extLst/>
          </p:nvPr>
        </p:nvGraphicFramePr>
        <p:xfrm>
          <a:off x="5087938" y="2306972"/>
          <a:ext cx="4634422" cy="3025757"/>
        </p:xfrm>
        <a:graphic>
          <a:graphicData uri="http://schemas.openxmlformats.org/drawingml/2006/table">
            <a:tbl>
              <a:tblPr lastCol="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ln>
                            <a:solidFill>
                              <a:srgbClr val="7030A0"/>
                            </a:solidFill>
                          </a:ln>
                          <a:solidFill>
                            <a:srgbClr val="7030A0"/>
                          </a:solidFill>
                        </a:rPr>
                        <a:t>AGI</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652552715"/>
                  </a:ext>
                </a:extLst>
              </a:tr>
              <a:tr h="432251">
                <a:tc>
                  <a:txBody>
                    <a:bodyPr/>
                    <a:lstStyle/>
                    <a:p>
                      <a:r>
                        <a:rPr lang="en-US" dirty="0">
                          <a:ln>
                            <a:solidFill>
                              <a:srgbClr val="7030A0"/>
                            </a:solidFill>
                          </a:ln>
                          <a:solidFill>
                            <a:srgbClr val="7030A0"/>
                          </a:solidFill>
                        </a:rPr>
                        <a:t>STD DED/ITEMIZE</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1518896993"/>
                  </a:ext>
                </a:extLst>
              </a:tr>
              <a:tr h="432251">
                <a:tc>
                  <a:txBody>
                    <a:bodyPr/>
                    <a:lstStyle/>
                    <a:p>
                      <a:r>
                        <a:rPr lang="en-US" dirty="0">
                          <a:ln>
                            <a:solidFill>
                              <a:srgbClr val="7030A0"/>
                            </a:solidFill>
                          </a:ln>
                          <a:solidFill>
                            <a:srgbClr val="7030A0"/>
                          </a:solidFill>
                        </a:rPr>
                        <a:t>NET TAXABLE INC</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1080298212"/>
                  </a:ext>
                </a:extLst>
              </a:tr>
              <a:tr h="432251">
                <a:tc>
                  <a:txBody>
                    <a:bodyPr/>
                    <a:lstStyle/>
                    <a:p>
                      <a:r>
                        <a:rPr lang="en-US" dirty="0">
                          <a:ln>
                            <a:solidFill>
                              <a:srgbClr val="7030A0"/>
                            </a:solidFill>
                          </a:ln>
                          <a:solidFill>
                            <a:srgbClr val="7030A0"/>
                          </a:solidFill>
                        </a:rPr>
                        <a:t>QBI DEDUCTION</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1671787475"/>
                  </a:ext>
                </a:extLst>
              </a:tr>
              <a:tr h="432251">
                <a:tc>
                  <a:txBody>
                    <a:bodyPr/>
                    <a:lstStyle/>
                    <a:p>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269804298"/>
                  </a:ext>
                </a:extLst>
              </a:tr>
              <a:tr h="432251">
                <a:tc>
                  <a:txBody>
                    <a:bodyPr/>
                    <a:lstStyle/>
                    <a:p>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722577152"/>
                  </a:ext>
                </a:extLst>
              </a:tr>
              <a:tr h="432251">
                <a:tc>
                  <a:txBody>
                    <a:bodyPr/>
                    <a:lstStyle/>
                    <a:p>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877378765"/>
                  </a:ext>
                </a:extLst>
              </a:tr>
            </a:tbl>
          </a:graphicData>
        </a:graphic>
      </p:graphicFrame>
      <p:sp>
        <p:nvSpPr>
          <p:cNvPr id="13" name="Callout: Left Arrow 12">
            <a:extLst>
              <a:ext uri="{FF2B5EF4-FFF2-40B4-BE49-F238E27FC236}">
                <a16:creationId xmlns:a16="http://schemas.microsoft.com/office/drawing/2014/main" id="{A93C7674-9E6A-48EA-9719-30CA9B8E5010}"/>
              </a:ext>
            </a:extLst>
          </p:cNvPr>
          <p:cNvSpPr/>
          <p:nvPr/>
        </p:nvSpPr>
        <p:spPr>
          <a:xfrm>
            <a:off x="7297270" y="2590800"/>
            <a:ext cx="1362635" cy="1515035"/>
          </a:xfrm>
          <a:prstGeom prst="leftArrowCallou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There really isn’t a term for this yet!</a:t>
            </a:r>
            <a:endParaRPr lang="en-US" sz="1400" dirty="0"/>
          </a:p>
        </p:txBody>
      </p:sp>
    </p:spTree>
    <p:extLst>
      <p:ext uri="{BB962C8B-B14F-4D97-AF65-F5344CB8AC3E}">
        <p14:creationId xmlns:p14="http://schemas.microsoft.com/office/powerpoint/2010/main" val="23098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1" nodeType="clickEffect">
                                  <p:stCondLst>
                                    <p:cond delay="0"/>
                                  </p:stCondLst>
                                  <p:childTnLst>
                                    <p:animRot by="120000">
                                      <p:cBhvr>
                                        <p:cTn id="53" dur="100" fill="hold">
                                          <p:stCondLst>
                                            <p:cond delay="0"/>
                                          </p:stCondLst>
                                        </p:cTn>
                                        <p:tgtEl>
                                          <p:spTgt spid="13"/>
                                        </p:tgtEl>
                                        <p:attrNameLst>
                                          <p:attrName>r</p:attrName>
                                        </p:attrNameLst>
                                      </p:cBhvr>
                                    </p:animRot>
                                    <p:animRot by="-240000">
                                      <p:cBhvr>
                                        <p:cTn id="54" dur="200" fill="hold">
                                          <p:stCondLst>
                                            <p:cond delay="200"/>
                                          </p:stCondLst>
                                        </p:cTn>
                                        <p:tgtEl>
                                          <p:spTgt spid="13"/>
                                        </p:tgtEl>
                                        <p:attrNameLst>
                                          <p:attrName>r</p:attrName>
                                        </p:attrNameLst>
                                      </p:cBhvr>
                                    </p:animRot>
                                    <p:animRot by="240000">
                                      <p:cBhvr>
                                        <p:cTn id="55" dur="200" fill="hold">
                                          <p:stCondLst>
                                            <p:cond delay="400"/>
                                          </p:stCondLst>
                                        </p:cTn>
                                        <p:tgtEl>
                                          <p:spTgt spid="13"/>
                                        </p:tgtEl>
                                        <p:attrNameLst>
                                          <p:attrName>r</p:attrName>
                                        </p:attrNameLst>
                                      </p:cBhvr>
                                    </p:animRot>
                                    <p:animRot by="-240000">
                                      <p:cBhvr>
                                        <p:cTn id="56" dur="200" fill="hold">
                                          <p:stCondLst>
                                            <p:cond delay="600"/>
                                          </p:stCondLst>
                                        </p:cTn>
                                        <p:tgtEl>
                                          <p:spTgt spid="13"/>
                                        </p:tgtEl>
                                        <p:attrNameLst>
                                          <p:attrName>r</p:attrName>
                                        </p:attrNameLst>
                                      </p:cBhvr>
                                    </p:animRot>
                                    <p:animRot by="120000">
                                      <p:cBhvr>
                                        <p:cTn id="57"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13" grpId="0" animBg="1"/>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p:txBody>
          <a:bodyPr/>
          <a:lstStyle/>
          <a:p>
            <a:r>
              <a:rPr lang="en-US" dirty="0"/>
              <a:t>IMAGINE IF YOU WILL…………</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6275" y="1375928"/>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258535"/>
        </p:xfrm>
        <a:graphic>
          <a:graphicData uri="http://schemas.openxmlformats.org/drawingml/2006/table">
            <a:tbl>
              <a:tblPr firstRow="1" bandRow="1">
                <a:tableStyleId>{5C22544A-7EE6-4342-B048-85BDC9FD1C3A}</a:tableStyleId>
              </a:tblPr>
              <a:tblGrid>
                <a:gridCol w="3137482">
                  <a:extLst>
                    <a:ext uri="{9D8B030D-6E8A-4147-A177-3AD203B41FA5}">
                      <a16:colId xmlns:a16="http://schemas.microsoft.com/office/drawing/2014/main" val="543440182"/>
                    </a:ext>
                  </a:extLst>
                </a:gridCol>
                <a:gridCol w="1496940">
                  <a:extLst>
                    <a:ext uri="{9D8B030D-6E8A-4147-A177-3AD203B41FA5}">
                      <a16:colId xmlns:a16="http://schemas.microsoft.com/office/drawing/2014/main" val="650020866"/>
                    </a:ext>
                  </a:extLst>
                </a:gridCol>
              </a:tblGrid>
              <a:tr h="432251">
                <a:tc>
                  <a:txBody>
                    <a:bodyPr/>
                    <a:lstStyle/>
                    <a:p>
                      <a:r>
                        <a:rPr lang="en-US" dirty="0"/>
                        <a:t>W-2  WAGES</a:t>
                      </a:r>
                    </a:p>
                  </a:txBody>
                  <a:tcPr/>
                </a:tc>
                <a:tc>
                  <a:txBody>
                    <a:bodyPr/>
                    <a:lstStyle/>
                    <a:p>
                      <a:endParaRPr lang="en-US" dirty="0"/>
                    </a:p>
                  </a:txBody>
                  <a:tcPr/>
                </a:tc>
                <a:extLst>
                  <a:ext uri="{0D108BD9-81ED-4DB2-BD59-A6C34878D82A}">
                    <a16:rowId xmlns:a16="http://schemas.microsoft.com/office/drawing/2014/main" val="2541855901"/>
                  </a:ext>
                </a:extLst>
              </a:tr>
              <a:tr h="432251">
                <a:tc>
                  <a:txBody>
                    <a:bodyPr/>
                    <a:lstStyle/>
                    <a:p>
                      <a:r>
                        <a:rPr lang="en-US" dirty="0"/>
                        <a:t>SCH C</a:t>
                      </a:r>
                    </a:p>
                  </a:txBody>
                  <a:tcPr/>
                </a:tc>
                <a:tc>
                  <a:txBody>
                    <a:bodyPr/>
                    <a:lstStyle/>
                    <a:p>
                      <a:endParaRPr lang="en-US" dirty="0"/>
                    </a:p>
                  </a:txBody>
                  <a:tcPr/>
                </a:tc>
                <a:extLst>
                  <a:ext uri="{0D108BD9-81ED-4DB2-BD59-A6C34878D82A}">
                    <a16:rowId xmlns:a16="http://schemas.microsoft.com/office/drawing/2014/main" val="675626006"/>
                  </a:ext>
                </a:extLst>
              </a:tr>
              <a:tr h="432251">
                <a:tc>
                  <a:txBody>
                    <a:bodyPr/>
                    <a:lstStyle/>
                    <a:p>
                      <a:r>
                        <a:rPr lang="en-US" dirty="0"/>
                        <a:t>SCH D  </a:t>
                      </a:r>
                      <a:r>
                        <a:rPr lang="en-US" dirty="0">
                          <a:solidFill>
                            <a:schemeClr val="accent6">
                              <a:lumMod val="75000"/>
                            </a:schemeClr>
                          </a:solidFill>
                        </a:rPr>
                        <a:t>(THIS ALWAYS GETS DEDUCTED!!!)</a:t>
                      </a:r>
                    </a:p>
                  </a:txBody>
                  <a:tcPr/>
                </a:tc>
                <a:tc>
                  <a:txBody>
                    <a:bodyPr/>
                    <a:lstStyle/>
                    <a:p>
                      <a:endParaRPr lang="en-US" dirty="0"/>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SCH F</a:t>
                      </a:r>
                    </a:p>
                  </a:txBody>
                  <a:tcPr/>
                </a:tc>
                <a:tc>
                  <a:txBody>
                    <a:bodyPr/>
                    <a:lstStyle/>
                    <a:p>
                      <a:endParaRPr lang="en-US" dirty="0"/>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SCH E (Front &amp; Back Page)    </a:t>
                      </a:r>
                      <a:endParaRPr lang="en-US" sz="1200" dirty="0"/>
                    </a:p>
                  </a:txBody>
                  <a:tcPr/>
                </a:tc>
                <a:tc>
                  <a:txBody>
                    <a:bodyPr/>
                    <a:lstStyle/>
                    <a:p>
                      <a:endParaRPr lang="en-US" dirty="0"/>
                    </a:p>
                  </a:txBody>
                  <a:tcPr/>
                </a:tc>
                <a:extLst>
                  <a:ext uri="{0D108BD9-81ED-4DB2-BD59-A6C34878D82A}">
                    <a16:rowId xmlns:a16="http://schemas.microsoft.com/office/drawing/2014/main" val="2993762996"/>
                  </a:ext>
                </a:extLst>
              </a:tr>
              <a:tr h="432251">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1120S NET, 1065 NET, GUARANTEED PAYMENTS, 1041</a:t>
                      </a:r>
                      <a:endParaRPr lang="en-US" dirty="0"/>
                    </a:p>
                  </a:txBody>
                  <a:tcPr/>
                </a:tc>
                <a:tc>
                  <a:txBody>
                    <a:bodyPr/>
                    <a:lstStyle/>
                    <a:p>
                      <a:endParaRPr lang="en-US" dirty="0"/>
                    </a:p>
                  </a:txBody>
                  <a:tcPr/>
                </a:tc>
                <a:extLst>
                  <a:ext uri="{0D108BD9-81ED-4DB2-BD59-A6C34878D82A}">
                    <a16:rowId xmlns:a16="http://schemas.microsoft.com/office/drawing/2014/main" val="3240873400"/>
                  </a:ext>
                </a:extLst>
              </a:tr>
              <a:tr h="432251">
                <a:tc>
                  <a:txBody>
                    <a:bodyPr/>
                    <a:lstStyle/>
                    <a:p>
                      <a:r>
                        <a:rPr lang="en-US" dirty="0"/>
                        <a:t>AGI</a:t>
                      </a:r>
                    </a:p>
                  </a:txBody>
                  <a:tcPr/>
                </a:tc>
                <a:tc>
                  <a:txBody>
                    <a:bodyPr/>
                    <a:lstStyle/>
                    <a:p>
                      <a:endParaRPr lang="en-US" dirty="0"/>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141" y="1375928"/>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nvPr>
        </p:nvGraphicFramePr>
        <p:xfrm>
          <a:off x="5087938" y="2306972"/>
          <a:ext cx="4634422" cy="3025757"/>
        </p:xfrm>
        <a:graphic>
          <a:graphicData uri="http://schemas.openxmlformats.org/drawingml/2006/table">
            <a:tbl>
              <a:tblPr firstRow="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t>AGI</a:t>
                      </a:r>
                    </a:p>
                  </a:txBody>
                  <a:tcPr/>
                </a:tc>
                <a:tc>
                  <a:txBody>
                    <a:bodyPr/>
                    <a:lstStyle/>
                    <a:p>
                      <a:endParaRPr lang="en-US" dirty="0"/>
                    </a:p>
                  </a:txBody>
                  <a:tcPr/>
                </a:tc>
                <a:extLst>
                  <a:ext uri="{0D108BD9-81ED-4DB2-BD59-A6C34878D82A}">
                    <a16:rowId xmlns:a16="http://schemas.microsoft.com/office/drawing/2014/main" val="652552715"/>
                  </a:ext>
                </a:extLst>
              </a:tr>
              <a:tr h="432251">
                <a:tc>
                  <a:txBody>
                    <a:bodyPr/>
                    <a:lstStyle/>
                    <a:p>
                      <a:r>
                        <a:rPr lang="en-US" dirty="0"/>
                        <a:t>STD DED/ITEMIZE</a:t>
                      </a:r>
                    </a:p>
                  </a:txBody>
                  <a:tcPr/>
                </a:tc>
                <a:tc>
                  <a:txBody>
                    <a:bodyPr/>
                    <a:lstStyle/>
                    <a:p>
                      <a:endParaRPr lang="en-US" dirty="0"/>
                    </a:p>
                  </a:txBody>
                  <a:tcPr/>
                </a:tc>
                <a:extLst>
                  <a:ext uri="{0D108BD9-81ED-4DB2-BD59-A6C34878D82A}">
                    <a16:rowId xmlns:a16="http://schemas.microsoft.com/office/drawing/2014/main" val="1518896993"/>
                  </a:ext>
                </a:extLst>
              </a:tr>
              <a:tr h="432251">
                <a:tc>
                  <a:txBody>
                    <a:bodyPr/>
                    <a:lstStyle/>
                    <a:p>
                      <a:r>
                        <a:rPr lang="en-US" dirty="0"/>
                        <a:t>NET TAXABLE INC</a:t>
                      </a:r>
                    </a:p>
                  </a:txBody>
                  <a:tcPr/>
                </a:tc>
                <a:tc>
                  <a:txBody>
                    <a:bodyPr/>
                    <a:lstStyle/>
                    <a:p>
                      <a:endParaRPr lang="en-US" dirty="0"/>
                    </a:p>
                  </a:txBody>
                  <a:tcPr/>
                </a:tc>
                <a:extLst>
                  <a:ext uri="{0D108BD9-81ED-4DB2-BD59-A6C34878D82A}">
                    <a16:rowId xmlns:a16="http://schemas.microsoft.com/office/drawing/2014/main" val="1080298212"/>
                  </a:ext>
                </a:extLst>
              </a:tr>
              <a:tr h="432251">
                <a:tc>
                  <a:txBody>
                    <a:bodyPr/>
                    <a:lstStyle/>
                    <a:p>
                      <a:r>
                        <a:rPr lang="en-US" dirty="0"/>
                        <a:t>QBI DEDUCTION</a:t>
                      </a:r>
                    </a:p>
                  </a:txBody>
                  <a:tcPr/>
                </a:tc>
                <a:tc>
                  <a:txBody>
                    <a:bodyPr/>
                    <a:lstStyle/>
                    <a:p>
                      <a:endParaRPr lang="en-US" dirty="0"/>
                    </a:p>
                  </a:txBody>
                  <a:tcPr/>
                </a:tc>
                <a:extLst>
                  <a:ext uri="{0D108BD9-81ED-4DB2-BD59-A6C34878D82A}">
                    <a16:rowId xmlns:a16="http://schemas.microsoft.com/office/drawing/2014/main" val="1671787475"/>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9804298"/>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2577152"/>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77378765"/>
                  </a:ext>
                </a:extLst>
              </a:tr>
            </a:tbl>
          </a:graphicData>
        </a:graphic>
      </p:graphicFrame>
      <p:sp>
        <p:nvSpPr>
          <p:cNvPr id="6" name="Star: 5 Points 5">
            <a:extLst>
              <a:ext uri="{FF2B5EF4-FFF2-40B4-BE49-F238E27FC236}">
                <a16:creationId xmlns:a16="http://schemas.microsoft.com/office/drawing/2014/main" id="{09B33992-6065-4ABD-B7E7-D26CE7DE4EDC}"/>
              </a:ext>
            </a:extLst>
          </p:cNvPr>
          <p:cNvSpPr/>
          <p:nvPr/>
        </p:nvSpPr>
        <p:spPr>
          <a:xfrm>
            <a:off x="3011647" y="2514600"/>
            <a:ext cx="914400" cy="914400"/>
          </a:xfrm>
          <a:prstGeom prst="star5">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7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1" nodeType="clickEffect">
                                  <p:stCondLst>
                                    <p:cond delay="0"/>
                                  </p:stCondLst>
                                  <p:childTnLst>
                                    <p:animRot by="21600000">
                                      <p:cBhvr>
                                        <p:cTn id="24"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p:txBody>
          <a:bodyPr/>
          <a:lstStyle/>
          <a:p>
            <a:r>
              <a:rPr lang="en-US" dirty="0"/>
              <a:t>IMAGINE IF YOU WILL…………</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6275" y="1375928"/>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050706"/>
        </p:xfrm>
        <a:graphic>
          <a:graphicData uri="http://schemas.openxmlformats.org/drawingml/2006/table">
            <a:tbl>
              <a:tblPr lastCol="1" bandRow="1">
                <a:solidFill>
                  <a:schemeClr val="tx1"/>
                </a:solidFill>
                <a:tableStyleId>{5C22544A-7EE6-4342-B048-85BDC9FD1C3A}</a:tableStyleId>
              </a:tblPr>
              <a:tblGrid>
                <a:gridCol w="3137482">
                  <a:extLst>
                    <a:ext uri="{9D8B030D-6E8A-4147-A177-3AD203B41FA5}">
                      <a16:colId xmlns:a16="http://schemas.microsoft.com/office/drawing/2014/main" val="543440182"/>
                    </a:ext>
                  </a:extLst>
                </a:gridCol>
                <a:gridCol w="1496940">
                  <a:extLst>
                    <a:ext uri="{9D8B030D-6E8A-4147-A177-3AD203B41FA5}">
                      <a16:colId xmlns:a16="http://schemas.microsoft.com/office/drawing/2014/main" val="650020866"/>
                    </a:ext>
                  </a:extLst>
                </a:gridCol>
              </a:tblGrid>
              <a:tr h="432251">
                <a:tc>
                  <a:txBody>
                    <a:bodyPr/>
                    <a:lstStyle/>
                    <a:p>
                      <a:r>
                        <a:rPr lang="en-US" dirty="0">
                          <a:ln>
                            <a:solidFill>
                              <a:srgbClr val="7030A0"/>
                            </a:solidFill>
                          </a:ln>
                          <a:solidFill>
                            <a:srgbClr val="7030A0"/>
                          </a:solidFill>
                        </a:rPr>
                        <a:t>W-2  WAGES</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2541855901"/>
                  </a:ext>
                </a:extLst>
              </a:tr>
              <a:tr h="432251">
                <a:tc>
                  <a:txBody>
                    <a:bodyPr/>
                    <a:lstStyle/>
                    <a:p>
                      <a:r>
                        <a:rPr lang="en-US" dirty="0">
                          <a:ln>
                            <a:solidFill>
                              <a:srgbClr val="7030A0"/>
                            </a:solidFill>
                          </a:ln>
                          <a:solidFill>
                            <a:srgbClr val="7030A0"/>
                          </a:solidFill>
                        </a:rPr>
                        <a:t>SCH C</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675626006"/>
                  </a:ext>
                </a:extLst>
              </a:tr>
              <a:tr h="432251">
                <a:tc>
                  <a:txBody>
                    <a:bodyPr/>
                    <a:lstStyle/>
                    <a:p>
                      <a:r>
                        <a:rPr lang="en-US" dirty="0">
                          <a:ln>
                            <a:solidFill>
                              <a:srgbClr val="7030A0"/>
                            </a:solidFill>
                          </a:ln>
                          <a:solidFill>
                            <a:srgbClr val="7030A0"/>
                          </a:solidFill>
                        </a:rPr>
                        <a:t>SCH D</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n>
                            <a:solidFill>
                              <a:srgbClr val="7030A0"/>
                            </a:solidFill>
                          </a:ln>
                          <a:solidFill>
                            <a:srgbClr val="7030A0"/>
                          </a:solidFill>
                        </a:rPr>
                        <a:t>SCH F</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n>
                            <a:solidFill>
                              <a:srgbClr val="7030A0"/>
                            </a:solidFill>
                          </a:ln>
                          <a:solidFill>
                            <a:srgbClr val="7030A0"/>
                          </a:solidFill>
                        </a:rPr>
                        <a:t> SCH E (Front &amp; Back Page)    </a:t>
                      </a:r>
                      <a:endParaRPr lang="en-US" sz="1200"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2993762996"/>
                  </a:ext>
                </a:extLst>
              </a:tr>
              <a:tr h="432251">
                <a:tc>
                  <a:txBody>
                    <a:bodyPr/>
                    <a:lstStyle/>
                    <a:p>
                      <a:r>
                        <a:rPr kumimoji="0" lang="en-US" sz="1200" b="0" i="0" u="none" strike="noStrike" kern="1200" cap="none" spc="0" normalizeH="0" baseline="0" noProof="0" dirty="0">
                          <a:ln>
                            <a:solidFill>
                              <a:srgbClr val="7030A0"/>
                            </a:solidFill>
                          </a:ln>
                          <a:solidFill>
                            <a:srgbClr val="7030A0"/>
                          </a:solidFill>
                          <a:effectLst/>
                          <a:uLnTx/>
                          <a:uFillTx/>
                          <a:latin typeface="+mn-lt"/>
                          <a:ea typeface="+mn-ea"/>
                          <a:cs typeface="+mn-cs"/>
                        </a:rPr>
                        <a:t>1120S NET, 1065 NET, GUARANTEED PAYMENTS, 1041</a:t>
                      </a:r>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240873400"/>
                  </a:ext>
                </a:extLst>
              </a:tr>
              <a:tr h="432251">
                <a:tc>
                  <a:txBody>
                    <a:bodyPr/>
                    <a:lstStyle/>
                    <a:p>
                      <a:r>
                        <a:rPr lang="en-US" dirty="0">
                          <a:ln>
                            <a:solidFill>
                              <a:srgbClr val="7030A0"/>
                            </a:solidFill>
                          </a:ln>
                          <a:solidFill>
                            <a:srgbClr val="7030A0"/>
                          </a:solidFill>
                        </a:rPr>
                        <a:t>AGI</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141" y="1377087"/>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nvPr>
        </p:nvGraphicFramePr>
        <p:xfrm>
          <a:off x="5087938" y="2306972"/>
          <a:ext cx="4634422" cy="3025757"/>
        </p:xfrm>
        <a:graphic>
          <a:graphicData uri="http://schemas.openxmlformats.org/drawingml/2006/table">
            <a:tbl>
              <a:tblPr lastCol="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ln>
                            <a:solidFill>
                              <a:srgbClr val="7030A0"/>
                            </a:solidFill>
                          </a:ln>
                          <a:solidFill>
                            <a:srgbClr val="7030A0"/>
                          </a:solidFill>
                        </a:rPr>
                        <a:t>AGI</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652552715"/>
                  </a:ext>
                </a:extLst>
              </a:tr>
              <a:tr h="432251">
                <a:tc>
                  <a:txBody>
                    <a:bodyPr/>
                    <a:lstStyle/>
                    <a:p>
                      <a:r>
                        <a:rPr lang="en-US" dirty="0">
                          <a:ln>
                            <a:solidFill>
                              <a:srgbClr val="7030A0"/>
                            </a:solidFill>
                          </a:ln>
                          <a:solidFill>
                            <a:srgbClr val="7030A0"/>
                          </a:solidFill>
                        </a:rPr>
                        <a:t>STD DED/ITEMIZE</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1518896993"/>
                  </a:ext>
                </a:extLst>
              </a:tr>
              <a:tr h="432251">
                <a:tc>
                  <a:txBody>
                    <a:bodyPr/>
                    <a:lstStyle/>
                    <a:p>
                      <a:r>
                        <a:rPr lang="en-US" dirty="0">
                          <a:ln>
                            <a:solidFill>
                              <a:srgbClr val="7030A0"/>
                            </a:solidFill>
                          </a:ln>
                          <a:solidFill>
                            <a:srgbClr val="7030A0"/>
                          </a:solidFill>
                        </a:rPr>
                        <a:t>NET TAXABLE INC</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1080298212"/>
                  </a:ext>
                </a:extLst>
              </a:tr>
              <a:tr h="432251">
                <a:tc>
                  <a:txBody>
                    <a:bodyPr/>
                    <a:lstStyle/>
                    <a:p>
                      <a:r>
                        <a:rPr lang="en-US" dirty="0">
                          <a:ln>
                            <a:solidFill>
                              <a:srgbClr val="7030A0"/>
                            </a:solidFill>
                          </a:ln>
                          <a:solidFill>
                            <a:srgbClr val="7030A0"/>
                          </a:solidFill>
                        </a:rPr>
                        <a:t>QBI DEDUCTION</a:t>
                      </a: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1671787475"/>
                  </a:ext>
                </a:extLst>
              </a:tr>
              <a:tr h="432251">
                <a:tc>
                  <a:txBody>
                    <a:bodyPr/>
                    <a:lstStyle/>
                    <a:p>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269804298"/>
                  </a:ext>
                </a:extLst>
              </a:tr>
              <a:tr h="432251">
                <a:tc>
                  <a:txBody>
                    <a:bodyPr/>
                    <a:lstStyle/>
                    <a:p>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722577152"/>
                  </a:ext>
                </a:extLst>
              </a:tr>
              <a:tr h="432251">
                <a:tc>
                  <a:txBody>
                    <a:bodyPr/>
                    <a:lstStyle/>
                    <a:p>
                      <a:endParaRPr lang="en-US" dirty="0">
                        <a:ln>
                          <a:solidFill>
                            <a:srgbClr val="7030A0"/>
                          </a:solidFill>
                        </a:ln>
                        <a:solidFill>
                          <a:srgbClr val="7030A0"/>
                        </a:solidFill>
                      </a:endParaRPr>
                    </a:p>
                  </a:txBody>
                  <a:tcPr/>
                </a:tc>
                <a:tc>
                  <a:txBody>
                    <a:bodyPr/>
                    <a:lstStyle/>
                    <a:p>
                      <a:endParaRPr lang="en-US" dirty="0">
                        <a:ln>
                          <a:solidFill>
                            <a:srgbClr val="7030A0"/>
                          </a:solidFill>
                        </a:ln>
                        <a:solidFill>
                          <a:srgbClr val="7030A0"/>
                        </a:solidFill>
                      </a:endParaRPr>
                    </a:p>
                  </a:txBody>
                  <a:tcPr/>
                </a:tc>
                <a:extLst>
                  <a:ext uri="{0D108BD9-81ED-4DB2-BD59-A6C34878D82A}">
                    <a16:rowId xmlns:a16="http://schemas.microsoft.com/office/drawing/2014/main" val="3877378765"/>
                  </a:ext>
                </a:extLst>
              </a:tr>
            </a:tbl>
          </a:graphicData>
        </a:graphic>
      </p:graphicFrame>
      <p:sp>
        <p:nvSpPr>
          <p:cNvPr id="4" name="TextBox 3">
            <a:extLst>
              <a:ext uri="{FF2B5EF4-FFF2-40B4-BE49-F238E27FC236}">
                <a16:creationId xmlns:a16="http://schemas.microsoft.com/office/drawing/2014/main" id="{114587DC-4808-46BC-A59C-F888CCB425C0}"/>
              </a:ext>
            </a:extLst>
          </p:cNvPr>
          <p:cNvSpPr txBox="1"/>
          <p:nvPr/>
        </p:nvSpPr>
        <p:spPr>
          <a:xfrm>
            <a:off x="1040235" y="5603846"/>
            <a:ext cx="8045042" cy="1200329"/>
          </a:xfrm>
          <a:prstGeom prst="rect">
            <a:avLst/>
          </a:prstGeom>
          <a:noFill/>
        </p:spPr>
        <p:txBody>
          <a:bodyPr wrap="square" rtlCol="0">
            <a:spAutoFit/>
          </a:bodyPr>
          <a:lstStyle/>
          <a:p>
            <a:pPr algn="ctr"/>
            <a:r>
              <a:rPr lang="en-US" sz="3600" dirty="0">
                <a:solidFill>
                  <a:srgbClr val="0000FF"/>
                </a:solidFill>
              </a:rPr>
              <a:t>THE LESSOR OF:</a:t>
            </a:r>
          </a:p>
          <a:p>
            <a:pPr algn="ctr"/>
            <a:r>
              <a:rPr lang="en-US" sz="3600" dirty="0">
                <a:solidFill>
                  <a:srgbClr val="0000FF"/>
                </a:solidFill>
              </a:rPr>
              <a:t>QBI OR TAXABLE INCOME</a:t>
            </a:r>
          </a:p>
        </p:txBody>
      </p:sp>
      <p:sp>
        <p:nvSpPr>
          <p:cNvPr id="6" name="Star: 5 Points 5">
            <a:extLst>
              <a:ext uri="{FF2B5EF4-FFF2-40B4-BE49-F238E27FC236}">
                <a16:creationId xmlns:a16="http://schemas.microsoft.com/office/drawing/2014/main" id="{7CA60A58-A32B-4B03-9C42-ED69033A4D00}"/>
              </a:ext>
            </a:extLst>
          </p:cNvPr>
          <p:cNvSpPr/>
          <p:nvPr/>
        </p:nvSpPr>
        <p:spPr>
          <a:xfrm>
            <a:off x="3816074" y="2794019"/>
            <a:ext cx="511728" cy="352338"/>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5954E9D0-1D98-47FF-B6F6-1EF3AB7B1E74}"/>
              </a:ext>
            </a:extLst>
          </p:cNvPr>
          <p:cNvSpPr/>
          <p:nvPr/>
        </p:nvSpPr>
        <p:spPr>
          <a:xfrm>
            <a:off x="3802573" y="3657375"/>
            <a:ext cx="511728" cy="352338"/>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D5C2AB2-2ED4-4CA3-BAAB-FFE709C48FB0}"/>
              </a:ext>
            </a:extLst>
          </p:cNvPr>
          <p:cNvPicPr>
            <a:picLocks noChangeAspect="1"/>
          </p:cNvPicPr>
          <p:nvPr/>
        </p:nvPicPr>
        <p:blipFill>
          <a:blip r:embed="rId3"/>
          <a:stretch>
            <a:fillRect/>
          </a:stretch>
        </p:blipFill>
        <p:spPr>
          <a:xfrm>
            <a:off x="3776256" y="4050832"/>
            <a:ext cx="591363" cy="402371"/>
          </a:xfrm>
          <a:prstGeom prst="rect">
            <a:avLst/>
          </a:prstGeom>
        </p:spPr>
      </p:pic>
      <p:pic>
        <p:nvPicPr>
          <p:cNvPr id="10" name="Picture 9">
            <a:extLst>
              <a:ext uri="{FF2B5EF4-FFF2-40B4-BE49-F238E27FC236}">
                <a16:creationId xmlns:a16="http://schemas.microsoft.com/office/drawing/2014/main" id="{BF189130-7DD6-4340-A310-EDFA5017DBBF}"/>
              </a:ext>
            </a:extLst>
          </p:cNvPr>
          <p:cNvPicPr>
            <a:picLocks noChangeAspect="1"/>
          </p:cNvPicPr>
          <p:nvPr/>
        </p:nvPicPr>
        <p:blipFill>
          <a:blip r:embed="rId3"/>
          <a:stretch>
            <a:fillRect/>
          </a:stretch>
        </p:blipFill>
        <p:spPr>
          <a:xfrm>
            <a:off x="8682639" y="3189143"/>
            <a:ext cx="591363" cy="402371"/>
          </a:xfrm>
          <a:prstGeom prst="rect">
            <a:avLst/>
          </a:prstGeom>
        </p:spPr>
      </p:pic>
      <p:sp>
        <p:nvSpPr>
          <p:cNvPr id="13" name="Double Brace 12">
            <a:extLst>
              <a:ext uri="{FF2B5EF4-FFF2-40B4-BE49-F238E27FC236}">
                <a16:creationId xmlns:a16="http://schemas.microsoft.com/office/drawing/2014/main" id="{4148C8E8-7B48-454F-96FC-C23B9C18253F}"/>
              </a:ext>
            </a:extLst>
          </p:cNvPr>
          <p:cNvSpPr/>
          <p:nvPr/>
        </p:nvSpPr>
        <p:spPr>
          <a:xfrm>
            <a:off x="3523513" y="2474753"/>
            <a:ext cx="1069848" cy="2390862"/>
          </a:xfrm>
          <a:prstGeom prst="bracePair">
            <a:avLst/>
          </a:prstGeom>
          <a:no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1305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a:xfrm>
            <a:off x="677334" y="609600"/>
            <a:ext cx="8596668" cy="576262"/>
          </a:xfrm>
        </p:spPr>
        <p:txBody>
          <a:bodyPr>
            <a:normAutofit fontScale="90000"/>
          </a:bodyPr>
          <a:lstStyle/>
          <a:p>
            <a:r>
              <a:rPr lang="en-US" dirty="0"/>
              <a:t>MFJ – NO DEPENDENTS</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6275" y="1375928"/>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258535"/>
        </p:xfrm>
        <a:graphic>
          <a:graphicData uri="http://schemas.openxmlformats.org/drawingml/2006/table">
            <a:tbl>
              <a:tblPr firstRow="1" bandRow="1">
                <a:tableStyleId>{5C22544A-7EE6-4342-B048-85BDC9FD1C3A}</a:tableStyleId>
              </a:tblPr>
              <a:tblGrid>
                <a:gridCol w="3137482">
                  <a:extLst>
                    <a:ext uri="{9D8B030D-6E8A-4147-A177-3AD203B41FA5}">
                      <a16:colId xmlns:a16="http://schemas.microsoft.com/office/drawing/2014/main" val="543440182"/>
                    </a:ext>
                  </a:extLst>
                </a:gridCol>
                <a:gridCol w="1496940">
                  <a:extLst>
                    <a:ext uri="{9D8B030D-6E8A-4147-A177-3AD203B41FA5}">
                      <a16:colId xmlns:a16="http://schemas.microsoft.com/office/drawing/2014/main" val="650020866"/>
                    </a:ext>
                  </a:extLst>
                </a:gridCol>
              </a:tblGrid>
              <a:tr h="432251">
                <a:tc>
                  <a:txBody>
                    <a:bodyPr/>
                    <a:lstStyle/>
                    <a:p>
                      <a:r>
                        <a:rPr lang="en-US" dirty="0"/>
                        <a:t>W-2  WAGES</a:t>
                      </a:r>
                    </a:p>
                  </a:txBody>
                  <a:tcPr/>
                </a:tc>
                <a:tc>
                  <a:txBody>
                    <a:bodyPr/>
                    <a:lstStyle/>
                    <a:p>
                      <a:endParaRPr lang="en-US" dirty="0"/>
                    </a:p>
                  </a:txBody>
                  <a:tcPr/>
                </a:tc>
                <a:extLst>
                  <a:ext uri="{0D108BD9-81ED-4DB2-BD59-A6C34878D82A}">
                    <a16:rowId xmlns:a16="http://schemas.microsoft.com/office/drawing/2014/main" val="2541855901"/>
                  </a:ext>
                </a:extLst>
              </a:tr>
              <a:tr h="432251">
                <a:tc>
                  <a:txBody>
                    <a:bodyPr/>
                    <a:lstStyle/>
                    <a:p>
                      <a:r>
                        <a:rPr lang="en-US" dirty="0"/>
                        <a:t>SCH C</a:t>
                      </a:r>
                    </a:p>
                  </a:txBody>
                  <a:tcPr/>
                </a:tc>
                <a:tc>
                  <a:txBody>
                    <a:bodyPr/>
                    <a:lstStyle/>
                    <a:p>
                      <a:r>
                        <a:rPr lang="en-US" dirty="0"/>
                        <a:t>$100K</a:t>
                      </a:r>
                    </a:p>
                  </a:txBody>
                  <a:tcPr/>
                </a:tc>
                <a:extLst>
                  <a:ext uri="{0D108BD9-81ED-4DB2-BD59-A6C34878D82A}">
                    <a16:rowId xmlns:a16="http://schemas.microsoft.com/office/drawing/2014/main" val="675626006"/>
                  </a:ext>
                </a:extLst>
              </a:tr>
              <a:tr h="432251">
                <a:tc>
                  <a:txBody>
                    <a:bodyPr/>
                    <a:lstStyle/>
                    <a:p>
                      <a:r>
                        <a:rPr lang="en-US" dirty="0"/>
                        <a:t>SCH D  </a:t>
                      </a:r>
                      <a:r>
                        <a:rPr lang="en-US" dirty="0">
                          <a:solidFill>
                            <a:schemeClr val="accent6">
                              <a:lumMod val="75000"/>
                            </a:schemeClr>
                          </a:solidFill>
                        </a:rPr>
                        <a:t>(THIS ALWAYS GETS DEDUCTED!!!)</a:t>
                      </a:r>
                    </a:p>
                  </a:txBody>
                  <a:tcPr/>
                </a:tc>
                <a:tc>
                  <a:txBody>
                    <a:bodyPr/>
                    <a:lstStyle/>
                    <a:p>
                      <a:endParaRPr lang="en-US" dirty="0"/>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SCH F</a:t>
                      </a:r>
                    </a:p>
                  </a:txBody>
                  <a:tcPr/>
                </a:tc>
                <a:tc>
                  <a:txBody>
                    <a:bodyPr/>
                    <a:lstStyle/>
                    <a:p>
                      <a:endParaRPr lang="en-US" dirty="0"/>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SCH E (Front &amp; Back Page)    </a:t>
                      </a:r>
                      <a:endParaRPr lang="en-US" sz="1200" dirty="0"/>
                    </a:p>
                  </a:txBody>
                  <a:tcPr/>
                </a:tc>
                <a:tc>
                  <a:txBody>
                    <a:bodyPr/>
                    <a:lstStyle/>
                    <a:p>
                      <a:endParaRPr lang="en-US" dirty="0"/>
                    </a:p>
                  </a:txBody>
                  <a:tcPr/>
                </a:tc>
                <a:extLst>
                  <a:ext uri="{0D108BD9-81ED-4DB2-BD59-A6C34878D82A}">
                    <a16:rowId xmlns:a16="http://schemas.microsoft.com/office/drawing/2014/main" val="2993762996"/>
                  </a:ext>
                </a:extLst>
              </a:tr>
              <a:tr h="432251">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1120S NET, 1065 NET, GUARANTEED PAYMENTS, 1041</a:t>
                      </a:r>
                      <a:endParaRPr lang="en-US" dirty="0"/>
                    </a:p>
                  </a:txBody>
                  <a:tcPr/>
                </a:tc>
                <a:tc>
                  <a:txBody>
                    <a:bodyPr/>
                    <a:lstStyle/>
                    <a:p>
                      <a:endParaRPr lang="en-US" dirty="0"/>
                    </a:p>
                  </a:txBody>
                  <a:tcPr/>
                </a:tc>
                <a:extLst>
                  <a:ext uri="{0D108BD9-81ED-4DB2-BD59-A6C34878D82A}">
                    <a16:rowId xmlns:a16="http://schemas.microsoft.com/office/drawing/2014/main" val="3240873400"/>
                  </a:ext>
                </a:extLst>
              </a:tr>
              <a:tr h="432251">
                <a:tc>
                  <a:txBody>
                    <a:bodyPr/>
                    <a:lstStyle/>
                    <a:p>
                      <a:r>
                        <a:rPr lang="en-US" dirty="0"/>
                        <a:t>AGI</a:t>
                      </a:r>
                    </a:p>
                  </a:txBody>
                  <a:tcPr/>
                </a:tc>
                <a:tc>
                  <a:txBody>
                    <a:bodyPr/>
                    <a:lstStyle/>
                    <a:p>
                      <a:r>
                        <a:rPr lang="en-US" dirty="0"/>
                        <a:t>$100K</a:t>
                      </a:r>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141" y="1375928"/>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extLst/>
          </p:nvPr>
        </p:nvGraphicFramePr>
        <p:xfrm>
          <a:off x="5087938" y="2306972"/>
          <a:ext cx="4634422" cy="3025757"/>
        </p:xfrm>
        <a:graphic>
          <a:graphicData uri="http://schemas.openxmlformats.org/drawingml/2006/table">
            <a:tbl>
              <a:tblPr firstRow="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t>AGI</a:t>
                      </a:r>
                    </a:p>
                  </a:txBody>
                  <a:tcPr/>
                </a:tc>
                <a:tc>
                  <a:txBody>
                    <a:bodyPr/>
                    <a:lstStyle/>
                    <a:p>
                      <a:r>
                        <a:rPr lang="en-US" dirty="0"/>
                        <a:t>$100K</a:t>
                      </a:r>
                    </a:p>
                  </a:txBody>
                  <a:tcPr/>
                </a:tc>
                <a:extLst>
                  <a:ext uri="{0D108BD9-81ED-4DB2-BD59-A6C34878D82A}">
                    <a16:rowId xmlns:a16="http://schemas.microsoft.com/office/drawing/2014/main" val="652552715"/>
                  </a:ext>
                </a:extLst>
              </a:tr>
              <a:tr h="432251">
                <a:tc>
                  <a:txBody>
                    <a:bodyPr/>
                    <a:lstStyle/>
                    <a:p>
                      <a:r>
                        <a:rPr lang="en-US" dirty="0"/>
                        <a:t>STD DED/ITEMIZE</a:t>
                      </a:r>
                    </a:p>
                  </a:txBody>
                  <a:tcPr/>
                </a:tc>
                <a:tc>
                  <a:txBody>
                    <a:bodyPr/>
                    <a:lstStyle/>
                    <a:p>
                      <a:r>
                        <a:rPr lang="en-US" dirty="0"/>
                        <a:t>$24K</a:t>
                      </a:r>
                    </a:p>
                  </a:txBody>
                  <a:tcPr/>
                </a:tc>
                <a:extLst>
                  <a:ext uri="{0D108BD9-81ED-4DB2-BD59-A6C34878D82A}">
                    <a16:rowId xmlns:a16="http://schemas.microsoft.com/office/drawing/2014/main" val="1518896993"/>
                  </a:ext>
                </a:extLst>
              </a:tr>
              <a:tr h="432251">
                <a:tc>
                  <a:txBody>
                    <a:bodyPr/>
                    <a:lstStyle/>
                    <a:p>
                      <a:r>
                        <a:rPr lang="en-US" dirty="0"/>
                        <a:t>NET TAXABLE INC</a:t>
                      </a:r>
                    </a:p>
                  </a:txBody>
                  <a:tcPr/>
                </a:tc>
                <a:tc>
                  <a:txBody>
                    <a:bodyPr/>
                    <a:lstStyle/>
                    <a:p>
                      <a:r>
                        <a:rPr lang="en-US" dirty="0"/>
                        <a:t>$76K</a:t>
                      </a:r>
                    </a:p>
                  </a:txBody>
                  <a:tcPr/>
                </a:tc>
                <a:extLst>
                  <a:ext uri="{0D108BD9-81ED-4DB2-BD59-A6C34878D82A}">
                    <a16:rowId xmlns:a16="http://schemas.microsoft.com/office/drawing/2014/main" val="1080298212"/>
                  </a:ext>
                </a:extLst>
              </a:tr>
              <a:tr h="432251">
                <a:tc>
                  <a:txBody>
                    <a:bodyPr/>
                    <a:lstStyle/>
                    <a:p>
                      <a:r>
                        <a:rPr lang="en-US" dirty="0"/>
                        <a:t>QBI DEDUCTION</a:t>
                      </a:r>
                    </a:p>
                  </a:txBody>
                  <a:tcPr/>
                </a:tc>
                <a:tc>
                  <a:txBody>
                    <a:bodyPr/>
                    <a:lstStyle/>
                    <a:p>
                      <a:r>
                        <a:rPr lang="en-US" dirty="0"/>
                        <a:t>$15,200</a:t>
                      </a:r>
                    </a:p>
                  </a:txBody>
                  <a:tcPr/>
                </a:tc>
                <a:extLst>
                  <a:ext uri="{0D108BD9-81ED-4DB2-BD59-A6C34878D82A}">
                    <a16:rowId xmlns:a16="http://schemas.microsoft.com/office/drawing/2014/main" val="1671787475"/>
                  </a:ext>
                </a:extLst>
              </a:tr>
              <a:tr h="432251">
                <a:tc>
                  <a:txBody>
                    <a:bodyPr/>
                    <a:lstStyle/>
                    <a:p>
                      <a:r>
                        <a:rPr lang="en-US" dirty="0"/>
                        <a:t>TAXABLE INCOME</a:t>
                      </a:r>
                    </a:p>
                  </a:txBody>
                  <a:tcPr/>
                </a:tc>
                <a:tc>
                  <a:txBody>
                    <a:bodyPr/>
                    <a:lstStyle/>
                    <a:p>
                      <a:r>
                        <a:rPr lang="en-US" dirty="0"/>
                        <a:t>$60,800</a:t>
                      </a:r>
                    </a:p>
                  </a:txBody>
                  <a:tcPr/>
                </a:tc>
                <a:extLst>
                  <a:ext uri="{0D108BD9-81ED-4DB2-BD59-A6C34878D82A}">
                    <a16:rowId xmlns:a16="http://schemas.microsoft.com/office/drawing/2014/main" val="269804298"/>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2577152"/>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77378765"/>
                  </a:ext>
                </a:extLst>
              </a:tr>
            </a:tbl>
          </a:graphicData>
        </a:graphic>
      </p:graphicFrame>
      <p:sp>
        <p:nvSpPr>
          <p:cNvPr id="4" name="TextBox 3">
            <a:extLst>
              <a:ext uri="{FF2B5EF4-FFF2-40B4-BE49-F238E27FC236}">
                <a16:creationId xmlns:a16="http://schemas.microsoft.com/office/drawing/2014/main" id="{F41B6AD3-6BFD-40E1-A56A-867F75739BBC}"/>
              </a:ext>
            </a:extLst>
          </p:cNvPr>
          <p:cNvSpPr txBox="1"/>
          <p:nvPr/>
        </p:nvSpPr>
        <p:spPr>
          <a:xfrm>
            <a:off x="421341" y="5719482"/>
            <a:ext cx="4553800" cy="369332"/>
          </a:xfrm>
          <a:prstGeom prst="rect">
            <a:avLst/>
          </a:prstGeom>
          <a:noFill/>
        </p:spPr>
        <p:txBody>
          <a:bodyPr wrap="square" rtlCol="0">
            <a:spAutoFit/>
          </a:bodyPr>
          <a:lstStyle/>
          <a:p>
            <a:r>
              <a:rPr lang="en-US" dirty="0"/>
              <a:t>$100K X 20% = $20K</a:t>
            </a:r>
          </a:p>
        </p:txBody>
      </p:sp>
      <p:sp>
        <p:nvSpPr>
          <p:cNvPr id="9" name="TextBox 8">
            <a:extLst>
              <a:ext uri="{FF2B5EF4-FFF2-40B4-BE49-F238E27FC236}">
                <a16:creationId xmlns:a16="http://schemas.microsoft.com/office/drawing/2014/main" id="{4A7DDF66-D3B5-4A0B-80B4-4F68F05EB682}"/>
              </a:ext>
            </a:extLst>
          </p:cNvPr>
          <p:cNvSpPr txBox="1"/>
          <p:nvPr/>
        </p:nvSpPr>
        <p:spPr>
          <a:xfrm>
            <a:off x="5168560" y="5417639"/>
            <a:ext cx="4553800" cy="369332"/>
          </a:xfrm>
          <a:prstGeom prst="rect">
            <a:avLst/>
          </a:prstGeom>
          <a:noFill/>
        </p:spPr>
        <p:txBody>
          <a:bodyPr wrap="square" rtlCol="0">
            <a:spAutoFit/>
          </a:bodyPr>
          <a:lstStyle/>
          <a:p>
            <a:r>
              <a:rPr lang="en-US" dirty="0"/>
              <a:t>$76K X 20% = $15,200</a:t>
            </a:r>
          </a:p>
        </p:txBody>
      </p:sp>
      <p:sp>
        <p:nvSpPr>
          <p:cNvPr id="10" name="TextBox 9">
            <a:extLst>
              <a:ext uri="{FF2B5EF4-FFF2-40B4-BE49-F238E27FC236}">
                <a16:creationId xmlns:a16="http://schemas.microsoft.com/office/drawing/2014/main" id="{5A917326-E171-432C-A01B-EADFBCABDC57}"/>
              </a:ext>
            </a:extLst>
          </p:cNvPr>
          <p:cNvSpPr txBox="1"/>
          <p:nvPr/>
        </p:nvSpPr>
        <p:spPr>
          <a:xfrm>
            <a:off x="1930060" y="6101842"/>
            <a:ext cx="6477000" cy="584775"/>
          </a:xfrm>
          <a:prstGeom prst="rect">
            <a:avLst/>
          </a:prstGeom>
          <a:noFill/>
        </p:spPr>
        <p:txBody>
          <a:bodyPr wrap="square" rtlCol="0">
            <a:spAutoFit/>
          </a:bodyPr>
          <a:lstStyle/>
          <a:p>
            <a:pPr algn="ctr"/>
            <a:r>
              <a:rPr lang="en-US" sz="3200" dirty="0">
                <a:solidFill>
                  <a:srgbClr val="FF0000"/>
                </a:solidFill>
              </a:rPr>
              <a:t>QBI = LESSER OF:    $15,200</a:t>
            </a:r>
          </a:p>
        </p:txBody>
      </p:sp>
    </p:spTree>
    <p:extLst>
      <p:ext uri="{BB962C8B-B14F-4D97-AF65-F5344CB8AC3E}">
        <p14:creationId xmlns:p14="http://schemas.microsoft.com/office/powerpoint/2010/main" val="29578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a:xfrm>
            <a:off x="677334" y="609600"/>
            <a:ext cx="10169960" cy="576262"/>
          </a:xfrm>
        </p:spPr>
        <p:txBody>
          <a:bodyPr>
            <a:normAutofit fontScale="90000"/>
          </a:bodyPr>
          <a:lstStyle/>
          <a:p>
            <a:r>
              <a:rPr lang="en-US" dirty="0">
                <a:solidFill>
                  <a:srgbClr val="7030A0"/>
                </a:solidFill>
              </a:rPr>
              <a:t>MFJ – NO DEPENDENTS – AFTER MEETING WITH YOU!</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6275" y="1375928"/>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258535"/>
        </p:xfrm>
        <a:graphic>
          <a:graphicData uri="http://schemas.openxmlformats.org/drawingml/2006/table">
            <a:tbl>
              <a:tblPr firstRow="1" bandRow="1">
                <a:tableStyleId>{5C22544A-7EE6-4342-B048-85BDC9FD1C3A}</a:tableStyleId>
              </a:tblPr>
              <a:tblGrid>
                <a:gridCol w="3137482">
                  <a:extLst>
                    <a:ext uri="{9D8B030D-6E8A-4147-A177-3AD203B41FA5}">
                      <a16:colId xmlns:a16="http://schemas.microsoft.com/office/drawing/2014/main" val="543440182"/>
                    </a:ext>
                  </a:extLst>
                </a:gridCol>
                <a:gridCol w="1496940">
                  <a:extLst>
                    <a:ext uri="{9D8B030D-6E8A-4147-A177-3AD203B41FA5}">
                      <a16:colId xmlns:a16="http://schemas.microsoft.com/office/drawing/2014/main" val="650020866"/>
                    </a:ext>
                  </a:extLst>
                </a:gridCol>
              </a:tblGrid>
              <a:tr h="432251">
                <a:tc>
                  <a:txBody>
                    <a:bodyPr/>
                    <a:lstStyle/>
                    <a:p>
                      <a:r>
                        <a:rPr lang="en-US" dirty="0"/>
                        <a:t>W-2  WAGES – Box 1</a:t>
                      </a:r>
                    </a:p>
                  </a:txBody>
                  <a:tcPr/>
                </a:tc>
                <a:tc>
                  <a:txBody>
                    <a:bodyPr/>
                    <a:lstStyle/>
                    <a:p>
                      <a:r>
                        <a:rPr lang="en-US" dirty="0"/>
                        <a:t>$ 24k</a:t>
                      </a:r>
                    </a:p>
                  </a:txBody>
                  <a:tcPr/>
                </a:tc>
                <a:extLst>
                  <a:ext uri="{0D108BD9-81ED-4DB2-BD59-A6C34878D82A}">
                    <a16:rowId xmlns:a16="http://schemas.microsoft.com/office/drawing/2014/main" val="2541855901"/>
                  </a:ext>
                </a:extLst>
              </a:tr>
              <a:tr h="432251">
                <a:tc>
                  <a:txBody>
                    <a:bodyPr/>
                    <a:lstStyle/>
                    <a:p>
                      <a:r>
                        <a:rPr lang="en-US" dirty="0"/>
                        <a:t>SCH C</a:t>
                      </a:r>
                    </a:p>
                  </a:txBody>
                  <a:tcPr/>
                </a:tc>
                <a:tc>
                  <a:txBody>
                    <a:bodyPr/>
                    <a:lstStyle/>
                    <a:p>
                      <a:r>
                        <a:rPr lang="en-US" dirty="0"/>
                        <a:t>$100K</a:t>
                      </a:r>
                    </a:p>
                  </a:txBody>
                  <a:tcPr/>
                </a:tc>
                <a:extLst>
                  <a:ext uri="{0D108BD9-81ED-4DB2-BD59-A6C34878D82A}">
                    <a16:rowId xmlns:a16="http://schemas.microsoft.com/office/drawing/2014/main" val="675626006"/>
                  </a:ext>
                </a:extLst>
              </a:tr>
              <a:tr h="432251">
                <a:tc>
                  <a:txBody>
                    <a:bodyPr/>
                    <a:lstStyle/>
                    <a:p>
                      <a:r>
                        <a:rPr lang="en-US" dirty="0"/>
                        <a:t>SCH D  </a:t>
                      </a:r>
                      <a:r>
                        <a:rPr lang="en-US" dirty="0">
                          <a:solidFill>
                            <a:schemeClr val="accent6">
                              <a:lumMod val="75000"/>
                            </a:schemeClr>
                          </a:solidFill>
                        </a:rPr>
                        <a:t>(THIS ALWAYS GETS DEDUCTED!!!)</a:t>
                      </a:r>
                    </a:p>
                  </a:txBody>
                  <a:tcPr/>
                </a:tc>
                <a:tc>
                  <a:txBody>
                    <a:bodyPr/>
                    <a:lstStyle/>
                    <a:p>
                      <a:endParaRPr lang="en-US" dirty="0"/>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SCH F</a:t>
                      </a:r>
                    </a:p>
                  </a:txBody>
                  <a:tcPr/>
                </a:tc>
                <a:tc>
                  <a:txBody>
                    <a:bodyPr/>
                    <a:lstStyle/>
                    <a:p>
                      <a:endParaRPr lang="en-US" dirty="0"/>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SCH E (Front &amp; Back Page)    </a:t>
                      </a:r>
                      <a:endParaRPr lang="en-US" sz="1200" dirty="0"/>
                    </a:p>
                  </a:txBody>
                  <a:tcPr/>
                </a:tc>
                <a:tc>
                  <a:txBody>
                    <a:bodyPr/>
                    <a:lstStyle/>
                    <a:p>
                      <a:endParaRPr lang="en-US" dirty="0"/>
                    </a:p>
                  </a:txBody>
                  <a:tcPr/>
                </a:tc>
                <a:extLst>
                  <a:ext uri="{0D108BD9-81ED-4DB2-BD59-A6C34878D82A}">
                    <a16:rowId xmlns:a16="http://schemas.microsoft.com/office/drawing/2014/main" val="2993762996"/>
                  </a:ext>
                </a:extLst>
              </a:tr>
              <a:tr h="432251">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1120S NET, 1065 NET, GUARANTEED PAYMENTS, 1041</a:t>
                      </a:r>
                      <a:endParaRPr lang="en-US" dirty="0"/>
                    </a:p>
                  </a:txBody>
                  <a:tcPr/>
                </a:tc>
                <a:tc>
                  <a:txBody>
                    <a:bodyPr/>
                    <a:lstStyle/>
                    <a:p>
                      <a:endParaRPr lang="en-US" dirty="0"/>
                    </a:p>
                  </a:txBody>
                  <a:tcPr/>
                </a:tc>
                <a:extLst>
                  <a:ext uri="{0D108BD9-81ED-4DB2-BD59-A6C34878D82A}">
                    <a16:rowId xmlns:a16="http://schemas.microsoft.com/office/drawing/2014/main" val="3240873400"/>
                  </a:ext>
                </a:extLst>
              </a:tr>
              <a:tr h="432251">
                <a:tc>
                  <a:txBody>
                    <a:bodyPr/>
                    <a:lstStyle/>
                    <a:p>
                      <a:r>
                        <a:rPr lang="en-US" dirty="0"/>
                        <a:t>AGI</a:t>
                      </a:r>
                    </a:p>
                  </a:txBody>
                  <a:tcPr/>
                </a:tc>
                <a:tc>
                  <a:txBody>
                    <a:bodyPr/>
                    <a:lstStyle/>
                    <a:p>
                      <a:r>
                        <a:rPr lang="en-US" dirty="0"/>
                        <a:t>$124K</a:t>
                      </a:r>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141" y="1375928"/>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extLst/>
          </p:nvPr>
        </p:nvGraphicFramePr>
        <p:xfrm>
          <a:off x="5087938" y="2306972"/>
          <a:ext cx="4634422" cy="3025757"/>
        </p:xfrm>
        <a:graphic>
          <a:graphicData uri="http://schemas.openxmlformats.org/drawingml/2006/table">
            <a:tbl>
              <a:tblPr firstRow="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t>AGI</a:t>
                      </a:r>
                    </a:p>
                  </a:txBody>
                  <a:tcPr/>
                </a:tc>
                <a:tc>
                  <a:txBody>
                    <a:bodyPr/>
                    <a:lstStyle/>
                    <a:p>
                      <a:r>
                        <a:rPr lang="en-US" dirty="0"/>
                        <a:t>$124k</a:t>
                      </a:r>
                    </a:p>
                  </a:txBody>
                  <a:tcPr/>
                </a:tc>
                <a:extLst>
                  <a:ext uri="{0D108BD9-81ED-4DB2-BD59-A6C34878D82A}">
                    <a16:rowId xmlns:a16="http://schemas.microsoft.com/office/drawing/2014/main" val="652552715"/>
                  </a:ext>
                </a:extLst>
              </a:tr>
              <a:tr h="432251">
                <a:tc>
                  <a:txBody>
                    <a:bodyPr/>
                    <a:lstStyle/>
                    <a:p>
                      <a:r>
                        <a:rPr lang="en-US" dirty="0"/>
                        <a:t>STD DED/ITEMIZE</a:t>
                      </a:r>
                    </a:p>
                  </a:txBody>
                  <a:tcPr/>
                </a:tc>
                <a:tc>
                  <a:txBody>
                    <a:bodyPr/>
                    <a:lstStyle/>
                    <a:p>
                      <a:r>
                        <a:rPr lang="en-US" dirty="0"/>
                        <a:t>$24K</a:t>
                      </a:r>
                    </a:p>
                  </a:txBody>
                  <a:tcPr/>
                </a:tc>
                <a:extLst>
                  <a:ext uri="{0D108BD9-81ED-4DB2-BD59-A6C34878D82A}">
                    <a16:rowId xmlns:a16="http://schemas.microsoft.com/office/drawing/2014/main" val="1518896993"/>
                  </a:ext>
                </a:extLst>
              </a:tr>
              <a:tr h="432251">
                <a:tc>
                  <a:txBody>
                    <a:bodyPr/>
                    <a:lstStyle/>
                    <a:p>
                      <a:r>
                        <a:rPr lang="en-US" dirty="0"/>
                        <a:t>NET TAXABLE INC</a:t>
                      </a:r>
                    </a:p>
                  </a:txBody>
                  <a:tcPr/>
                </a:tc>
                <a:tc>
                  <a:txBody>
                    <a:bodyPr/>
                    <a:lstStyle/>
                    <a:p>
                      <a:r>
                        <a:rPr lang="en-US" dirty="0"/>
                        <a:t>$100K</a:t>
                      </a:r>
                    </a:p>
                  </a:txBody>
                  <a:tcPr/>
                </a:tc>
                <a:extLst>
                  <a:ext uri="{0D108BD9-81ED-4DB2-BD59-A6C34878D82A}">
                    <a16:rowId xmlns:a16="http://schemas.microsoft.com/office/drawing/2014/main" val="1080298212"/>
                  </a:ext>
                </a:extLst>
              </a:tr>
              <a:tr h="432251">
                <a:tc>
                  <a:txBody>
                    <a:bodyPr/>
                    <a:lstStyle/>
                    <a:p>
                      <a:r>
                        <a:rPr lang="en-US" dirty="0"/>
                        <a:t>QBI DEDUCTION</a:t>
                      </a:r>
                    </a:p>
                  </a:txBody>
                  <a:tcPr/>
                </a:tc>
                <a:tc>
                  <a:txBody>
                    <a:bodyPr/>
                    <a:lstStyle/>
                    <a:p>
                      <a:r>
                        <a:rPr lang="en-US" dirty="0"/>
                        <a:t>$  20K</a:t>
                      </a:r>
                    </a:p>
                  </a:txBody>
                  <a:tcPr/>
                </a:tc>
                <a:extLst>
                  <a:ext uri="{0D108BD9-81ED-4DB2-BD59-A6C34878D82A}">
                    <a16:rowId xmlns:a16="http://schemas.microsoft.com/office/drawing/2014/main" val="1671787475"/>
                  </a:ext>
                </a:extLst>
              </a:tr>
              <a:tr h="432251">
                <a:tc>
                  <a:txBody>
                    <a:bodyPr/>
                    <a:lstStyle/>
                    <a:p>
                      <a:r>
                        <a:rPr lang="en-US" dirty="0"/>
                        <a:t>TAXABLE INCOME</a:t>
                      </a:r>
                    </a:p>
                  </a:txBody>
                  <a:tcPr/>
                </a:tc>
                <a:tc>
                  <a:txBody>
                    <a:bodyPr/>
                    <a:lstStyle/>
                    <a:p>
                      <a:r>
                        <a:rPr lang="en-US" dirty="0"/>
                        <a:t>$  80K</a:t>
                      </a:r>
                    </a:p>
                  </a:txBody>
                  <a:tcPr/>
                </a:tc>
                <a:extLst>
                  <a:ext uri="{0D108BD9-81ED-4DB2-BD59-A6C34878D82A}">
                    <a16:rowId xmlns:a16="http://schemas.microsoft.com/office/drawing/2014/main" val="269804298"/>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2577152"/>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77378765"/>
                  </a:ext>
                </a:extLst>
              </a:tr>
            </a:tbl>
          </a:graphicData>
        </a:graphic>
      </p:graphicFrame>
      <p:sp>
        <p:nvSpPr>
          <p:cNvPr id="4" name="TextBox 3">
            <a:extLst>
              <a:ext uri="{FF2B5EF4-FFF2-40B4-BE49-F238E27FC236}">
                <a16:creationId xmlns:a16="http://schemas.microsoft.com/office/drawing/2014/main" id="{F41B6AD3-6BFD-40E1-A56A-867F75739BBC}"/>
              </a:ext>
            </a:extLst>
          </p:cNvPr>
          <p:cNvSpPr txBox="1"/>
          <p:nvPr/>
        </p:nvSpPr>
        <p:spPr>
          <a:xfrm>
            <a:off x="421341" y="5719482"/>
            <a:ext cx="4553800" cy="369332"/>
          </a:xfrm>
          <a:prstGeom prst="rect">
            <a:avLst/>
          </a:prstGeom>
          <a:noFill/>
        </p:spPr>
        <p:txBody>
          <a:bodyPr wrap="square" rtlCol="0">
            <a:spAutoFit/>
          </a:bodyPr>
          <a:lstStyle/>
          <a:p>
            <a:r>
              <a:rPr lang="en-US" dirty="0"/>
              <a:t>$124K X 20% = $24,800</a:t>
            </a:r>
          </a:p>
        </p:txBody>
      </p:sp>
      <p:sp>
        <p:nvSpPr>
          <p:cNvPr id="9" name="TextBox 8">
            <a:extLst>
              <a:ext uri="{FF2B5EF4-FFF2-40B4-BE49-F238E27FC236}">
                <a16:creationId xmlns:a16="http://schemas.microsoft.com/office/drawing/2014/main" id="{4A7DDF66-D3B5-4A0B-80B4-4F68F05EB682}"/>
              </a:ext>
            </a:extLst>
          </p:cNvPr>
          <p:cNvSpPr txBox="1"/>
          <p:nvPr/>
        </p:nvSpPr>
        <p:spPr>
          <a:xfrm>
            <a:off x="5168560" y="5417639"/>
            <a:ext cx="4553800" cy="369332"/>
          </a:xfrm>
          <a:prstGeom prst="rect">
            <a:avLst/>
          </a:prstGeom>
          <a:noFill/>
        </p:spPr>
        <p:txBody>
          <a:bodyPr wrap="square" rtlCol="0">
            <a:spAutoFit/>
          </a:bodyPr>
          <a:lstStyle/>
          <a:p>
            <a:r>
              <a:rPr lang="en-US" dirty="0"/>
              <a:t>$100K X 20% = $20K</a:t>
            </a:r>
          </a:p>
        </p:txBody>
      </p:sp>
      <p:sp>
        <p:nvSpPr>
          <p:cNvPr id="10" name="TextBox 9">
            <a:extLst>
              <a:ext uri="{FF2B5EF4-FFF2-40B4-BE49-F238E27FC236}">
                <a16:creationId xmlns:a16="http://schemas.microsoft.com/office/drawing/2014/main" id="{EE918D17-88DB-433F-994A-A90698BD526C}"/>
              </a:ext>
            </a:extLst>
          </p:cNvPr>
          <p:cNvSpPr txBox="1"/>
          <p:nvPr/>
        </p:nvSpPr>
        <p:spPr>
          <a:xfrm>
            <a:off x="2173941" y="6088814"/>
            <a:ext cx="6477000" cy="584775"/>
          </a:xfrm>
          <a:prstGeom prst="rect">
            <a:avLst/>
          </a:prstGeom>
          <a:noFill/>
        </p:spPr>
        <p:txBody>
          <a:bodyPr wrap="square" rtlCol="0">
            <a:spAutoFit/>
          </a:bodyPr>
          <a:lstStyle/>
          <a:p>
            <a:pPr algn="ctr"/>
            <a:r>
              <a:rPr lang="en-US" sz="3200" dirty="0">
                <a:solidFill>
                  <a:srgbClr val="FF0000"/>
                </a:solidFill>
              </a:rPr>
              <a:t>QBI = LESSER OF:    $20K</a:t>
            </a:r>
          </a:p>
        </p:txBody>
      </p:sp>
    </p:spTree>
    <p:extLst>
      <p:ext uri="{BB962C8B-B14F-4D97-AF65-F5344CB8AC3E}">
        <p14:creationId xmlns:p14="http://schemas.microsoft.com/office/powerpoint/2010/main" val="40970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000"/>
                                        <p:tgtEl>
                                          <p:spTgt spid="5">
                                            <p:txEl>
                                              <p:pRg st="0" end="0"/>
                                            </p:txEl>
                                          </p:spTgt>
                                        </p:tgtEl>
                                      </p:cBhvr>
                                    </p:animEffect>
                                    <p:anim calcmode="lin" valueType="num">
                                      <p:cBhvr>
                                        <p:cTn id="3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a:xfrm>
            <a:off x="677334" y="609599"/>
            <a:ext cx="10169960" cy="1018701"/>
          </a:xfrm>
        </p:spPr>
        <p:txBody>
          <a:bodyPr>
            <a:normAutofit fontScale="90000"/>
          </a:bodyPr>
          <a:lstStyle/>
          <a:p>
            <a:r>
              <a:rPr lang="en-US" dirty="0">
                <a:solidFill>
                  <a:srgbClr val="7030A0"/>
                </a:solidFill>
              </a:rPr>
              <a:t>SINGLE TAXPAYER – SCH C – TAX PREPARER OFFICE</a:t>
            </a:r>
            <a:br>
              <a:rPr lang="en-US" dirty="0">
                <a:solidFill>
                  <a:srgbClr val="7030A0"/>
                </a:solidFill>
              </a:rPr>
            </a:br>
            <a:r>
              <a:rPr lang="en-US" dirty="0">
                <a:solidFill>
                  <a:srgbClr val="7030A0"/>
                </a:solidFill>
              </a:rPr>
              <a:t>(let’s do SE for those of you that NEED to see it!)</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5302" y="1713211"/>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233586"/>
        </p:xfrm>
        <a:graphic>
          <a:graphicData uri="http://schemas.openxmlformats.org/drawingml/2006/table">
            <a:tbl>
              <a:tblPr firstRow="1" bandRow="1">
                <a:tableStyleId>{5C22544A-7EE6-4342-B048-85BDC9FD1C3A}</a:tableStyleId>
              </a:tblPr>
              <a:tblGrid>
                <a:gridCol w="3137482">
                  <a:extLst>
                    <a:ext uri="{9D8B030D-6E8A-4147-A177-3AD203B41FA5}">
                      <a16:colId xmlns:a16="http://schemas.microsoft.com/office/drawing/2014/main" val="543440182"/>
                    </a:ext>
                  </a:extLst>
                </a:gridCol>
                <a:gridCol w="1496940">
                  <a:extLst>
                    <a:ext uri="{9D8B030D-6E8A-4147-A177-3AD203B41FA5}">
                      <a16:colId xmlns:a16="http://schemas.microsoft.com/office/drawing/2014/main" val="650020866"/>
                    </a:ext>
                  </a:extLst>
                </a:gridCol>
              </a:tblGrid>
              <a:tr h="432251">
                <a:tc>
                  <a:txBody>
                    <a:bodyPr/>
                    <a:lstStyle/>
                    <a:p>
                      <a:r>
                        <a:rPr lang="en-US" dirty="0"/>
                        <a:t>W-2  WAGES – Box 1</a:t>
                      </a:r>
                    </a:p>
                  </a:txBody>
                  <a:tcPr/>
                </a:tc>
                <a:tc>
                  <a:txBody>
                    <a:bodyPr/>
                    <a:lstStyle/>
                    <a:p>
                      <a:endParaRPr lang="en-US" dirty="0"/>
                    </a:p>
                  </a:txBody>
                  <a:tcPr/>
                </a:tc>
                <a:extLst>
                  <a:ext uri="{0D108BD9-81ED-4DB2-BD59-A6C34878D82A}">
                    <a16:rowId xmlns:a16="http://schemas.microsoft.com/office/drawing/2014/main" val="2541855901"/>
                  </a:ext>
                </a:extLst>
              </a:tr>
              <a:tr h="432251">
                <a:tc>
                  <a:txBody>
                    <a:bodyPr/>
                    <a:lstStyle/>
                    <a:p>
                      <a:r>
                        <a:rPr lang="en-US" dirty="0"/>
                        <a:t>SCH C</a:t>
                      </a:r>
                    </a:p>
                  </a:txBody>
                  <a:tcPr/>
                </a:tc>
                <a:tc>
                  <a:txBody>
                    <a:bodyPr/>
                    <a:lstStyle/>
                    <a:p>
                      <a:r>
                        <a:rPr lang="en-US" dirty="0"/>
                        <a:t>$125K</a:t>
                      </a:r>
                    </a:p>
                  </a:txBody>
                  <a:tcPr/>
                </a:tc>
                <a:extLst>
                  <a:ext uri="{0D108BD9-81ED-4DB2-BD59-A6C34878D82A}">
                    <a16:rowId xmlns:a16="http://schemas.microsoft.com/office/drawing/2014/main" val="675626006"/>
                  </a:ext>
                </a:extLst>
              </a:tr>
              <a:tr h="432251">
                <a:tc>
                  <a:txBody>
                    <a:bodyPr/>
                    <a:lstStyle/>
                    <a:p>
                      <a:r>
                        <a:rPr lang="en-US" dirty="0"/>
                        <a:t>SCH D  </a:t>
                      </a:r>
                      <a:r>
                        <a:rPr lang="en-US" dirty="0">
                          <a:solidFill>
                            <a:schemeClr val="accent6">
                              <a:lumMod val="75000"/>
                            </a:schemeClr>
                          </a:solidFill>
                        </a:rPr>
                        <a:t>(THIS ALWAYS GETS DEDUCTED!!!)</a:t>
                      </a:r>
                    </a:p>
                  </a:txBody>
                  <a:tcPr/>
                </a:tc>
                <a:tc>
                  <a:txBody>
                    <a:bodyPr/>
                    <a:lstStyle/>
                    <a:p>
                      <a:endParaRPr lang="en-US" dirty="0"/>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FORM 1099-R ANNUITY</a:t>
                      </a:r>
                    </a:p>
                  </a:txBody>
                  <a:tcPr/>
                </a:tc>
                <a:tc>
                  <a:txBody>
                    <a:bodyPr/>
                    <a:lstStyle/>
                    <a:p>
                      <a:r>
                        <a:rPr lang="en-US" dirty="0"/>
                        <a:t>$  30K</a:t>
                      </a:r>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SCH E (Front &amp; Back Page)    </a:t>
                      </a:r>
                      <a:endParaRPr lang="en-US" sz="1200" dirty="0"/>
                    </a:p>
                  </a:txBody>
                  <a:tcPr/>
                </a:tc>
                <a:tc>
                  <a:txBody>
                    <a:bodyPr/>
                    <a:lstStyle/>
                    <a:p>
                      <a:endParaRPr lang="en-US" dirty="0"/>
                    </a:p>
                  </a:txBody>
                  <a:tcPr/>
                </a:tc>
                <a:extLst>
                  <a:ext uri="{0D108BD9-81ED-4DB2-BD59-A6C34878D82A}">
                    <a16:rowId xmlns:a16="http://schemas.microsoft.com/office/drawing/2014/main" val="2993762996"/>
                  </a:ext>
                </a:extLst>
              </a:tr>
              <a:tr h="432251">
                <a:tc>
                  <a:txBody>
                    <a:bodyPr/>
                    <a:lstStyle/>
                    <a:p>
                      <a:r>
                        <a:rPr lang="en-US" dirty="0"/>
                        <a:t>SE tax deduction</a:t>
                      </a:r>
                    </a:p>
                  </a:txBody>
                  <a:tcPr/>
                </a:tc>
                <a:tc>
                  <a:txBody>
                    <a:bodyPr/>
                    <a:lstStyle/>
                    <a:p>
                      <a:r>
                        <a:rPr lang="en-US" dirty="0"/>
                        <a:t>$8,831</a:t>
                      </a:r>
                    </a:p>
                  </a:txBody>
                  <a:tcPr/>
                </a:tc>
                <a:extLst>
                  <a:ext uri="{0D108BD9-81ED-4DB2-BD59-A6C34878D82A}">
                    <a16:rowId xmlns:a16="http://schemas.microsoft.com/office/drawing/2014/main" val="3240873400"/>
                  </a:ext>
                </a:extLst>
              </a:tr>
              <a:tr h="432251">
                <a:tc>
                  <a:txBody>
                    <a:bodyPr/>
                    <a:lstStyle/>
                    <a:p>
                      <a:r>
                        <a:rPr lang="en-US" dirty="0"/>
                        <a:t>AGI</a:t>
                      </a:r>
                    </a:p>
                  </a:txBody>
                  <a:tcPr/>
                </a:tc>
                <a:tc>
                  <a:txBody>
                    <a:bodyPr/>
                    <a:lstStyle/>
                    <a:p>
                      <a:r>
                        <a:rPr lang="en-US" dirty="0"/>
                        <a:t>$146,169</a:t>
                      </a:r>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141" y="1713211"/>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extLst/>
          </p:nvPr>
        </p:nvGraphicFramePr>
        <p:xfrm>
          <a:off x="5087938" y="2306972"/>
          <a:ext cx="4634422" cy="3025757"/>
        </p:xfrm>
        <a:graphic>
          <a:graphicData uri="http://schemas.openxmlformats.org/drawingml/2006/table">
            <a:tbl>
              <a:tblPr firstRow="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t>AGI</a:t>
                      </a:r>
                    </a:p>
                  </a:txBody>
                  <a:tcPr/>
                </a:tc>
                <a:tc>
                  <a:txBody>
                    <a:bodyPr/>
                    <a:lstStyle/>
                    <a:p>
                      <a:r>
                        <a:rPr lang="en-US" dirty="0"/>
                        <a:t>$146,169</a:t>
                      </a:r>
                    </a:p>
                  </a:txBody>
                  <a:tcPr/>
                </a:tc>
                <a:extLst>
                  <a:ext uri="{0D108BD9-81ED-4DB2-BD59-A6C34878D82A}">
                    <a16:rowId xmlns:a16="http://schemas.microsoft.com/office/drawing/2014/main" val="652552715"/>
                  </a:ext>
                </a:extLst>
              </a:tr>
              <a:tr h="432251">
                <a:tc>
                  <a:txBody>
                    <a:bodyPr/>
                    <a:lstStyle/>
                    <a:p>
                      <a:r>
                        <a:rPr lang="en-US" dirty="0"/>
                        <a:t>STD DED/ITEMIZE</a:t>
                      </a:r>
                    </a:p>
                  </a:txBody>
                  <a:tcPr/>
                </a:tc>
                <a:tc>
                  <a:txBody>
                    <a:bodyPr/>
                    <a:lstStyle/>
                    <a:p>
                      <a:r>
                        <a:rPr lang="en-US" dirty="0"/>
                        <a:t>$12K</a:t>
                      </a:r>
                    </a:p>
                  </a:txBody>
                  <a:tcPr/>
                </a:tc>
                <a:extLst>
                  <a:ext uri="{0D108BD9-81ED-4DB2-BD59-A6C34878D82A}">
                    <a16:rowId xmlns:a16="http://schemas.microsoft.com/office/drawing/2014/main" val="1518896993"/>
                  </a:ext>
                </a:extLst>
              </a:tr>
              <a:tr h="432251">
                <a:tc>
                  <a:txBody>
                    <a:bodyPr/>
                    <a:lstStyle/>
                    <a:p>
                      <a:r>
                        <a:rPr lang="en-US" dirty="0"/>
                        <a:t>NET TAXABLE INC</a:t>
                      </a:r>
                    </a:p>
                  </a:txBody>
                  <a:tcPr/>
                </a:tc>
                <a:tc>
                  <a:txBody>
                    <a:bodyPr/>
                    <a:lstStyle/>
                    <a:p>
                      <a:r>
                        <a:rPr lang="en-US" dirty="0"/>
                        <a:t>$134,169</a:t>
                      </a:r>
                    </a:p>
                  </a:txBody>
                  <a:tcPr/>
                </a:tc>
                <a:extLst>
                  <a:ext uri="{0D108BD9-81ED-4DB2-BD59-A6C34878D82A}">
                    <a16:rowId xmlns:a16="http://schemas.microsoft.com/office/drawing/2014/main" val="1080298212"/>
                  </a:ext>
                </a:extLst>
              </a:tr>
              <a:tr h="432251">
                <a:tc>
                  <a:txBody>
                    <a:bodyPr/>
                    <a:lstStyle/>
                    <a:p>
                      <a:r>
                        <a:rPr lang="en-US" dirty="0"/>
                        <a:t>QBI DEDUCTION</a:t>
                      </a:r>
                    </a:p>
                  </a:txBody>
                  <a:tcPr/>
                </a:tc>
                <a:tc>
                  <a:txBody>
                    <a:bodyPr/>
                    <a:lstStyle/>
                    <a:p>
                      <a:r>
                        <a:rPr lang="en-US" dirty="0"/>
                        <a:t>$  25K</a:t>
                      </a:r>
                    </a:p>
                  </a:txBody>
                  <a:tcPr/>
                </a:tc>
                <a:extLst>
                  <a:ext uri="{0D108BD9-81ED-4DB2-BD59-A6C34878D82A}">
                    <a16:rowId xmlns:a16="http://schemas.microsoft.com/office/drawing/2014/main" val="1671787475"/>
                  </a:ext>
                </a:extLst>
              </a:tr>
              <a:tr h="432251">
                <a:tc>
                  <a:txBody>
                    <a:bodyPr/>
                    <a:lstStyle/>
                    <a:p>
                      <a:r>
                        <a:rPr lang="en-US" dirty="0"/>
                        <a:t>TAXABLE INCOME</a:t>
                      </a:r>
                    </a:p>
                  </a:txBody>
                  <a:tcPr/>
                </a:tc>
                <a:tc>
                  <a:txBody>
                    <a:bodyPr/>
                    <a:lstStyle/>
                    <a:p>
                      <a:r>
                        <a:rPr lang="en-US" dirty="0"/>
                        <a:t>$ 109,169 </a:t>
                      </a:r>
                    </a:p>
                  </a:txBody>
                  <a:tcPr/>
                </a:tc>
                <a:extLst>
                  <a:ext uri="{0D108BD9-81ED-4DB2-BD59-A6C34878D82A}">
                    <a16:rowId xmlns:a16="http://schemas.microsoft.com/office/drawing/2014/main" val="269804298"/>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2577152"/>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77378765"/>
                  </a:ext>
                </a:extLst>
              </a:tr>
            </a:tbl>
          </a:graphicData>
        </a:graphic>
      </p:graphicFrame>
      <p:sp>
        <p:nvSpPr>
          <p:cNvPr id="4" name="TextBox 3">
            <a:extLst>
              <a:ext uri="{FF2B5EF4-FFF2-40B4-BE49-F238E27FC236}">
                <a16:creationId xmlns:a16="http://schemas.microsoft.com/office/drawing/2014/main" id="{F41B6AD3-6BFD-40E1-A56A-867F75739BBC}"/>
              </a:ext>
            </a:extLst>
          </p:cNvPr>
          <p:cNvSpPr txBox="1"/>
          <p:nvPr/>
        </p:nvSpPr>
        <p:spPr>
          <a:xfrm>
            <a:off x="421341" y="5719482"/>
            <a:ext cx="4553800" cy="369332"/>
          </a:xfrm>
          <a:prstGeom prst="rect">
            <a:avLst/>
          </a:prstGeom>
          <a:noFill/>
        </p:spPr>
        <p:txBody>
          <a:bodyPr wrap="square" rtlCol="0">
            <a:spAutoFit/>
          </a:bodyPr>
          <a:lstStyle/>
          <a:p>
            <a:r>
              <a:rPr lang="en-US" dirty="0"/>
              <a:t>$125K X 20% = $25K</a:t>
            </a:r>
          </a:p>
        </p:txBody>
      </p:sp>
      <p:sp>
        <p:nvSpPr>
          <p:cNvPr id="9" name="TextBox 8">
            <a:extLst>
              <a:ext uri="{FF2B5EF4-FFF2-40B4-BE49-F238E27FC236}">
                <a16:creationId xmlns:a16="http://schemas.microsoft.com/office/drawing/2014/main" id="{4A7DDF66-D3B5-4A0B-80B4-4F68F05EB682}"/>
              </a:ext>
            </a:extLst>
          </p:cNvPr>
          <p:cNvSpPr txBox="1"/>
          <p:nvPr/>
        </p:nvSpPr>
        <p:spPr>
          <a:xfrm>
            <a:off x="5168560" y="5417639"/>
            <a:ext cx="4553800" cy="369332"/>
          </a:xfrm>
          <a:prstGeom prst="rect">
            <a:avLst/>
          </a:prstGeom>
          <a:noFill/>
        </p:spPr>
        <p:txBody>
          <a:bodyPr wrap="square" rtlCol="0">
            <a:spAutoFit/>
          </a:bodyPr>
          <a:lstStyle/>
          <a:p>
            <a:r>
              <a:rPr lang="en-US" dirty="0"/>
              <a:t>$134,169 X 20% = $26,834</a:t>
            </a:r>
          </a:p>
        </p:txBody>
      </p:sp>
      <p:sp>
        <p:nvSpPr>
          <p:cNvPr id="10" name="TextBox 9">
            <a:extLst>
              <a:ext uri="{FF2B5EF4-FFF2-40B4-BE49-F238E27FC236}">
                <a16:creationId xmlns:a16="http://schemas.microsoft.com/office/drawing/2014/main" id="{EE918D17-88DB-433F-994A-A90698BD526C}"/>
              </a:ext>
            </a:extLst>
          </p:cNvPr>
          <p:cNvSpPr txBox="1"/>
          <p:nvPr/>
        </p:nvSpPr>
        <p:spPr>
          <a:xfrm>
            <a:off x="2173941" y="6088814"/>
            <a:ext cx="6477000" cy="584775"/>
          </a:xfrm>
          <a:prstGeom prst="rect">
            <a:avLst/>
          </a:prstGeom>
          <a:noFill/>
        </p:spPr>
        <p:txBody>
          <a:bodyPr wrap="square" rtlCol="0">
            <a:spAutoFit/>
          </a:bodyPr>
          <a:lstStyle/>
          <a:p>
            <a:pPr algn="ctr"/>
            <a:r>
              <a:rPr lang="en-US" sz="3200" dirty="0">
                <a:solidFill>
                  <a:srgbClr val="FF0000"/>
                </a:solidFill>
              </a:rPr>
              <a:t>QBI = LESSER OF:    $25K</a:t>
            </a:r>
          </a:p>
        </p:txBody>
      </p:sp>
    </p:spTree>
    <p:extLst>
      <p:ext uri="{BB962C8B-B14F-4D97-AF65-F5344CB8AC3E}">
        <p14:creationId xmlns:p14="http://schemas.microsoft.com/office/powerpoint/2010/main" val="35894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A87-04E8-4478-9003-1C1A19EFB5A1}"/>
              </a:ext>
            </a:extLst>
          </p:cNvPr>
          <p:cNvSpPr>
            <a:spLocks noGrp="1"/>
          </p:cNvSpPr>
          <p:nvPr>
            <p:ph type="title"/>
          </p:nvPr>
        </p:nvSpPr>
        <p:spPr>
          <a:xfrm>
            <a:off x="677334" y="609599"/>
            <a:ext cx="10169960" cy="941287"/>
          </a:xfrm>
        </p:spPr>
        <p:txBody>
          <a:bodyPr>
            <a:normAutofit fontScale="90000"/>
          </a:bodyPr>
          <a:lstStyle/>
          <a:p>
            <a:r>
              <a:rPr lang="en-US" dirty="0">
                <a:solidFill>
                  <a:srgbClr val="7030A0"/>
                </a:solidFill>
              </a:rPr>
              <a:t>SINGLE TAXPAYER – SCH C – TAX PREPARER OFFICE</a:t>
            </a:r>
            <a:br>
              <a:rPr lang="en-US" dirty="0">
                <a:solidFill>
                  <a:srgbClr val="7030A0"/>
                </a:solidFill>
              </a:rPr>
            </a:br>
            <a:r>
              <a:rPr lang="en-US" dirty="0">
                <a:solidFill>
                  <a:srgbClr val="7030A0"/>
                </a:solidFill>
              </a:rPr>
              <a:t>(but let’s change it a little! Is it a SSTB? Do we care?)</a:t>
            </a:r>
          </a:p>
        </p:txBody>
      </p:sp>
      <p:sp>
        <p:nvSpPr>
          <p:cNvPr id="3" name="Text Placeholder 2">
            <a:extLst>
              <a:ext uri="{FF2B5EF4-FFF2-40B4-BE49-F238E27FC236}">
                <a16:creationId xmlns:a16="http://schemas.microsoft.com/office/drawing/2014/main" id="{93625C60-B3BA-468C-A303-037A997AB78A}"/>
              </a:ext>
            </a:extLst>
          </p:cNvPr>
          <p:cNvSpPr>
            <a:spLocks noGrp="1"/>
          </p:cNvSpPr>
          <p:nvPr>
            <p:ph type="body" idx="1"/>
          </p:nvPr>
        </p:nvSpPr>
        <p:spPr>
          <a:xfrm>
            <a:off x="675302" y="1713211"/>
            <a:ext cx="4185623" cy="576262"/>
          </a:xfrm>
        </p:spPr>
        <p:txBody>
          <a:bodyPr/>
          <a:lstStyle/>
          <a:p>
            <a:pPr algn="ctr"/>
            <a:r>
              <a:rPr lang="en-US" dirty="0"/>
              <a:t>FRONT PAGE 1040</a:t>
            </a:r>
          </a:p>
        </p:txBody>
      </p:sp>
      <p:graphicFrame>
        <p:nvGraphicFramePr>
          <p:cNvPr id="7" name="Content Placeholder 6">
            <a:extLst>
              <a:ext uri="{FF2B5EF4-FFF2-40B4-BE49-F238E27FC236}">
                <a16:creationId xmlns:a16="http://schemas.microsoft.com/office/drawing/2014/main" id="{79669938-415D-4227-A0AF-5E18FEA0963C}"/>
              </a:ext>
            </a:extLst>
          </p:cNvPr>
          <p:cNvGraphicFramePr>
            <a:graphicFrameLocks noGrp="1"/>
          </p:cNvGraphicFramePr>
          <p:nvPr>
            <p:ph sz="half" idx="2"/>
            <p:extLst/>
          </p:nvPr>
        </p:nvGraphicFramePr>
        <p:xfrm>
          <a:off x="226503" y="2306972"/>
          <a:ext cx="4634422" cy="3233586"/>
        </p:xfrm>
        <a:graphic>
          <a:graphicData uri="http://schemas.openxmlformats.org/drawingml/2006/table">
            <a:tbl>
              <a:tblPr firstRow="1" bandRow="1">
                <a:tableStyleId>{5C22544A-7EE6-4342-B048-85BDC9FD1C3A}</a:tableStyleId>
              </a:tblPr>
              <a:tblGrid>
                <a:gridCol w="3233873">
                  <a:extLst>
                    <a:ext uri="{9D8B030D-6E8A-4147-A177-3AD203B41FA5}">
                      <a16:colId xmlns:a16="http://schemas.microsoft.com/office/drawing/2014/main" val="543440182"/>
                    </a:ext>
                  </a:extLst>
                </a:gridCol>
                <a:gridCol w="1400549">
                  <a:extLst>
                    <a:ext uri="{9D8B030D-6E8A-4147-A177-3AD203B41FA5}">
                      <a16:colId xmlns:a16="http://schemas.microsoft.com/office/drawing/2014/main" val="650020866"/>
                    </a:ext>
                  </a:extLst>
                </a:gridCol>
              </a:tblGrid>
              <a:tr h="432251">
                <a:tc>
                  <a:txBody>
                    <a:bodyPr/>
                    <a:lstStyle/>
                    <a:p>
                      <a:r>
                        <a:rPr lang="en-US" dirty="0"/>
                        <a:t>W-2  WAGES – Box 1</a:t>
                      </a:r>
                    </a:p>
                  </a:txBody>
                  <a:tcPr/>
                </a:tc>
                <a:tc>
                  <a:txBody>
                    <a:bodyPr/>
                    <a:lstStyle/>
                    <a:p>
                      <a:endParaRPr lang="en-US" dirty="0"/>
                    </a:p>
                  </a:txBody>
                  <a:tcPr/>
                </a:tc>
                <a:extLst>
                  <a:ext uri="{0D108BD9-81ED-4DB2-BD59-A6C34878D82A}">
                    <a16:rowId xmlns:a16="http://schemas.microsoft.com/office/drawing/2014/main" val="2541855901"/>
                  </a:ext>
                </a:extLst>
              </a:tr>
              <a:tr h="432251">
                <a:tc>
                  <a:txBody>
                    <a:bodyPr/>
                    <a:lstStyle/>
                    <a:p>
                      <a:r>
                        <a:rPr lang="en-US" dirty="0"/>
                        <a:t>SCH C</a:t>
                      </a:r>
                    </a:p>
                  </a:txBody>
                  <a:tcPr/>
                </a:tc>
                <a:tc>
                  <a:txBody>
                    <a:bodyPr/>
                    <a:lstStyle/>
                    <a:p>
                      <a:r>
                        <a:rPr lang="en-US" dirty="0"/>
                        <a:t>$125K</a:t>
                      </a:r>
                    </a:p>
                  </a:txBody>
                  <a:tcPr/>
                </a:tc>
                <a:extLst>
                  <a:ext uri="{0D108BD9-81ED-4DB2-BD59-A6C34878D82A}">
                    <a16:rowId xmlns:a16="http://schemas.microsoft.com/office/drawing/2014/main" val="675626006"/>
                  </a:ext>
                </a:extLst>
              </a:tr>
              <a:tr h="432251">
                <a:tc>
                  <a:txBody>
                    <a:bodyPr/>
                    <a:lstStyle/>
                    <a:p>
                      <a:r>
                        <a:rPr lang="en-US" dirty="0"/>
                        <a:t>SCH B – QUALIFIED DIVIDENDS</a:t>
                      </a:r>
                      <a:endParaRPr lang="en-US" dirty="0">
                        <a:solidFill>
                          <a:schemeClr val="accent6">
                            <a:lumMod val="75000"/>
                          </a:schemeClr>
                        </a:solidFill>
                      </a:endParaRPr>
                    </a:p>
                  </a:txBody>
                  <a:tcPr/>
                </a:tc>
                <a:tc>
                  <a:txBody>
                    <a:bodyPr/>
                    <a:lstStyle/>
                    <a:p>
                      <a:r>
                        <a:rPr lang="en-US" dirty="0"/>
                        <a:t>$  12K</a:t>
                      </a:r>
                    </a:p>
                  </a:txBody>
                  <a:tcPr/>
                </a:tc>
                <a:extLst>
                  <a:ext uri="{0D108BD9-81ED-4DB2-BD59-A6C34878D82A}">
                    <a16:rowId xmlns:a16="http://schemas.microsoft.com/office/drawing/2014/main" val="366186465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FORM 1099 R ANNUITY</a:t>
                      </a:r>
                    </a:p>
                  </a:txBody>
                  <a:tcPr/>
                </a:tc>
                <a:tc>
                  <a:txBody>
                    <a:bodyPr/>
                    <a:lstStyle/>
                    <a:p>
                      <a:r>
                        <a:rPr lang="en-US" dirty="0"/>
                        <a:t>$  18K</a:t>
                      </a:r>
                    </a:p>
                  </a:txBody>
                  <a:tcPr/>
                </a:tc>
                <a:extLst>
                  <a:ext uri="{0D108BD9-81ED-4DB2-BD59-A6C34878D82A}">
                    <a16:rowId xmlns:a16="http://schemas.microsoft.com/office/drawing/2014/main" val="349714993"/>
                  </a:ext>
                </a:extLst>
              </a:tr>
              <a:tr h="43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kumimoji="0" lang="en-US" sz="1800" b="0" i="0" u="none" strike="noStrike" kern="1200" cap="none" spc="0" normalizeH="0" baseline="0" noProof="0" dirty="0">
                          <a:ln>
                            <a:noFill/>
                          </a:ln>
                          <a:solidFill>
                            <a:prstClr val="black"/>
                          </a:solidFill>
                          <a:effectLst/>
                          <a:uLnTx/>
                          <a:uFillTx/>
                          <a:latin typeface="+mn-lt"/>
                          <a:ea typeface="+mn-ea"/>
                          <a:cs typeface="+mn-cs"/>
                        </a:rPr>
                        <a:t>SCH D  </a:t>
                      </a:r>
                      <a:r>
                        <a:rPr kumimoji="0" lang="en-US" sz="1800" b="0" i="0" u="none" strike="noStrike" kern="1200" cap="none" spc="0" normalizeH="0" baseline="0" noProof="0" dirty="0">
                          <a:ln>
                            <a:noFill/>
                          </a:ln>
                          <a:solidFill>
                            <a:srgbClr val="BC80E0">
                              <a:lumMod val="75000"/>
                            </a:srgbClr>
                          </a:solidFill>
                          <a:effectLst/>
                          <a:uLnTx/>
                          <a:uFillTx/>
                          <a:latin typeface="+mn-lt"/>
                          <a:ea typeface="+mn-ea"/>
                          <a:cs typeface="+mn-cs"/>
                        </a:rPr>
                        <a:t>(THIS ALWAYS GETS DEDUCTED!!!)</a:t>
                      </a:r>
                    </a:p>
                  </a:txBody>
                  <a:tcPr/>
                </a:tc>
                <a:tc>
                  <a:txBody>
                    <a:bodyPr/>
                    <a:lstStyle/>
                    <a:p>
                      <a:endParaRPr lang="en-US" dirty="0"/>
                    </a:p>
                  </a:txBody>
                  <a:tcPr/>
                </a:tc>
                <a:extLst>
                  <a:ext uri="{0D108BD9-81ED-4DB2-BD59-A6C34878D82A}">
                    <a16:rowId xmlns:a16="http://schemas.microsoft.com/office/drawing/2014/main" val="2993762996"/>
                  </a:ext>
                </a:extLst>
              </a:tr>
              <a:tr h="432251">
                <a:tc>
                  <a:txBody>
                    <a:bodyPr/>
                    <a:lstStyle/>
                    <a:p>
                      <a:r>
                        <a:rPr lang="en-US" dirty="0"/>
                        <a:t>SE tax deduction</a:t>
                      </a:r>
                    </a:p>
                  </a:txBody>
                  <a:tcPr/>
                </a:tc>
                <a:tc>
                  <a:txBody>
                    <a:bodyPr/>
                    <a:lstStyle/>
                    <a:p>
                      <a:r>
                        <a:rPr lang="en-US" dirty="0"/>
                        <a:t>$8,831</a:t>
                      </a:r>
                    </a:p>
                  </a:txBody>
                  <a:tcPr/>
                </a:tc>
                <a:extLst>
                  <a:ext uri="{0D108BD9-81ED-4DB2-BD59-A6C34878D82A}">
                    <a16:rowId xmlns:a16="http://schemas.microsoft.com/office/drawing/2014/main" val="3240873400"/>
                  </a:ext>
                </a:extLst>
              </a:tr>
              <a:tr h="432251">
                <a:tc>
                  <a:txBody>
                    <a:bodyPr/>
                    <a:lstStyle/>
                    <a:p>
                      <a:r>
                        <a:rPr lang="en-US" dirty="0"/>
                        <a:t>AGI</a:t>
                      </a:r>
                    </a:p>
                  </a:txBody>
                  <a:tcPr/>
                </a:tc>
                <a:tc>
                  <a:txBody>
                    <a:bodyPr/>
                    <a:lstStyle/>
                    <a:p>
                      <a:r>
                        <a:rPr lang="en-US" dirty="0"/>
                        <a:t>$146,169</a:t>
                      </a:r>
                    </a:p>
                  </a:txBody>
                  <a:tcPr/>
                </a:tc>
                <a:extLst>
                  <a:ext uri="{0D108BD9-81ED-4DB2-BD59-A6C34878D82A}">
                    <a16:rowId xmlns:a16="http://schemas.microsoft.com/office/drawing/2014/main" val="3664994342"/>
                  </a:ext>
                </a:extLst>
              </a:tr>
            </a:tbl>
          </a:graphicData>
        </a:graphic>
      </p:graphicFrame>
      <p:sp>
        <p:nvSpPr>
          <p:cNvPr id="5" name="Text Placeholder 4">
            <a:extLst>
              <a:ext uri="{FF2B5EF4-FFF2-40B4-BE49-F238E27FC236}">
                <a16:creationId xmlns:a16="http://schemas.microsoft.com/office/drawing/2014/main" id="{AB675D74-2BC8-4589-A0AE-B8D9382821DA}"/>
              </a:ext>
            </a:extLst>
          </p:cNvPr>
          <p:cNvSpPr>
            <a:spLocks noGrp="1"/>
          </p:cNvSpPr>
          <p:nvPr>
            <p:ph type="body" sz="quarter" idx="3"/>
          </p:nvPr>
        </p:nvSpPr>
        <p:spPr>
          <a:xfrm>
            <a:off x="4975141" y="1713211"/>
            <a:ext cx="4185618" cy="576262"/>
          </a:xfrm>
        </p:spPr>
        <p:txBody>
          <a:bodyPr/>
          <a:lstStyle/>
          <a:p>
            <a:pPr algn="ctr"/>
            <a:r>
              <a:rPr lang="en-US" dirty="0"/>
              <a:t>BACK PAGE 1040</a:t>
            </a:r>
          </a:p>
        </p:txBody>
      </p:sp>
      <p:graphicFrame>
        <p:nvGraphicFramePr>
          <p:cNvPr id="12" name="Content Placeholder 11">
            <a:extLst>
              <a:ext uri="{FF2B5EF4-FFF2-40B4-BE49-F238E27FC236}">
                <a16:creationId xmlns:a16="http://schemas.microsoft.com/office/drawing/2014/main" id="{A08962BF-9C92-4ED3-AF12-777E9A03BE65}"/>
              </a:ext>
            </a:extLst>
          </p:cNvPr>
          <p:cNvGraphicFramePr>
            <a:graphicFrameLocks noGrp="1"/>
          </p:cNvGraphicFramePr>
          <p:nvPr>
            <p:ph sz="quarter" idx="4"/>
            <p:extLst/>
          </p:nvPr>
        </p:nvGraphicFramePr>
        <p:xfrm>
          <a:off x="5087938" y="2306972"/>
          <a:ext cx="4634422" cy="3025757"/>
        </p:xfrm>
        <a:graphic>
          <a:graphicData uri="http://schemas.openxmlformats.org/drawingml/2006/table">
            <a:tbl>
              <a:tblPr firstRow="1" bandRow="1">
                <a:tableStyleId>{5C22544A-7EE6-4342-B048-85BDC9FD1C3A}</a:tableStyleId>
              </a:tblPr>
              <a:tblGrid>
                <a:gridCol w="2990660">
                  <a:extLst>
                    <a:ext uri="{9D8B030D-6E8A-4147-A177-3AD203B41FA5}">
                      <a16:colId xmlns:a16="http://schemas.microsoft.com/office/drawing/2014/main" val="2059233505"/>
                    </a:ext>
                  </a:extLst>
                </a:gridCol>
                <a:gridCol w="1643762">
                  <a:extLst>
                    <a:ext uri="{9D8B030D-6E8A-4147-A177-3AD203B41FA5}">
                      <a16:colId xmlns:a16="http://schemas.microsoft.com/office/drawing/2014/main" val="2078141503"/>
                    </a:ext>
                  </a:extLst>
                </a:gridCol>
              </a:tblGrid>
              <a:tr h="432251">
                <a:tc>
                  <a:txBody>
                    <a:bodyPr/>
                    <a:lstStyle/>
                    <a:p>
                      <a:r>
                        <a:rPr lang="en-US" dirty="0"/>
                        <a:t>AGI</a:t>
                      </a:r>
                    </a:p>
                  </a:txBody>
                  <a:tcPr/>
                </a:tc>
                <a:tc>
                  <a:txBody>
                    <a:bodyPr/>
                    <a:lstStyle/>
                    <a:p>
                      <a:r>
                        <a:rPr lang="en-US" dirty="0"/>
                        <a:t>$146,169</a:t>
                      </a:r>
                    </a:p>
                  </a:txBody>
                  <a:tcPr/>
                </a:tc>
                <a:extLst>
                  <a:ext uri="{0D108BD9-81ED-4DB2-BD59-A6C34878D82A}">
                    <a16:rowId xmlns:a16="http://schemas.microsoft.com/office/drawing/2014/main" val="652552715"/>
                  </a:ext>
                </a:extLst>
              </a:tr>
              <a:tr h="432251">
                <a:tc>
                  <a:txBody>
                    <a:bodyPr/>
                    <a:lstStyle/>
                    <a:p>
                      <a:r>
                        <a:rPr lang="en-US" dirty="0"/>
                        <a:t>STD DED/ITEMIZE</a:t>
                      </a:r>
                    </a:p>
                  </a:txBody>
                  <a:tcPr/>
                </a:tc>
                <a:tc>
                  <a:txBody>
                    <a:bodyPr/>
                    <a:lstStyle/>
                    <a:p>
                      <a:r>
                        <a:rPr lang="en-US" dirty="0"/>
                        <a:t>$12K</a:t>
                      </a:r>
                    </a:p>
                  </a:txBody>
                  <a:tcPr/>
                </a:tc>
                <a:extLst>
                  <a:ext uri="{0D108BD9-81ED-4DB2-BD59-A6C34878D82A}">
                    <a16:rowId xmlns:a16="http://schemas.microsoft.com/office/drawing/2014/main" val="1518896993"/>
                  </a:ext>
                </a:extLst>
              </a:tr>
              <a:tr h="432251">
                <a:tc>
                  <a:txBody>
                    <a:bodyPr/>
                    <a:lstStyle/>
                    <a:p>
                      <a:r>
                        <a:rPr lang="en-US" dirty="0"/>
                        <a:t>NET TAXABLE INC</a:t>
                      </a:r>
                    </a:p>
                  </a:txBody>
                  <a:tcPr/>
                </a:tc>
                <a:tc>
                  <a:txBody>
                    <a:bodyPr/>
                    <a:lstStyle/>
                    <a:p>
                      <a:r>
                        <a:rPr lang="en-US" dirty="0"/>
                        <a:t>$134,169</a:t>
                      </a:r>
                    </a:p>
                  </a:txBody>
                  <a:tcPr/>
                </a:tc>
                <a:extLst>
                  <a:ext uri="{0D108BD9-81ED-4DB2-BD59-A6C34878D82A}">
                    <a16:rowId xmlns:a16="http://schemas.microsoft.com/office/drawing/2014/main" val="1080298212"/>
                  </a:ext>
                </a:extLst>
              </a:tr>
              <a:tr h="432251">
                <a:tc>
                  <a:txBody>
                    <a:bodyPr/>
                    <a:lstStyle/>
                    <a:p>
                      <a:r>
                        <a:rPr lang="en-US" dirty="0"/>
                        <a:t>QBI DEDUCTION</a:t>
                      </a:r>
                    </a:p>
                  </a:txBody>
                  <a:tcPr/>
                </a:tc>
                <a:tc>
                  <a:txBody>
                    <a:bodyPr/>
                    <a:lstStyle/>
                    <a:p>
                      <a:r>
                        <a:rPr lang="en-US" dirty="0"/>
                        <a:t>$  24,434</a:t>
                      </a:r>
                    </a:p>
                  </a:txBody>
                  <a:tcPr/>
                </a:tc>
                <a:extLst>
                  <a:ext uri="{0D108BD9-81ED-4DB2-BD59-A6C34878D82A}">
                    <a16:rowId xmlns:a16="http://schemas.microsoft.com/office/drawing/2014/main" val="1671787475"/>
                  </a:ext>
                </a:extLst>
              </a:tr>
              <a:tr h="432251">
                <a:tc>
                  <a:txBody>
                    <a:bodyPr/>
                    <a:lstStyle/>
                    <a:p>
                      <a:r>
                        <a:rPr lang="en-US" dirty="0"/>
                        <a:t>TAXABLE INCOME</a:t>
                      </a:r>
                    </a:p>
                  </a:txBody>
                  <a:tcPr/>
                </a:tc>
                <a:tc>
                  <a:txBody>
                    <a:bodyPr/>
                    <a:lstStyle/>
                    <a:p>
                      <a:r>
                        <a:rPr lang="en-US" dirty="0"/>
                        <a:t>$ 109,735 </a:t>
                      </a:r>
                    </a:p>
                  </a:txBody>
                  <a:tcPr/>
                </a:tc>
                <a:extLst>
                  <a:ext uri="{0D108BD9-81ED-4DB2-BD59-A6C34878D82A}">
                    <a16:rowId xmlns:a16="http://schemas.microsoft.com/office/drawing/2014/main" val="269804298"/>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2577152"/>
                  </a:ext>
                </a:extLst>
              </a:tr>
              <a:tr h="4322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77378765"/>
                  </a:ext>
                </a:extLst>
              </a:tr>
            </a:tbl>
          </a:graphicData>
        </a:graphic>
      </p:graphicFrame>
      <p:sp>
        <p:nvSpPr>
          <p:cNvPr id="4" name="TextBox 3">
            <a:extLst>
              <a:ext uri="{FF2B5EF4-FFF2-40B4-BE49-F238E27FC236}">
                <a16:creationId xmlns:a16="http://schemas.microsoft.com/office/drawing/2014/main" id="{F41B6AD3-6BFD-40E1-A56A-867F75739BBC}"/>
              </a:ext>
            </a:extLst>
          </p:cNvPr>
          <p:cNvSpPr txBox="1"/>
          <p:nvPr/>
        </p:nvSpPr>
        <p:spPr>
          <a:xfrm>
            <a:off x="421341" y="5719482"/>
            <a:ext cx="4553800" cy="369332"/>
          </a:xfrm>
          <a:prstGeom prst="rect">
            <a:avLst/>
          </a:prstGeom>
          <a:noFill/>
        </p:spPr>
        <p:txBody>
          <a:bodyPr wrap="square" rtlCol="0">
            <a:spAutoFit/>
          </a:bodyPr>
          <a:lstStyle/>
          <a:p>
            <a:r>
              <a:rPr lang="en-US" dirty="0"/>
              <a:t>$125K X 20% = $25K</a:t>
            </a:r>
          </a:p>
        </p:txBody>
      </p:sp>
      <p:sp>
        <p:nvSpPr>
          <p:cNvPr id="9" name="TextBox 8">
            <a:extLst>
              <a:ext uri="{FF2B5EF4-FFF2-40B4-BE49-F238E27FC236}">
                <a16:creationId xmlns:a16="http://schemas.microsoft.com/office/drawing/2014/main" id="{4A7DDF66-D3B5-4A0B-80B4-4F68F05EB682}"/>
              </a:ext>
            </a:extLst>
          </p:cNvPr>
          <p:cNvSpPr txBox="1"/>
          <p:nvPr/>
        </p:nvSpPr>
        <p:spPr>
          <a:xfrm>
            <a:off x="5168560" y="5417639"/>
            <a:ext cx="4553800" cy="369332"/>
          </a:xfrm>
          <a:prstGeom prst="rect">
            <a:avLst/>
          </a:prstGeom>
          <a:noFill/>
        </p:spPr>
        <p:txBody>
          <a:bodyPr wrap="square" rtlCol="0">
            <a:spAutoFit/>
          </a:bodyPr>
          <a:lstStyle/>
          <a:p>
            <a:r>
              <a:rPr lang="en-US" dirty="0"/>
              <a:t>[($134,169 - $12K)X 20% = $24,434</a:t>
            </a:r>
          </a:p>
        </p:txBody>
      </p:sp>
      <p:sp>
        <p:nvSpPr>
          <p:cNvPr id="10" name="TextBox 9">
            <a:extLst>
              <a:ext uri="{FF2B5EF4-FFF2-40B4-BE49-F238E27FC236}">
                <a16:creationId xmlns:a16="http://schemas.microsoft.com/office/drawing/2014/main" id="{EE918D17-88DB-433F-994A-A90698BD526C}"/>
              </a:ext>
            </a:extLst>
          </p:cNvPr>
          <p:cNvSpPr txBox="1"/>
          <p:nvPr/>
        </p:nvSpPr>
        <p:spPr>
          <a:xfrm>
            <a:off x="2173941" y="6088814"/>
            <a:ext cx="6477000" cy="584775"/>
          </a:xfrm>
          <a:prstGeom prst="rect">
            <a:avLst/>
          </a:prstGeom>
          <a:noFill/>
        </p:spPr>
        <p:txBody>
          <a:bodyPr wrap="square" rtlCol="0">
            <a:spAutoFit/>
          </a:bodyPr>
          <a:lstStyle/>
          <a:p>
            <a:pPr algn="ctr"/>
            <a:r>
              <a:rPr lang="en-US" sz="3200" dirty="0">
                <a:solidFill>
                  <a:srgbClr val="FF0000"/>
                </a:solidFill>
              </a:rPr>
              <a:t>QBI = LESSER OF:    $24,434</a:t>
            </a:r>
          </a:p>
        </p:txBody>
      </p:sp>
    </p:spTree>
    <p:extLst>
      <p:ext uri="{BB962C8B-B14F-4D97-AF65-F5344CB8AC3E}">
        <p14:creationId xmlns:p14="http://schemas.microsoft.com/office/powerpoint/2010/main" val="3556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p:txBody>
          <a:bodyPr/>
          <a:lstStyle/>
          <a:p>
            <a:r>
              <a:rPr lang="en-US" dirty="0"/>
              <a:t>Excess Business Losses</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p:txBody>
          <a:bodyPr/>
          <a:lstStyle/>
          <a:p>
            <a:pPr>
              <a:spcBef>
                <a:spcPts val="700"/>
              </a:spcBef>
              <a:spcAft>
                <a:spcPts val="700"/>
              </a:spcAft>
              <a:buFont typeface="Wingdings" panose="05000000000000000000" pitchFamily="2" charset="2"/>
              <a:buChar char="§"/>
            </a:pPr>
            <a:r>
              <a:rPr lang="en-US" sz="2400" dirty="0">
                <a:solidFill>
                  <a:schemeClr val="accent2"/>
                </a:solidFill>
              </a:rPr>
              <a:t>Beginning in 2018 taxpayer with business losses generated an excess business loss (EBL)</a:t>
            </a:r>
          </a:p>
          <a:p>
            <a:pPr>
              <a:spcBef>
                <a:spcPts val="700"/>
              </a:spcBef>
              <a:spcAft>
                <a:spcPts val="700"/>
              </a:spcAft>
              <a:buFont typeface="Wingdings" panose="05000000000000000000" pitchFamily="2" charset="2"/>
              <a:buChar char="§"/>
            </a:pPr>
            <a:r>
              <a:rPr lang="en-US" sz="2400" dirty="0">
                <a:solidFill>
                  <a:schemeClr val="accent2"/>
                </a:solidFill>
              </a:rPr>
              <a:t>The EBL is carried forward and become part of the NOL deduction in the following year</a:t>
            </a:r>
          </a:p>
          <a:p>
            <a:pPr>
              <a:spcBef>
                <a:spcPts val="700"/>
              </a:spcBef>
              <a:spcAft>
                <a:spcPts val="700"/>
              </a:spcAft>
              <a:buFont typeface="Wingdings" panose="05000000000000000000" pitchFamily="2" charset="2"/>
              <a:buChar char="§"/>
            </a:pPr>
            <a:r>
              <a:rPr lang="en-US" sz="2400" dirty="0">
                <a:solidFill>
                  <a:schemeClr val="accent2"/>
                </a:solidFill>
              </a:rPr>
              <a:t>An EBL can only offset up to $250K (MFJ $500K) of non business income</a:t>
            </a:r>
          </a:p>
          <a:p>
            <a:pPr>
              <a:spcBef>
                <a:spcPts val="700"/>
              </a:spcBef>
              <a:spcAft>
                <a:spcPts val="700"/>
              </a:spcAft>
              <a:buFont typeface="Wingdings" panose="05000000000000000000" pitchFamily="2" charset="2"/>
              <a:buChar char="§"/>
            </a:pPr>
            <a:r>
              <a:rPr lang="en-US" sz="2400" dirty="0">
                <a:solidFill>
                  <a:schemeClr val="accent2"/>
                </a:solidFill>
              </a:rPr>
              <a:t>Applied after taking into account PAL rules</a:t>
            </a:r>
          </a:p>
        </p:txBody>
      </p:sp>
    </p:spTree>
    <p:extLst>
      <p:ext uri="{BB962C8B-B14F-4D97-AF65-F5344CB8AC3E}">
        <p14:creationId xmlns:p14="http://schemas.microsoft.com/office/powerpoint/2010/main" val="409874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A03E-CA26-459A-B754-AA9F8087A9B9}"/>
              </a:ext>
            </a:extLst>
          </p:cNvPr>
          <p:cNvSpPr>
            <a:spLocks noGrp="1"/>
          </p:cNvSpPr>
          <p:nvPr>
            <p:ph type="title"/>
          </p:nvPr>
        </p:nvSpPr>
        <p:spPr/>
        <p:txBody>
          <a:bodyPr/>
          <a:lstStyle/>
          <a:p>
            <a:r>
              <a:rPr lang="en-US" dirty="0"/>
              <a:t>Pass-Through Entity Responsibilities</a:t>
            </a:r>
          </a:p>
        </p:txBody>
      </p:sp>
      <p:sp>
        <p:nvSpPr>
          <p:cNvPr id="3" name="Text Placeholder 2">
            <a:extLst>
              <a:ext uri="{FF2B5EF4-FFF2-40B4-BE49-F238E27FC236}">
                <a16:creationId xmlns:a16="http://schemas.microsoft.com/office/drawing/2014/main" id="{05639AB1-A93A-49B0-93BC-0C19E9C81573}"/>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706B7F92-A3C9-4865-9500-97D716E68C44}"/>
              </a:ext>
            </a:extLst>
          </p:cNvPr>
          <p:cNvSpPr>
            <a:spLocks noGrp="1"/>
          </p:cNvSpPr>
          <p:nvPr>
            <p:ph idx="1"/>
          </p:nvPr>
        </p:nvSpPr>
        <p:spPr/>
        <p:txBody>
          <a:bodyPr>
            <a:normAutofit fontScale="92500" lnSpcReduction="20000"/>
          </a:bodyPr>
          <a:lstStyle/>
          <a:p>
            <a:r>
              <a:rPr lang="en-US" sz="2700" dirty="0">
                <a:solidFill>
                  <a:srgbClr val="7030A0"/>
                </a:solidFill>
              </a:rPr>
              <a:t>Apply only to </a:t>
            </a:r>
            <a:r>
              <a:rPr lang="en-US" sz="2400" dirty="0">
                <a:solidFill>
                  <a:srgbClr val="7030A0"/>
                </a:solidFill>
              </a:rPr>
              <a:t>Partnerships, S corporations, Trusts &amp; Estates (but I might think of some other cases of Sch C, E and F!) </a:t>
            </a:r>
          </a:p>
          <a:p>
            <a:r>
              <a:rPr lang="en-US" sz="2700" dirty="0">
                <a:solidFill>
                  <a:srgbClr val="7030A0"/>
                </a:solidFill>
              </a:rPr>
              <a:t>Must provide:</a:t>
            </a:r>
          </a:p>
          <a:p>
            <a:pPr lvl="1"/>
            <a:r>
              <a:rPr lang="en-US" sz="2400" dirty="0">
                <a:solidFill>
                  <a:srgbClr val="7030A0"/>
                </a:solidFill>
              </a:rPr>
              <a:t>Whether SSTB </a:t>
            </a:r>
          </a:p>
          <a:p>
            <a:pPr lvl="1"/>
            <a:r>
              <a:rPr lang="en-US" sz="2400" dirty="0">
                <a:solidFill>
                  <a:srgbClr val="7030A0"/>
                </a:solidFill>
              </a:rPr>
              <a:t>Number of trade or businesses</a:t>
            </a:r>
          </a:p>
          <a:p>
            <a:pPr lvl="1"/>
            <a:r>
              <a:rPr lang="en-US" sz="2400" dirty="0">
                <a:solidFill>
                  <a:srgbClr val="7030A0"/>
                </a:solidFill>
              </a:rPr>
              <a:t>QBI for each trade or business</a:t>
            </a:r>
          </a:p>
          <a:p>
            <a:pPr lvl="1"/>
            <a:r>
              <a:rPr lang="en-US" sz="2400" dirty="0">
                <a:solidFill>
                  <a:srgbClr val="7030A0"/>
                </a:solidFill>
              </a:rPr>
              <a:t>W-2 wages and UBIA of qualified property</a:t>
            </a:r>
          </a:p>
          <a:p>
            <a:pPr lvl="1"/>
            <a:r>
              <a:rPr lang="en-US" sz="2400" dirty="0">
                <a:solidFill>
                  <a:srgbClr val="7030A0"/>
                </a:solidFill>
              </a:rPr>
              <a:t>Any REIT dividends</a:t>
            </a:r>
          </a:p>
          <a:p>
            <a:pPr lvl="1"/>
            <a:r>
              <a:rPr lang="en-US" sz="2400" dirty="0">
                <a:solidFill>
                  <a:srgbClr val="7030A0"/>
                </a:solidFill>
              </a:rPr>
              <a:t>Any PTP income</a:t>
            </a:r>
          </a:p>
          <a:p>
            <a:endParaRPr lang="en-US" sz="2700" dirty="0"/>
          </a:p>
        </p:txBody>
      </p:sp>
    </p:spTree>
    <p:extLst>
      <p:ext uri="{BB962C8B-B14F-4D97-AF65-F5344CB8AC3E}">
        <p14:creationId xmlns:p14="http://schemas.microsoft.com/office/powerpoint/2010/main" val="2958536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A03E-CA26-459A-B754-AA9F8087A9B9}"/>
              </a:ext>
            </a:extLst>
          </p:cNvPr>
          <p:cNvSpPr>
            <a:spLocks noGrp="1"/>
          </p:cNvSpPr>
          <p:nvPr>
            <p:ph type="title"/>
          </p:nvPr>
        </p:nvSpPr>
        <p:spPr/>
        <p:txBody>
          <a:bodyPr>
            <a:normAutofit fontScale="90000"/>
          </a:bodyPr>
          <a:lstStyle/>
          <a:p>
            <a:r>
              <a:rPr lang="en-US" sz="3300" dirty="0">
                <a:solidFill>
                  <a:srgbClr val="7030A0"/>
                </a:solidFill>
              </a:rPr>
              <a:t>Draft Schedule K-1 </a:t>
            </a:r>
          </a:p>
        </p:txBody>
      </p:sp>
      <p:sp>
        <p:nvSpPr>
          <p:cNvPr id="3" name="Text Placeholder 2">
            <a:extLst>
              <a:ext uri="{FF2B5EF4-FFF2-40B4-BE49-F238E27FC236}">
                <a16:creationId xmlns:a16="http://schemas.microsoft.com/office/drawing/2014/main" id="{05639AB1-A93A-49B0-93BC-0C19E9C81573}"/>
              </a:ext>
            </a:extLst>
          </p:cNvPr>
          <p:cNvSpPr>
            <a:spLocks noGrp="1"/>
          </p:cNvSpPr>
          <p:nvPr>
            <p:ph type="body" sz="quarter" idx="14"/>
          </p:nvPr>
        </p:nvSpPr>
        <p:spPr/>
        <p:txBody>
          <a:bodyPr/>
          <a:lstStyle/>
          <a:p>
            <a:endParaRPr lang="en-US" dirty="0"/>
          </a:p>
        </p:txBody>
      </p:sp>
      <p:pic>
        <p:nvPicPr>
          <p:cNvPr id="5" name="Content Placeholder 4">
            <a:extLst>
              <a:ext uri="{FF2B5EF4-FFF2-40B4-BE49-F238E27FC236}">
                <a16:creationId xmlns:a16="http://schemas.microsoft.com/office/drawing/2014/main" id="{A51894AA-C1EF-4DAD-8351-C01D191AF911}"/>
              </a:ext>
            </a:extLst>
          </p:cNvPr>
          <p:cNvPicPr>
            <a:picLocks noGrp="1"/>
          </p:cNvPicPr>
          <p:nvPr>
            <p:ph idx="1"/>
          </p:nvPr>
        </p:nvPicPr>
        <p:blipFill rotWithShape="1">
          <a:blip r:embed="rId2"/>
          <a:srcRect t="6364" b="6364"/>
          <a:stretch/>
        </p:blipFill>
        <p:spPr bwMode="auto">
          <a:xfrm>
            <a:off x="5410200" y="1492988"/>
            <a:ext cx="4000500" cy="170741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931979A-2822-4BEB-813E-8F01FD5EB762}"/>
              </a:ext>
            </a:extLst>
          </p:cNvPr>
          <p:cNvPicPr/>
          <p:nvPr/>
        </p:nvPicPr>
        <p:blipFill>
          <a:blip r:embed="rId3"/>
          <a:stretch>
            <a:fillRect/>
          </a:stretch>
        </p:blipFill>
        <p:spPr>
          <a:xfrm>
            <a:off x="5560786" y="3886201"/>
            <a:ext cx="3886200" cy="1633851"/>
          </a:xfrm>
          <a:prstGeom prst="rect">
            <a:avLst/>
          </a:prstGeom>
        </p:spPr>
      </p:pic>
      <p:sp>
        <p:nvSpPr>
          <p:cNvPr id="7" name="TextBox 6">
            <a:extLst>
              <a:ext uri="{FF2B5EF4-FFF2-40B4-BE49-F238E27FC236}">
                <a16:creationId xmlns:a16="http://schemas.microsoft.com/office/drawing/2014/main" id="{BD3CAE67-D411-4000-BC44-6370768675B5}"/>
              </a:ext>
            </a:extLst>
          </p:cNvPr>
          <p:cNvSpPr txBox="1"/>
          <p:nvPr/>
        </p:nvSpPr>
        <p:spPr>
          <a:xfrm>
            <a:off x="2129971" y="1544973"/>
            <a:ext cx="3200400" cy="830997"/>
          </a:xfrm>
          <a:prstGeom prst="rect">
            <a:avLst/>
          </a:prstGeom>
          <a:noFill/>
        </p:spPr>
        <p:txBody>
          <a:bodyPr wrap="square" rtlCol="0">
            <a:spAutoFit/>
          </a:bodyPr>
          <a:lstStyle/>
          <a:p>
            <a:pPr algn="ctr"/>
            <a:r>
              <a:rPr lang="en-US" sz="2400" dirty="0"/>
              <a:t>Schedule K-1 (1065), Box 20</a:t>
            </a:r>
          </a:p>
        </p:txBody>
      </p:sp>
      <p:sp>
        <p:nvSpPr>
          <p:cNvPr id="10" name="TextBox 9">
            <a:extLst>
              <a:ext uri="{FF2B5EF4-FFF2-40B4-BE49-F238E27FC236}">
                <a16:creationId xmlns:a16="http://schemas.microsoft.com/office/drawing/2014/main" id="{324792A7-05C0-4E04-B939-3D132801FCD0}"/>
              </a:ext>
            </a:extLst>
          </p:cNvPr>
          <p:cNvSpPr txBox="1"/>
          <p:nvPr/>
        </p:nvSpPr>
        <p:spPr>
          <a:xfrm>
            <a:off x="1905000" y="3897087"/>
            <a:ext cx="3276600" cy="830997"/>
          </a:xfrm>
          <a:prstGeom prst="rect">
            <a:avLst/>
          </a:prstGeom>
          <a:noFill/>
        </p:spPr>
        <p:txBody>
          <a:bodyPr wrap="square" rtlCol="0">
            <a:spAutoFit/>
          </a:bodyPr>
          <a:lstStyle/>
          <a:p>
            <a:pPr algn="ctr"/>
            <a:r>
              <a:rPr lang="en-US" sz="2400" dirty="0"/>
              <a:t>Schedule K-1 (1120S), Box 17</a:t>
            </a:r>
          </a:p>
        </p:txBody>
      </p:sp>
      <p:sp>
        <p:nvSpPr>
          <p:cNvPr id="4" name="TextBox 3">
            <a:extLst>
              <a:ext uri="{FF2B5EF4-FFF2-40B4-BE49-F238E27FC236}">
                <a16:creationId xmlns:a16="http://schemas.microsoft.com/office/drawing/2014/main" id="{88EE4ABB-DD2D-4AC5-95D2-B35CE963FDB1}"/>
              </a:ext>
            </a:extLst>
          </p:cNvPr>
          <p:cNvSpPr txBox="1"/>
          <p:nvPr/>
        </p:nvSpPr>
        <p:spPr>
          <a:xfrm>
            <a:off x="812799" y="5589037"/>
            <a:ext cx="10663853"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Requires pass-through entities to report QBI information</a:t>
            </a:r>
          </a:p>
          <a:p>
            <a:pPr marL="742950" lvl="1" indent="-285750">
              <a:buFont typeface="Wingdings" panose="05000000000000000000" pitchFamily="2" charset="2"/>
              <a:buChar char="ü"/>
            </a:pPr>
            <a:r>
              <a:rPr lang="en-US" dirty="0"/>
              <a:t>If </a:t>
            </a:r>
            <a:r>
              <a:rPr lang="en-US" b="1" dirty="0"/>
              <a:t>all </a:t>
            </a:r>
            <a:r>
              <a:rPr lang="en-US" dirty="0"/>
              <a:t>of the QBI information is not reported on the flow-through entity, then QBI is assumed to be zero</a:t>
            </a:r>
            <a:r>
              <a:rPr lang="en-US" dirty="0">
                <a:solidFill>
                  <a:srgbClr val="FF0000"/>
                </a:solidFill>
              </a:rPr>
              <a:t>       (So I have a what do you do if? From real life stuff happens…..)</a:t>
            </a:r>
            <a:endParaRPr lang="en-US" dirty="0"/>
          </a:p>
        </p:txBody>
      </p:sp>
    </p:spTree>
    <p:extLst>
      <p:ext uri="{BB962C8B-B14F-4D97-AF65-F5344CB8AC3E}">
        <p14:creationId xmlns:p14="http://schemas.microsoft.com/office/powerpoint/2010/main" val="303617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F7A6-191F-4AD0-BDF4-2A575C5E150A}"/>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3400" dirty="0">
                <a:solidFill>
                  <a:schemeClr val="bg1"/>
                </a:solidFill>
              </a:rPr>
              <a:t>The hardest to calculate will be the taxpayers that fall in the ‘Phase-in Range’</a:t>
            </a:r>
          </a:p>
        </p:txBody>
      </p:sp>
      <p:graphicFrame>
        <p:nvGraphicFramePr>
          <p:cNvPr id="24" name="Content Placeholder 3">
            <a:extLst>
              <a:ext uri="{FF2B5EF4-FFF2-40B4-BE49-F238E27FC236}">
                <a16:creationId xmlns:a16="http://schemas.microsoft.com/office/drawing/2014/main" id="{084EEB47-3BE9-48AB-BEBB-12E495870EF9}"/>
              </a:ext>
            </a:extLst>
          </p:cNvPr>
          <p:cNvGraphicFramePr>
            <a:graphicFrameLocks noGrp="1"/>
          </p:cNvGraphicFramePr>
          <p:nvPr>
            <p:ph idx="1"/>
            <p:extLst>
              <p:ext uri="{D42A27DB-BD31-4B8C-83A1-F6EECF244321}">
                <p14:modId xmlns:p14="http://schemas.microsoft.com/office/powerpoint/2010/main" val="1615265478"/>
              </p:ext>
            </p:extLst>
          </p:nvPr>
        </p:nvGraphicFramePr>
        <p:xfrm>
          <a:off x="642938" y="976201"/>
          <a:ext cx="10906126" cy="2619600"/>
        </p:xfrm>
        <a:graphic>
          <a:graphicData uri="http://schemas.openxmlformats.org/drawingml/2006/table">
            <a:tbl>
              <a:tblPr firstRow="1" firstCol="1" bandRow="1">
                <a:tableStyleId>{9DCAF9ED-07DC-4A11-8D7F-57B35C25682E}</a:tableStyleId>
              </a:tblPr>
              <a:tblGrid>
                <a:gridCol w="2989762">
                  <a:extLst>
                    <a:ext uri="{9D8B030D-6E8A-4147-A177-3AD203B41FA5}">
                      <a16:colId xmlns:a16="http://schemas.microsoft.com/office/drawing/2014/main" val="3435561524"/>
                    </a:ext>
                  </a:extLst>
                </a:gridCol>
                <a:gridCol w="4051659">
                  <a:extLst>
                    <a:ext uri="{9D8B030D-6E8A-4147-A177-3AD203B41FA5}">
                      <a16:colId xmlns:a16="http://schemas.microsoft.com/office/drawing/2014/main" val="3087127694"/>
                    </a:ext>
                  </a:extLst>
                </a:gridCol>
                <a:gridCol w="3864705">
                  <a:extLst>
                    <a:ext uri="{9D8B030D-6E8A-4147-A177-3AD203B41FA5}">
                      <a16:colId xmlns:a16="http://schemas.microsoft.com/office/drawing/2014/main" val="614552611"/>
                    </a:ext>
                  </a:extLst>
                </a:gridCol>
              </a:tblGrid>
              <a:tr h="523920">
                <a:tc>
                  <a:txBody>
                    <a:bodyPr/>
                    <a:lstStyle/>
                    <a:p>
                      <a:pPr marL="0" marR="0" algn="l">
                        <a:lnSpc>
                          <a:spcPct val="107000"/>
                        </a:lnSpc>
                        <a:spcBef>
                          <a:spcPts val="0"/>
                        </a:spcBef>
                        <a:spcAft>
                          <a:spcPts val="800"/>
                        </a:spcAft>
                        <a:tabLst>
                          <a:tab pos="5359400" algn="l"/>
                        </a:tabLst>
                      </a:pPr>
                      <a:r>
                        <a:rPr lang="en-US" sz="28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QBI Phase-In Ranges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extLst>
                  <a:ext uri="{0D108BD9-81ED-4DB2-BD59-A6C34878D82A}">
                    <a16:rowId xmlns:a16="http://schemas.microsoft.com/office/drawing/2014/main" val="1137448236"/>
                  </a:ext>
                </a:extLst>
              </a:tr>
              <a:tr h="523920">
                <a:tc>
                  <a:txBody>
                    <a:bodyPr/>
                    <a:lstStyle/>
                    <a:p>
                      <a:pPr marL="0" marR="0" algn="l">
                        <a:lnSpc>
                          <a:spcPct val="107000"/>
                        </a:lnSpc>
                        <a:spcBef>
                          <a:spcPts val="0"/>
                        </a:spcBef>
                        <a:spcAft>
                          <a:spcPts val="800"/>
                        </a:spcAft>
                        <a:tabLst>
                          <a:tab pos="5359400" algn="l"/>
                        </a:tabLst>
                      </a:pPr>
                      <a:r>
                        <a:rPr lang="en-US" sz="2800" dirty="0">
                          <a:effectLst/>
                        </a:rPr>
                        <a:t>Filing status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All except MFJ</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MFJ</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extLst>
                  <a:ext uri="{0D108BD9-81ED-4DB2-BD59-A6C34878D82A}">
                    <a16:rowId xmlns:a16="http://schemas.microsoft.com/office/drawing/2014/main" val="4047480299"/>
                  </a:ext>
                </a:extLst>
              </a:tr>
              <a:tr h="523920">
                <a:tc>
                  <a:txBody>
                    <a:bodyPr/>
                    <a:lstStyle/>
                    <a:p>
                      <a:pPr marL="0" marR="0" algn="l">
                        <a:lnSpc>
                          <a:spcPct val="107000"/>
                        </a:lnSpc>
                        <a:spcBef>
                          <a:spcPts val="0"/>
                        </a:spcBef>
                        <a:spcAft>
                          <a:spcPts val="800"/>
                        </a:spcAft>
                        <a:tabLst>
                          <a:tab pos="5359400" algn="l"/>
                        </a:tabLst>
                      </a:pPr>
                      <a:r>
                        <a:rPr lang="en-US" sz="2800" dirty="0">
                          <a:effectLst/>
                        </a:rPr>
                        <a:t>Threshold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 $157,500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 $315,000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extLst>
                  <a:ext uri="{0D108BD9-81ED-4DB2-BD59-A6C34878D82A}">
                    <a16:rowId xmlns:a16="http://schemas.microsoft.com/office/drawing/2014/main" val="1444478580"/>
                  </a:ext>
                </a:extLst>
              </a:tr>
              <a:tr h="523920">
                <a:tc>
                  <a:txBody>
                    <a:bodyPr/>
                    <a:lstStyle/>
                    <a:p>
                      <a:pPr marL="0" marR="0" algn="l">
                        <a:lnSpc>
                          <a:spcPct val="107000"/>
                        </a:lnSpc>
                        <a:spcBef>
                          <a:spcPts val="0"/>
                        </a:spcBef>
                        <a:spcAft>
                          <a:spcPts val="800"/>
                        </a:spcAft>
                        <a:tabLst>
                          <a:tab pos="5359400" algn="l"/>
                        </a:tabLst>
                      </a:pPr>
                      <a:r>
                        <a:rPr lang="en-US" sz="2800" dirty="0">
                          <a:effectLst/>
                        </a:rPr>
                        <a:t>Phase-in range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$157,501 - $207,500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$315,001 - $415,000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extLst>
                  <a:ext uri="{0D108BD9-81ED-4DB2-BD59-A6C34878D82A}">
                    <a16:rowId xmlns:a16="http://schemas.microsoft.com/office/drawing/2014/main" val="25912085"/>
                  </a:ext>
                </a:extLst>
              </a:tr>
              <a:tr h="523920">
                <a:tc>
                  <a:txBody>
                    <a:bodyPr/>
                    <a:lstStyle/>
                    <a:p>
                      <a:pPr marL="0" marR="0" algn="l">
                        <a:lnSpc>
                          <a:spcPct val="107000"/>
                        </a:lnSpc>
                        <a:spcBef>
                          <a:spcPts val="0"/>
                        </a:spcBef>
                        <a:spcAft>
                          <a:spcPts val="800"/>
                        </a:spcAft>
                        <a:tabLst>
                          <a:tab pos="5359400" algn="l"/>
                        </a:tabLst>
                      </a:pPr>
                      <a:r>
                        <a:rPr lang="en-US" sz="2800" dirty="0">
                          <a:effectLst/>
                        </a:rPr>
                        <a:t>Fully phased-in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&gt; $207,500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tc>
                  <a:txBody>
                    <a:bodyPr/>
                    <a:lstStyle/>
                    <a:p>
                      <a:pPr marL="0" marR="0" algn="ctr">
                        <a:lnSpc>
                          <a:spcPct val="107000"/>
                        </a:lnSpc>
                        <a:spcBef>
                          <a:spcPts val="0"/>
                        </a:spcBef>
                        <a:spcAft>
                          <a:spcPts val="800"/>
                        </a:spcAft>
                        <a:tabLst>
                          <a:tab pos="5359400" algn="l"/>
                        </a:tabLst>
                      </a:pPr>
                      <a:r>
                        <a:rPr lang="en-US" sz="2800" dirty="0">
                          <a:effectLst/>
                        </a:rPr>
                        <a:t>&gt; $415,000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1528" marR="161528" marT="0" marB="0"/>
                </a:tc>
                <a:extLst>
                  <a:ext uri="{0D108BD9-81ED-4DB2-BD59-A6C34878D82A}">
                    <a16:rowId xmlns:a16="http://schemas.microsoft.com/office/drawing/2014/main" val="175210422"/>
                  </a:ext>
                </a:extLst>
              </a:tr>
            </a:tbl>
          </a:graphicData>
        </a:graphic>
      </p:graphicFrame>
    </p:spTree>
    <p:extLst>
      <p:ext uri="{BB962C8B-B14F-4D97-AF65-F5344CB8AC3E}">
        <p14:creationId xmlns:p14="http://schemas.microsoft.com/office/powerpoint/2010/main" val="3071874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6C4C-05B1-4462-83CD-CCB5D7E4966C}"/>
              </a:ext>
            </a:extLst>
          </p:cNvPr>
          <p:cNvSpPr>
            <a:spLocks noGrp="1"/>
          </p:cNvSpPr>
          <p:nvPr>
            <p:ph type="title"/>
          </p:nvPr>
        </p:nvSpPr>
        <p:spPr>
          <a:xfrm>
            <a:off x="317241" y="609600"/>
            <a:ext cx="9946431" cy="1320800"/>
          </a:xfrm>
        </p:spPr>
        <p:txBody>
          <a:bodyPr>
            <a:normAutofit fontScale="90000"/>
          </a:bodyPr>
          <a:lstStyle/>
          <a:p>
            <a:pPr algn="ctr"/>
            <a:r>
              <a:rPr lang="en-US" b="1" dirty="0"/>
              <a:t>Specified Service Business </a:t>
            </a:r>
            <a:br>
              <a:rPr lang="en-US" b="1" dirty="0"/>
            </a:br>
            <a:r>
              <a:rPr lang="en-US" b="1" dirty="0"/>
              <a:t>Taxable Income in the Phase-in Range Formula</a:t>
            </a:r>
            <a:br>
              <a:rPr lang="en-US" dirty="0"/>
            </a:br>
            <a:endParaRPr lang="en-US" dirty="0"/>
          </a:p>
        </p:txBody>
      </p:sp>
      <p:sp>
        <p:nvSpPr>
          <p:cNvPr id="3" name="Text Placeholder 2">
            <a:extLst>
              <a:ext uri="{FF2B5EF4-FFF2-40B4-BE49-F238E27FC236}">
                <a16:creationId xmlns:a16="http://schemas.microsoft.com/office/drawing/2014/main" id="{9F931094-3BC7-4141-AEFF-8F4E44344800}"/>
              </a:ext>
            </a:extLst>
          </p:cNvPr>
          <p:cNvSpPr>
            <a:spLocks noGrp="1"/>
          </p:cNvSpPr>
          <p:nvPr>
            <p:ph type="body" idx="1"/>
          </p:nvPr>
        </p:nvSpPr>
        <p:spPr>
          <a:xfrm>
            <a:off x="853026" y="2449114"/>
            <a:ext cx="4185623" cy="576262"/>
          </a:xfrm>
        </p:spPr>
        <p:txBody>
          <a:bodyPr/>
          <a:lstStyle/>
          <a:p>
            <a:pPr algn="ctr"/>
            <a:r>
              <a:rPr lang="en-US" dirty="0"/>
              <a:t>$315,001 - $415,000</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71305E7-8669-4D13-891C-D398553A450F}"/>
              </a:ext>
            </a:extLst>
          </p:cNvPr>
          <p:cNvSpPr>
            <a:spLocks noGrp="1"/>
          </p:cNvSpPr>
          <p:nvPr>
            <p:ph sz="half" idx="2"/>
          </p:nvPr>
        </p:nvSpPr>
        <p:spPr>
          <a:xfrm>
            <a:off x="195943" y="3025376"/>
            <a:ext cx="4842707" cy="3304117"/>
          </a:xfrm>
        </p:spPr>
        <p:txBody>
          <a:bodyPr/>
          <a:lstStyle/>
          <a:p>
            <a:r>
              <a:rPr lang="en-US" dirty="0"/>
              <a:t>For MFJ taxpayers, the formula is [1 − (taxable income − $315,000) ÷ $100,000].</a:t>
            </a:r>
          </a:p>
          <a:p>
            <a:endParaRPr lang="en-US" dirty="0"/>
          </a:p>
        </p:txBody>
      </p:sp>
      <p:sp>
        <p:nvSpPr>
          <p:cNvPr id="5" name="Text Placeholder 4">
            <a:extLst>
              <a:ext uri="{FF2B5EF4-FFF2-40B4-BE49-F238E27FC236}">
                <a16:creationId xmlns:a16="http://schemas.microsoft.com/office/drawing/2014/main" id="{FA433A66-5A5D-4885-A7FE-251136D4CBEB}"/>
              </a:ext>
            </a:extLst>
          </p:cNvPr>
          <p:cNvSpPr>
            <a:spLocks noGrp="1"/>
          </p:cNvSpPr>
          <p:nvPr>
            <p:ph type="body" sz="quarter" idx="3"/>
          </p:nvPr>
        </p:nvSpPr>
        <p:spPr>
          <a:xfrm>
            <a:off x="5685542" y="2449114"/>
            <a:ext cx="4185618" cy="576262"/>
          </a:xfrm>
        </p:spPr>
        <p:txBody>
          <a:bodyPr/>
          <a:lstStyle/>
          <a:p>
            <a:pPr algn="ctr"/>
            <a:r>
              <a:rPr lang="en-US" dirty="0"/>
              <a:t>$157,501 - $207,500</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C74D7C68-800D-4D62-9F07-2414816E4E11}"/>
              </a:ext>
            </a:extLst>
          </p:cNvPr>
          <p:cNvSpPr>
            <a:spLocks noGrp="1"/>
          </p:cNvSpPr>
          <p:nvPr>
            <p:ph sz="quarter" idx="4"/>
          </p:nvPr>
        </p:nvSpPr>
        <p:spPr>
          <a:xfrm>
            <a:off x="5131837" y="2966320"/>
            <a:ext cx="5038530" cy="3304117"/>
          </a:xfrm>
        </p:spPr>
        <p:txBody>
          <a:bodyPr/>
          <a:lstStyle/>
          <a:p>
            <a:r>
              <a:rPr lang="en-US" dirty="0"/>
              <a:t>For all other taxpayers, the formula is [1 − (taxable income − $157,500) ÷ $50,000].</a:t>
            </a:r>
          </a:p>
          <a:p>
            <a:endParaRPr lang="en-US" dirty="0"/>
          </a:p>
        </p:txBody>
      </p:sp>
    </p:spTree>
    <p:extLst>
      <p:ext uri="{BB962C8B-B14F-4D97-AF65-F5344CB8AC3E}">
        <p14:creationId xmlns:p14="http://schemas.microsoft.com/office/powerpoint/2010/main" val="2305627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C7D8-F440-4FA1-902F-520670ACC19C}"/>
              </a:ext>
            </a:extLst>
          </p:cNvPr>
          <p:cNvSpPr>
            <a:spLocks noGrp="1"/>
          </p:cNvSpPr>
          <p:nvPr>
            <p:ph type="title"/>
          </p:nvPr>
        </p:nvSpPr>
        <p:spPr>
          <a:xfrm>
            <a:off x="677334" y="609600"/>
            <a:ext cx="8596668" cy="696686"/>
          </a:xfrm>
        </p:spPr>
        <p:txBody>
          <a:bodyPr>
            <a:normAutofit fontScale="90000"/>
          </a:bodyPr>
          <a:lstStyle/>
          <a:p>
            <a:pPr algn="ctr"/>
            <a:r>
              <a:rPr lang="en-US" dirty="0"/>
              <a:t>WAGE LIMITATION -Taxable income over Phase-in Range?</a:t>
            </a:r>
            <a:br>
              <a:rPr lang="en-US" dirty="0"/>
            </a:br>
            <a:r>
              <a:rPr lang="en-US" dirty="0"/>
              <a:t> </a:t>
            </a:r>
          </a:p>
        </p:txBody>
      </p:sp>
      <p:graphicFrame>
        <p:nvGraphicFramePr>
          <p:cNvPr id="4" name="Content Placeholder 3">
            <a:extLst>
              <a:ext uri="{FF2B5EF4-FFF2-40B4-BE49-F238E27FC236}">
                <a16:creationId xmlns:a16="http://schemas.microsoft.com/office/drawing/2014/main" id="{B1CE3F6B-8CF3-4989-8505-427355B38B69}"/>
              </a:ext>
            </a:extLst>
          </p:cNvPr>
          <p:cNvGraphicFramePr>
            <a:graphicFrameLocks noGrp="1"/>
          </p:cNvGraphicFramePr>
          <p:nvPr>
            <p:ph idx="1"/>
            <p:extLst>
              <p:ext uri="{D42A27DB-BD31-4B8C-83A1-F6EECF244321}">
                <p14:modId xmlns:p14="http://schemas.microsoft.com/office/powerpoint/2010/main" val="253014327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672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AA60-2D93-4223-8F9F-D671610B6319}"/>
              </a:ext>
            </a:extLst>
          </p:cNvPr>
          <p:cNvSpPr>
            <a:spLocks noGrp="1"/>
          </p:cNvSpPr>
          <p:nvPr>
            <p:ph type="title"/>
          </p:nvPr>
        </p:nvSpPr>
        <p:spPr/>
        <p:txBody>
          <a:bodyPr/>
          <a:lstStyle/>
          <a:p>
            <a:r>
              <a:rPr lang="en-US" dirty="0"/>
              <a:t>W-2 Wages</a:t>
            </a:r>
          </a:p>
        </p:txBody>
      </p:sp>
      <p:sp>
        <p:nvSpPr>
          <p:cNvPr id="3" name="Text Placeholder 2">
            <a:extLst>
              <a:ext uri="{FF2B5EF4-FFF2-40B4-BE49-F238E27FC236}">
                <a16:creationId xmlns:a16="http://schemas.microsoft.com/office/drawing/2014/main" id="{C7412FBC-B37A-45F8-B9C0-9D43D0CE32ED}"/>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DEAEC74C-A790-43D2-86EB-CDA6938685D8}"/>
              </a:ext>
            </a:extLst>
          </p:cNvPr>
          <p:cNvSpPr>
            <a:spLocks noGrp="1"/>
          </p:cNvSpPr>
          <p:nvPr>
            <p:ph idx="1"/>
          </p:nvPr>
        </p:nvSpPr>
        <p:spPr/>
        <p:txBody>
          <a:bodyPr/>
          <a:lstStyle/>
          <a:p>
            <a:r>
              <a:rPr lang="en-US" sz="2400" dirty="0">
                <a:solidFill>
                  <a:schemeClr val="accent2">
                    <a:lumMod val="75000"/>
                  </a:schemeClr>
                </a:solidFill>
              </a:rPr>
              <a:t>Total wages</a:t>
            </a:r>
          </a:p>
          <a:p>
            <a:r>
              <a:rPr lang="en-US" sz="2400" dirty="0">
                <a:solidFill>
                  <a:schemeClr val="accent2">
                    <a:lumMod val="75000"/>
                  </a:schemeClr>
                </a:solidFill>
              </a:rPr>
              <a:t>Elective deferrals</a:t>
            </a:r>
          </a:p>
          <a:p>
            <a:r>
              <a:rPr lang="en-US" sz="2400" dirty="0">
                <a:solidFill>
                  <a:schemeClr val="accent2">
                    <a:lumMod val="75000"/>
                  </a:schemeClr>
                </a:solidFill>
              </a:rPr>
              <a:t>W-2 wages does </a:t>
            </a:r>
            <a:r>
              <a:rPr lang="en-US" sz="2400" b="1" dirty="0">
                <a:solidFill>
                  <a:schemeClr val="accent2">
                    <a:lumMod val="75000"/>
                  </a:schemeClr>
                </a:solidFill>
              </a:rPr>
              <a:t>not</a:t>
            </a:r>
            <a:r>
              <a:rPr lang="en-US" sz="2400" dirty="0">
                <a:solidFill>
                  <a:schemeClr val="accent2">
                    <a:lumMod val="75000"/>
                  </a:schemeClr>
                </a:solidFill>
              </a:rPr>
              <a:t> include: </a:t>
            </a:r>
          </a:p>
          <a:p>
            <a:pPr lvl="1"/>
            <a:r>
              <a:rPr lang="en-US" sz="2400" dirty="0">
                <a:solidFill>
                  <a:schemeClr val="accent2">
                    <a:lumMod val="75000"/>
                  </a:schemeClr>
                </a:solidFill>
              </a:rPr>
              <a:t>Wages not property filed with the SSA on or before 60</a:t>
            </a:r>
            <a:r>
              <a:rPr lang="en-US" sz="2400" baseline="30000" dirty="0">
                <a:solidFill>
                  <a:schemeClr val="accent2">
                    <a:lumMod val="75000"/>
                  </a:schemeClr>
                </a:solidFill>
              </a:rPr>
              <a:t>th</a:t>
            </a:r>
            <a:r>
              <a:rPr lang="en-US" sz="2400" dirty="0">
                <a:solidFill>
                  <a:schemeClr val="accent2">
                    <a:lumMod val="75000"/>
                  </a:schemeClr>
                </a:solidFill>
              </a:rPr>
              <a:t> day after the due date (including extensions) of SSA return</a:t>
            </a:r>
          </a:p>
          <a:p>
            <a:pPr lvl="1"/>
            <a:r>
              <a:rPr lang="en-US" sz="2400" dirty="0">
                <a:solidFill>
                  <a:schemeClr val="accent2">
                    <a:lumMod val="75000"/>
                  </a:schemeClr>
                </a:solidFill>
              </a:rPr>
              <a:t>Guaranteed payments  </a:t>
            </a:r>
          </a:p>
        </p:txBody>
      </p:sp>
    </p:spTree>
    <p:extLst>
      <p:ext uri="{BB962C8B-B14F-4D97-AF65-F5344CB8AC3E}">
        <p14:creationId xmlns:p14="http://schemas.microsoft.com/office/powerpoint/2010/main" val="4056152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AA60-2D93-4223-8F9F-D671610B6319}"/>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Calculating Wages-Three Methods</a:t>
            </a:r>
          </a:p>
        </p:txBody>
      </p:sp>
      <p:sp>
        <p:nvSpPr>
          <p:cNvPr id="3" name="Text Placeholder 2">
            <a:extLst>
              <a:ext uri="{FF2B5EF4-FFF2-40B4-BE49-F238E27FC236}">
                <a16:creationId xmlns:a16="http://schemas.microsoft.com/office/drawing/2014/main" id="{C7412FBC-B37A-45F8-B9C0-9D43D0CE32ED}"/>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DEAEC74C-A790-43D2-86EB-CDA6938685D8}"/>
              </a:ext>
            </a:extLst>
          </p:cNvPr>
          <p:cNvSpPr>
            <a:spLocks noGrp="1"/>
          </p:cNvSpPr>
          <p:nvPr>
            <p:ph idx="1"/>
          </p:nvPr>
        </p:nvSpPr>
        <p:spPr>
          <a:xfrm>
            <a:off x="2133600" y="1198424"/>
            <a:ext cx="7905750" cy="4973776"/>
          </a:xfrm>
        </p:spPr>
        <p:txBody>
          <a:bodyPr>
            <a:normAutofit fontScale="92500"/>
          </a:bodyPr>
          <a:lstStyle/>
          <a:p>
            <a:r>
              <a:rPr lang="en-US" sz="2400" b="1" dirty="0">
                <a:solidFill>
                  <a:schemeClr val="accent2">
                    <a:lumMod val="75000"/>
                  </a:schemeClr>
                </a:solidFill>
              </a:rPr>
              <a:t>Unmodified box method</a:t>
            </a:r>
            <a:r>
              <a:rPr lang="en-US" sz="2400" dirty="0">
                <a:solidFill>
                  <a:schemeClr val="accent2">
                    <a:lumMod val="75000"/>
                  </a:schemeClr>
                </a:solidFill>
              </a:rPr>
              <a:t>, lesser of employees total reported to SSA on all Form W-2s, Box 1 or 5</a:t>
            </a:r>
          </a:p>
          <a:p>
            <a:r>
              <a:rPr lang="en-US" sz="2400" b="1" dirty="0">
                <a:solidFill>
                  <a:schemeClr val="accent2">
                    <a:lumMod val="75000"/>
                  </a:schemeClr>
                </a:solidFill>
              </a:rPr>
              <a:t>Modified box 1 method</a:t>
            </a:r>
          </a:p>
          <a:p>
            <a:pPr lvl="1">
              <a:buFont typeface="+mj-lt"/>
              <a:buAutoNum type="arabicPeriod"/>
            </a:pPr>
            <a:r>
              <a:rPr lang="en-US" sz="2400" dirty="0">
                <a:solidFill>
                  <a:schemeClr val="accent2">
                    <a:lumMod val="75000"/>
                  </a:schemeClr>
                </a:solidFill>
              </a:rPr>
              <a:t>Total reported to SSA on all Forms W-2s, Box 1 </a:t>
            </a:r>
          </a:p>
          <a:p>
            <a:pPr lvl="1">
              <a:buFont typeface="+mj-lt"/>
              <a:buAutoNum type="arabicPeriod"/>
            </a:pPr>
            <a:r>
              <a:rPr lang="en-US" sz="2400" dirty="0">
                <a:solidFill>
                  <a:schemeClr val="accent2">
                    <a:lumMod val="75000"/>
                  </a:schemeClr>
                </a:solidFill>
              </a:rPr>
              <a:t>Subtract from amount in step 1, W-2 that are not wages for FITW purposes (including amounts that are treated as wages for purposes of income tax withholding, e.g.-greater than 2% health insurance, personal use of auto)</a:t>
            </a:r>
          </a:p>
          <a:p>
            <a:pPr lvl="1">
              <a:buFont typeface="+mj-lt"/>
              <a:buAutoNum type="arabicPeriod"/>
            </a:pPr>
            <a:r>
              <a:rPr lang="en-US" sz="2400" dirty="0">
                <a:solidFill>
                  <a:schemeClr val="accent2">
                    <a:lumMod val="75000"/>
                  </a:schemeClr>
                </a:solidFill>
              </a:rPr>
              <a:t>Add to the sum of step 1 and 2, total of the amounts reported on W-2, Box 12, codes - D, E, F, G, and S</a:t>
            </a:r>
          </a:p>
        </p:txBody>
      </p:sp>
    </p:spTree>
    <p:extLst>
      <p:ext uri="{BB962C8B-B14F-4D97-AF65-F5344CB8AC3E}">
        <p14:creationId xmlns:p14="http://schemas.microsoft.com/office/powerpoint/2010/main" val="99298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AA60-2D93-4223-8F9F-D671610B6319}"/>
              </a:ext>
            </a:extLst>
          </p:cNvPr>
          <p:cNvSpPr>
            <a:spLocks noGrp="1"/>
          </p:cNvSpPr>
          <p:nvPr>
            <p:ph type="title"/>
          </p:nvPr>
        </p:nvSpPr>
        <p:spPr/>
        <p:txBody>
          <a:bodyPr/>
          <a:lstStyle/>
          <a:p>
            <a:r>
              <a:rPr lang="en-US" dirty="0">
                <a:solidFill>
                  <a:srgbClr val="CC00CC"/>
                </a:solidFill>
              </a:rPr>
              <a:t>Calculating Wages-Three Methods</a:t>
            </a:r>
          </a:p>
        </p:txBody>
      </p:sp>
      <p:sp>
        <p:nvSpPr>
          <p:cNvPr id="3" name="Text Placeholder 2">
            <a:extLst>
              <a:ext uri="{FF2B5EF4-FFF2-40B4-BE49-F238E27FC236}">
                <a16:creationId xmlns:a16="http://schemas.microsoft.com/office/drawing/2014/main" id="{C7412FBC-B37A-45F8-B9C0-9D43D0CE32ED}"/>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DEAEC74C-A790-43D2-86EB-CDA6938685D8}"/>
              </a:ext>
            </a:extLst>
          </p:cNvPr>
          <p:cNvSpPr>
            <a:spLocks noGrp="1"/>
          </p:cNvSpPr>
          <p:nvPr>
            <p:ph idx="1"/>
          </p:nvPr>
        </p:nvSpPr>
        <p:spPr/>
        <p:txBody>
          <a:bodyPr/>
          <a:lstStyle/>
          <a:p>
            <a:r>
              <a:rPr lang="en-US" sz="2400" b="1" dirty="0">
                <a:solidFill>
                  <a:schemeClr val="accent2">
                    <a:lumMod val="75000"/>
                  </a:schemeClr>
                </a:solidFill>
              </a:rPr>
              <a:t>Tracking wages method</a:t>
            </a:r>
          </a:p>
          <a:p>
            <a:pPr lvl="1">
              <a:buFont typeface="+mj-lt"/>
              <a:buAutoNum type="arabicPeriod"/>
            </a:pPr>
            <a:r>
              <a:rPr lang="en-US" sz="2400" dirty="0">
                <a:solidFill>
                  <a:schemeClr val="accent2">
                    <a:lumMod val="75000"/>
                  </a:schemeClr>
                </a:solidFill>
              </a:rPr>
              <a:t>Total wages subject to FITW reported on Forms W-2 filed with SSA by the taxpayer for the calendar year.</a:t>
            </a:r>
          </a:p>
          <a:p>
            <a:pPr lvl="1">
              <a:buFont typeface="+mj-lt"/>
              <a:buAutoNum type="arabicPeriod"/>
            </a:pPr>
            <a:r>
              <a:rPr lang="en-US" sz="2400" dirty="0">
                <a:solidFill>
                  <a:schemeClr val="accent2">
                    <a:lumMod val="75000"/>
                  </a:schemeClr>
                </a:solidFill>
              </a:rPr>
              <a:t>Add to amount from step 1, the total of the amounts reported W-2, Box 12, coded D, E, F, G, and S.</a:t>
            </a:r>
          </a:p>
          <a:p>
            <a:pPr marL="342900" lvl="1" indent="0">
              <a:buNone/>
            </a:pPr>
            <a:endParaRPr lang="en-US" dirty="0"/>
          </a:p>
        </p:txBody>
      </p:sp>
    </p:spTree>
    <p:extLst>
      <p:ext uri="{BB962C8B-B14F-4D97-AF65-F5344CB8AC3E}">
        <p14:creationId xmlns:p14="http://schemas.microsoft.com/office/powerpoint/2010/main" val="921272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6">
              <a:lumMod val="20000"/>
              <a:lumOff val="80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AA60-2D93-4223-8F9F-D671610B6319}"/>
              </a:ext>
            </a:extLst>
          </p:cNvPr>
          <p:cNvSpPr>
            <a:spLocks noGrp="1"/>
          </p:cNvSpPr>
          <p:nvPr>
            <p:ph type="title"/>
          </p:nvPr>
        </p:nvSpPr>
        <p:spPr>
          <a:xfrm>
            <a:off x="2159000" y="381002"/>
            <a:ext cx="7880350" cy="1142998"/>
          </a:xfrm>
        </p:spPr>
        <p:txBody>
          <a:bodyPr/>
          <a:lstStyle/>
          <a:p>
            <a:r>
              <a:rPr lang="en-US" sz="3300" dirty="0"/>
              <a:t>Unadjusted Basis Immediately after Acquisition (UBIA)</a:t>
            </a:r>
          </a:p>
        </p:txBody>
      </p:sp>
      <p:sp>
        <p:nvSpPr>
          <p:cNvPr id="3" name="Text Placeholder 2">
            <a:extLst>
              <a:ext uri="{FF2B5EF4-FFF2-40B4-BE49-F238E27FC236}">
                <a16:creationId xmlns:a16="http://schemas.microsoft.com/office/drawing/2014/main" id="{C7412FBC-B37A-45F8-B9C0-9D43D0CE32ED}"/>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DEAEC74C-A790-43D2-86EB-CDA6938685D8}"/>
              </a:ext>
            </a:extLst>
          </p:cNvPr>
          <p:cNvSpPr>
            <a:spLocks noGrp="1"/>
          </p:cNvSpPr>
          <p:nvPr>
            <p:ph idx="1"/>
          </p:nvPr>
        </p:nvSpPr>
        <p:spPr>
          <a:xfrm>
            <a:off x="2133600" y="1371601"/>
            <a:ext cx="7905750" cy="4802327"/>
          </a:xfrm>
        </p:spPr>
        <p:txBody>
          <a:bodyPr/>
          <a:lstStyle/>
          <a:p>
            <a:pPr>
              <a:buFont typeface="Wingdings" panose="05000000000000000000" pitchFamily="2" charset="2"/>
              <a:buChar char="§"/>
            </a:pPr>
            <a:r>
              <a:rPr lang="en-US" sz="2700" dirty="0">
                <a:solidFill>
                  <a:schemeClr val="accent5">
                    <a:lumMod val="50000"/>
                  </a:schemeClr>
                </a:solidFill>
              </a:rPr>
              <a:t>Cost, including borrowed funds </a:t>
            </a:r>
          </a:p>
          <a:p>
            <a:pPr>
              <a:buFont typeface="Wingdings" panose="05000000000000000000" pitchFamily="2" charset="2"/>
              <a:buChar char="§"/>
            </a:pPr>
            <a:r>
              <a:rPr lang="en-US" sz="2700" dirty="0">
                <a:solidFill>
                  <a:schemeClr val="accent5">
                    <a:lumMod val="50000"/>
                  </a:schemeClr>
                </a:solidFill>
              </a:rPr>
              <a:t>Remaining basis of any assets traded-in in a non-taxable exchange </a:t>
            </a:r>
          </a:p>
          <a:p>
            <a:pPr>
              <a:buFont typeface="Wingdings" panose="05000000000000000000" pitchFamily="2" charset="2"/>
              <a:buChar char="§"/>
            </a:pPr>
            <a:r>
              <a:rPr lang="en-US" sz="2700" b="1" dirty="0">
                <a:solidFill>
                  <a:schemeClr val="accent5">
                    <a:lumMod val="50000"/>
                  </a:schemeClr>
                </a:solidFill>
              </a:rPr>
              <a:t>Without</a:t>
            </a:r>
            <a:r>
              <a:rPr lang="en-US" sz="2700" dirty="0">
                <a:solidFill>
                  <a:schemeClr val="accent5">
                    <a:lumMod val="50000"/>
                  </a:schemeClr>
                </a:solidFill>
              </a:rPr>
              <a:t> regard to any adjustments for allowable depreciation including: </a:t>
            </a:r>
          </a:p>
          <a:p>
            <a:pPr lvl="1">
              <a:buFont typeface="Wingdings" panose="05000000000000000000" pitchFamily="2" charset="2"/>
              <a:buChar char="§"/>
            </a:pPr>
            <a:r>
              <a:rPr lang="en-US" sz="2400" dirty="0">
                <a:solidFill>
                  <a:schemeClr val="accent5">
                    <a:lumMod val="50000"/>
                  </a:schemeClr>
                </a:solidFill>
              </a:rPr>
              <a:t>Amortization</a:t>
            </a:r>
          </a:p>
          <a:p>
            <a:pPr lvl="1">
              <a:buFont typeface="Wingdings" panose="05000000000000000000" pitchFamily="2" charset="2"/>
              <a:buChar char="§"/>
            </a:pPr>
            <a:r>
              <a:rPr lang="en-US" sz="2400" dirty="0">
                <a:solidFill>
                  <a:schemeClr val="accent5">
                    <a:lumMod val="50000"/>
                  </a:schemeClr>
                </a:solidFill>
              </a:rPr>
              <a:t>§179</a:t>
            </a:r>
          </a:p>
          <a:p>
            <a:pPr lvl="1">
              <a:buFont typeface="Wingdings" panose="05000000000000000000" pitchFamily="2" charset="2"/>
              <a:buChar char="§"/>
            </a:pPr>
            <a:r>
              <a:rPr lang="en-US" sz="2400" dirty="0">
                <a:solidFill>
                  <a:schemeClr val="accent5">
                    <a:lumMod val="50000"/>
                  </a:schemeClr>
                </a:solidFill>
              </a:rPr>
              <a:t>Bonus depreciation</a:t>
            </a:r>
          </a:p>
        </p:txBody>
      </p:sp>
    </p:spTree>
    <p:extLst>
      <p:ext uri="{BB962C8B-B14F-4D97-AF65-F5344CB8AC3E}">
        <p14:creationId xmlns:p14="http://schemas.microsoft.com/office/powerpoint/2010/main" val="2498679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AA60-2D93-4223-8F9F-D671610B6319}"/>
              </a:ext>
            </a:extLst>
          </p:cNvPr>
          <p:cNvSpPr>
            <a:spLocks noGrp="1"/>
          </p:cNvSpPr>
          <p:nvPr>
            <p:ph type="title"/>
          </p:nvPr>
        </p:nvSpPr>
        <p:spPr/>
        <p:txBody>
          <a:bodyPr>
            <a:normAutofit fontScale="90000"/>
          </a:bodyPr>
          <a:lstStyle/>
          <a:p>
            <a:r>
              <a:rPr lang="en-US" sz="3300" dirty="0"/>
              <a:t>Qualified Property</a:t>
            </a:r>
          </a:p>
        </p:txBody>
      </p:sp>
      <p:sp>
        <p:nvSpPr>
          <p:cNvPr id="3" name="Text Placeholder 2">
            <a:extLst>
              <a:ext uri="{FF2B5EF4-FFF2-40B4-BE49-F238E27FC236}">
                <a16:creationId xmlns:a16="http://schemas.microsoft.com/office/drawing/2014/main" id="{C7412FBC-B37A-45F8-B9C0-9D43D0CE32ED}"/>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DEAEC74C-A790-43D2-86EB-CDA6938685D8}"/>
              </a:ext>
            </a:extLst>
          </p:cNvPr>
          <p:cNvSpPr>
            <a:spLocks noGrp="1"/>
          </p:cNvSpPr>
          <p:nvPr>
            <p:ph idx="1"/>
          </p:nvPr>
        </p:nvSpPr>
        <p:spPr/>
        <p:txBody>
          <a:bodyPr/>
          <a:lstStyle/>
          <a:p>
            <a:pPr>
              <a:buFont typeface="Wingdings" panose="05000000000000000000" pitchFamily="2" charset="2"/>
              <a:buChar char="§"/>
            </a:pPr>
            <a:r>
              <a:rPr lang="en-US" sz="2700" dirty="0">
                <a:solidFill>
                  <a:schemeClr val="accent5">
                    <a:lumMod val="50000"/>
                  </a:schemeClr>
                </a:solidFill>
              </a:rPr>
              <a:t>Qualified property (QP) relating to a trade or business includes tangible depreciable property:</a:t>
            </a:r>
          </a:p>
          <a:p>
            <a:pPr lvl="1"/>
            <a:r>
              <a:rPr lang="en-US" sz="2700" dirty="0">
                <a:solidFill>
                  <a:schemeClr val="accent5">
                    <a:lumMod val="50000"/>
                  </a:schemeClr>
                </a:solidFill>
              </a:rPr>
              <a:t>Held by, and available for use in, the qualified business at the close of the tax year</a:t>
            </a:r>
          </a:p>
          <a:p>
            <a:pPr lvl="1">
              <a:spcBef>
                <a:spcPts val="500"/>
              </a:spcBef>
              <a:spcAft>
                <a:spcPts val="500"/>
              </a:spcAft>
            </a:pPr>
            <a:r>
              <a:rPr lang="en-US" sz="2700" dirty="0">
                <a:solidFill>
                  <a:schemeClr val="accent5">
                    <a:lumMod val="50000"/>
                  </a:schemeClr>
                </a:solidFill>
              </a:rPr>
              <a:t>Used at any point during the tax year in the production of qualified business income</a:t>
            </a:r>
          </a:p>
          <a:p>
            <a:pPr lvl="1"/>
            <a:r>
              <a:rPr lang="en-US" sz="2700" dirty="0">
                <a:solidFill>
                  <a:schemeClr val="accent5">
                    <a:lumMod val="50000"/>
                  </a:schemeClr>
                </a:solidFill>
              </a:rPr>
              <a:t>For which the </a:t>
            </a:r>
            <a:r>
              <a:rPr lang="en-US" sz="2700" i="1" dirty="0">
                <a:solidFill>
                  <a:schemeClr val="accent5">
                    <a:lumMod val="50000"/>
                  </a:schemeClr>
                </a:solidFill>
              </a:rPr>
              <a:t>depreciable period </a:t>
            </a:r>
            <a:r>
              <a:rPr lang="en-US" sz="2700" dirty="0">
                <a:solidFill>
                  <a:schemeClr val="accent5">
                    <a:lumMod val="50000"/>
                  </a:schemeClr>
                </a:solidFill>
              </a:rPr>
              <a:t>has not ended before the close of the tax year</a:t>
            </a:r>
          </a:p>
        </p:txBody>
      </p:sp>
    </p:spTree>
    <p:extLst>
      <p:ext uri="{BB962C8B-B14F-4D97-AF65-F5344CB8AC3E}">
        <p14:creationId xmlns:p14="http://schemas.microsoft.com/office/powerpoint/2010/main" val="109792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p:txBody>
          <a:bodyPr/>
          <a:lstStyle/>
          <a:p>
            <a:r>
              <a:rPr lang="en-US" dirty="0"/>
              <a:t>Excess Business Losses</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a:xfrm>
            <a:off x="2133600" y="1198425"/>
            <a:ext cx="7905750" cy="4802327"/>
          </a:xfrm>
        </p:spPr>
        <p:txBody>
          <a:bodyPr/>
          <a:lstStyle/>
          <a:p>
            <a:pPr marL="0" indent="0">
              <a:spcBef>
                <a:spcPts val="700"/>
              </a:spcBef>
              <a:spcAft>
                <a:spcPts val="700"/>
              </a:spcAft>
              <a:buNone/>
            </a:pPr>
            <a:r>
              <a:rPr lang="en-US" sz="2400" b="1" dirty="0">
                <a:solidFill>
                  <a:schemeClr val="accent2"/>
                </a:solidFill>
              </a:rPr>
              <a:t>Example</a:t>
            </a:r>
          </a:p>
          <a:p>
            <a:pPr marL="0" indent="0">
              <a:spcBef>
                <a:spcPts val="700"/>
              </a:spcBef>
              <a:spcAft>
                <a:spcPts val="700"/>
              </a:spcAft>
              <a:buNone/>
            </a:pPr>
            <a:r>
              <a:rPr lang="en-US" sz="2400" dirty="0">
                <a:solidFill>
                  <a:schemeClr val="accent2"/>
                </a:solidFill>
              </a:rPr>
              <a:t>In 2018, Joel is single and has gross income of $200,000 and deductions of $500,000 ($300,000 loss) on his Schedule C. </a:t>
            </a:r>
          </a:p>
          <a:p>
            <a:pPr marL="0" indent="0">
              <a:spcBef>
                <a:spcPts val="700"/>
              </a:spcBef>
              <a:spcAft>
                <a:spcPts val="700"/>
              </a:spcAft>
              <a:buNone/>
            </a:pPr>
            <a:r>
              <a:rPr lang="en-US" sz="2400" dirty="0">
                <a:solidFill>
                  <a:schemeClr val="accent2"/>
                </a:solidFill>
              </a:rPr>
              <a:t>Joel has an excess business loss of $50,000 [$500,000 – ($200,000 + $250,000)]. </a:t>
            </a:r>
          </a:p>
          <a:p>
            <a:pPr marL="0" indent="0">
              <a:spcBef>
                <a:spcPts val="700"/>
              </a:spcBef>
              <a:spcAft>
                <a:spcPts val="700"/>
              </a:spcAft>
              <a:buNone/>
            </a:pPr>
            <a:r>
              <a:rPr lang="en-US" sz="2400" dirty="0">
                <a:solidFill>
                  <a:schemeClr val="accent2"/>
                </a:solidFill>
              </a:rPr>
              <a:t>Therefore, in addition to offsetting all the $200,000 in gross business income, the maximum business loss Joel can claim on his 2018 return is $250,000.</a:t>
            </a:r>
          </a:p>
          <a:p>
            <a:pPr marL="0" indent="0">
              <a:spcBef>
                <a:spcPts val="700"/>
              </a:spcBef>
              <a:spcAft>
                <a:spcPts val="700"/>
              </a:spcAft>
              <a:buNone/>
            </a:pPr>
            <a:r>
              <a:rPr lang="en-US" sz="2400" dirty="0">
                <a:solidFill>
                  <a:schemeClr val="accent2"/>
                </a:solidFill>
              </a:rPr>
              <a:t>The $50,000 EBL carries to 2019 as an NOL deduction</a:t>
            </a:r>
          </a:p>
          <a:p>
            <a:pPr marL="0" indent="0">
              <a:spcBef>
                <a:spcPts val="700"/>
              </a:spcBef>
              <a:spcAft>
                <a:spcPts val="700"/>
              </a:spcAft>
              <a:buNone/>
            </a:pPr>
            <a:endParaRPr lang="en-US" dirty="0"/>
          </a:p>
        </p:txBody>
      </p:sp>
    </p:spTree>
    <p:extLst>
      <p:ext uri="{BB962C8B-B14F-4D97-AF65-F5344CB8AC3E}">
        <p14:creationId xmlns:p14="http://schemas.microsoft.com/office/powerpoint/2010/main" val="4100382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CE95-2200-4E0E-86A1-77C80FE11BE9}"/>
              </a:ext>
            </a:extLst>
          </p:cNvPr>
          <p:cNvSpPr>
            <a:spLocks noGrp="1"/>
          </p:cNvSpPr>
          <p:nvPr>
            <p:ph type="title"/>
          </p:nvPr>
        </p:nvSpPr>
        <p:spPr/>
        <p:txBody>
          <a:bodyPr>
            <a:normAutofit fontScale="90000"/>
          </a:bodyPr>
          <a:lstStyle/>
          <a:p>
            <a:r>
              <a:rPr lang="en-US" sz="3300" dirty="0">
                <a:solidFill>
                  <a:schemeClr val="accent2">
                    <a:lumMod val="50000"/>
                  </a:schemeClr>
                </a:solidFill>
              </a:rPr>
              <a:t>Depreciable Period</a:t>
            </a:r>
          </a:p>
        </p:txBody>
      </p:sp>
      <p:sp>
        <p:nvSpPr>
          <p:cNvPr id="3" name="Text Placeholder 2">
            <a:extLst>
              <a:ext uri="{FF2B5EF4-FFF2-40B4-BE49-F238E27FC236}">
                <a16:creationId xmlns:a16="http://schemas.microsoft.com/office/drawing/2014/main" id="{96E7375D-0A85-488B-9ECC-3A8453B48F69}"/>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554C8284-221D-45E1-B153-FA0643A8A2D5}"/>
              </a:ext>
            </a:extLst>
          </p:cNvPr>
          <p:cNvSpPr>
            <a:spLocks noGrp="1"/>
          </p:cNvSpPr>
          <p:nvPr>
            <p:ph idx="1"/>
          </p:nvPr>
        </p:nvSpPr>
        <p:spPr/>
        <p:txBody>
          <a:bodyPr/>
          <a:lstStyle/>
          <a:p>
            <a:pPr>
              <a:buFont typeface="Wingdings" panose="05000000000000000000" pitchFamily="2" charset="2"/>
              <a:buChar char="§"/>
            </a:pPr>
            <a:r>
              <a:rPr lang="en-US" sz="2700" dirty="0">
                <a:solidFill>
                  <a:schemeClr val="accent5">
                    <a:lumMod val="50000"/>
                  </a:schemeClr>
                </a:solidFill>
              </a:rPr>
              <a:t>The period beginning on the date the property is first placed in service by the taxpayer and ending on the later of:  </a:t>
            </a:r>
          </a:p>
          <a:p>
            <a:pPr lvl="1"/>
            <a:r>
              <a:rPr lang="en-US" sz="2400" dirty="0">
                <a:solidFill>
                  <a:schemeClr val="accent5">
                    <a:lumMod val="50000"/>
                  </a:schemeClr>
                </a:solidFill>
              </a:rPr>
              <a:t>The date </a:t>
            </a:r>
            <a:r>
              <a:rPr lang="en-US" sz="2400" b="1" dirty="0">
                <a:solidFill>
                  <a:schemeClr val="accent5">
                    <a:lumMod val="50000"/>
                  </a:schemeClr>
                </a:solidFill>
              </a:rPr>
              <a:t>10 years after </a:t>
            </a:r>
            <a:r>
              <a:rPr lang="en-US" sz="2400" dirty="0">
                <a:solidFill>
                  <a:schemeClr val="accent5">
                    <a:lumMod val="50000"/>
                  </a:schemeClr>
                </a:solidFill>
              </a:rPr>
              <a:t>that date, or  </a:t>
            </a:r>
          </a:p>
          <a:p>
            <a:pPr lvl="1"/>
            <a:r>
              <a:rPr lang="en-US" sz="2400" dirty="0">
                <a:solidFill>
                  <a:schemeClr val="accent5">
                    <a:lumMod val="50000"/>
                  </a:schemeClr>
                </a:solidFill>
              </a:rPr>
              <a:t>The </a:t>
            </a:r>
            <a:r>
              <a:rPr lang="en-US" sz="2400" b="1" dirty="0">
                <a:solidFill>
                  <a:schemeClr val="accent5">
                    <a:lumMod val="50000"/>
                  </a:schemeClr>
                </a:solidFill>
              </a:rPr>
              <a:t>last day of the last full year </a:t>
            </a:r>
            <a:r>
              <a:rPr lang="en-US" sz="2400" dirty="0">
                <a:solidFill>
                  <a:schemeClr val="accent5">
                    <a:lumMod val="50000"/>
                  </a:schemeClr>
                </a:solidFill>
              </a:rPr>
              <a:t>in the applicable recovery period that would apply to the property under §168</a:t>
            </a:r>
          </a:p>
          <a:p>
            <a:pPr lvl="1"/>
            <a:endParaRPr lang="en-US" sz="2400" dirty="0">
              <a:solidFill>
                <a:schemeClr val="accent5">
                  <a:lumMod val="50000"/>
                </a:schemeClr>
              </a:solidFill>
            </a:endParaRPr>
          </a:p>
          <a:p>
            <a:r>
              <a:rPr lang="en-US" sz="2700" dirty="0">
                <a:solidFill>
                  <a:schemeClr val="accent5">
                    <a:lumMod val="50000"/>
                  </a:schemeClr>
                </a:solidFill>
              </a:rPr>
              <a:t>Property disposed of during the year is </a:t>
            </a:r>
            <a:r>
              <a:rPr lang="en-US" sz="2700" b="1" dirty="0">
                <a:solidFill>
                  <a:schemeClr val="accent5">
                    <a:lumMod val="50000"/>
                  </a:schemeClr>
                </a:solidFill>
              </a:rPr>
              <a:t>NOT </a:t>
            </a:r>
            <a:r>
              <a:rPr lang="en-US" sz="2700" dirty="0">
                <a:solidFill>
                  <a:schemeClr val="accent5">
                    <a:lumMod val="50000"/>
                  </a:schemeClr>
                </a:solidFill>
              </a:rPr>
              <a:t>QP</a:t>
            </a:r>
          </a:p>
          <a:p>
            <a:pPr lvl="1"/>
            <a:endParaRPr lang="en-US" sz="2400" dirty="0"/>
          </a:p>
        </p:txBody>
      </p:sp>
    </p:spTree>
    <p:extLst>
      <p:ext uri="{BB962C8B-B14F-4D97-AF65-F5344CB8AC3E}">
        <p14:creationId xmlns:p14="http://schemas.microsoft.com/office/powerpoint/2010/main" val="1878077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75000"/>
              </a:schemeClr>
            </a:gs>
            <a:gs pos="21000">
              <a:schemeClr val="accent3">
                <a:lumMod val="45000"/>
                <a:lumOff val="55000"/>
              </a:schemeClr>
            </a:gs>
            <a:gs pos="14000">
              <a:srgbClr val="FFFF00"/>
            </a:gs>
            <a:gs pos="100000">
              <a:schemeClr val="accent3">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38A1-435C-4569-99B9-CB3F553839DA}"/>
              </a:ext>
            </a:extLst>
          </p:cNvPr>
          <p:cNvSpPr>
            <a:spLocks noGrp="1"/>
          </p:cNvSpPr>
          <p:nvPr>
            <p:ph type="title"/>
          </p:nvPr>
        </p:nvSpPr>
        <p:spPr/>
        <p:txBody>
          <a:bodyPr>
            <a:normAutofit fontScale="90000"/>
          </a:bodyPr>
          <a:lstStyle/>
          <a:p>
            <a:r>
              <a:rPr lang="en-US" sz="3000" dirty="0">
                <a:solidFill>
                  <a:srgbClr val="FC5622"/>
                </a:solidFill>
              </a:rPr>
              <a:t>Determining W2/QP Limit</a:t>
            </a:r>
          </a:p>
        </p:txBody>
      </p:sp>
      <p:sp>
        <p:nvSpPr>
          <p:cNvPr id="3" name="Text Placeholder 2">
            <a:extLst>
              <a:ext uri="{FF2B5EF4-FFF2-40B4-BE49-F238E27FC236}">
                <a16:creationId xmlns:a16="http://schemas.microsoft.com/office/drawing/2014/main" id="{47ECE05C-46C8-400A-8722-D4572D6F5D58}"/>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100B3CC9-DAC6-4741-8B9B-ADEA0436E6DE}"/>
              </a:ext>
            </a:extLst>
          </p:cNvPr>
          <p:cNvSpPr>
            <a:spLocks noGrp="1"/>
          </p:cNvSpPr>
          <p:nvPr>
            <p:ph idx="1"/>
          </p:nvPr>
        </p:nvSpPr>
        <p:spPr/>
        <p:txBody>
          <a:bodyPr/>
          <a:lstStyle/>
          <a:p>
            <a:pPr marL="0" indent="0">
              <a:buNone/>
            </a:pPr>
            <a:r>
              <a:rPr lang="en-US" sz="2700" dirty="0">
                <a:solidFill>
                  <a:schemeClr val="accent5">
                    <a:lumMod val="50000"/>
                  </a:schemeClr>
                </a:solidFill>
              </a:rPr>
              <a:t>Step 1: Determine 100% of the W2/QP limit for each trade or business, great of:</a:t>
            </a:r>
          </a:p>
          <a:p>
            <a:pPr lvl="0"/>
            <a:r>
              <a:rPr lang="en-US" sz="2700" dirty="0">
                <a:solidFill>
                  <a:schemeClr val="accent5">
                    <a:lumMod val="50000"/>
                  </a:schemeClr>
                </a:solidFill>
              </a:rPr>
              <a:t>50% of wages</a:t>
            </a:r>
          </a:p>
          <a:p>
            <a:pPr lvl="0"/>
            <a:r>
              <a:rPr lang="en-US" sz="2700" dirty="0">
                <a:solidFill>
                  <a:schemeClr val="accent5">
                    <a:lumMod val="50000"/>
                  </a:schemeClr>
                </a:solidFill>
              </a:rPr>
              <a:t>25% of wages plus 2.5% of UBIA</a:t>
            </a:r>
          </a:p>
          <a:p>
            <a:pPr marL="0" indent="0">
              <a:buNone/>
            </a:pPr>
            <a:endParaRPr lang="en-US" dirty="0"/>
          </a:p>
        </p:txBody>
      </p:sp>
    </p:spTree>
    <p:extLst>
      <p:ext uri="{BB962C8B-B14F-4D97-AF65-F5344CB8AC3E}">
        <p14:creationId xmlns:p14="http://schemas.microsoft.com/office/powerpoint/2010/main" val="932248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8B738A1-435C-4569-99B9-CB3F553839DA}"/>
              </a:ext>
            </a:extLst>
          </p:cNvPr>
          <p:cNvSpPr>
            <a:spLocks noGrp="1"/>
          </p:cNvSpPr>
          <p:nvPr>
            <p:ph type="title"/>
          </p:nvPr>
        </p:nvSpPr>
        <p:spPr>
          <a:xfrm>
            <a:off x="812800" y="381004"/>
            <a:ext cx="3404637" cy="512619"/>
          </a:xfrm>
        </p:spPr>
        <p:txBody>
          <a:bodyPr>
            <a:normAutofit fontScale="90000"/>
          </a:bodyPr>
          <a:lstStyle/>
          <a:p>
            <a:r>
              <a:rPr lang="en-US" sz="3000" dirty="0"/>
              <a:t>Determining QBIA</a:t>
            </a:r>
          </a:p>
        </p:txBody>
      </p:sp>
      <p:sp>
        <p:nvSpPr>
          <p:cNvPr id="3" name="Text Placeholder 2">
            <a:extLst>
              <a:ext uri="{FF2B5EF4-FFF2-40B4-BE49-F238E27FC236}">
                <a16:creationId xmlns:a16="http://schemas.microsoft.com/office/drawing/2014/main" id="{47ECE05C-46C8-400A-8722-D4572D6F5D58}"/>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100B3CC9-DAC6-4741-8B9B-ADEA0436E6DE}"/>
              </a:ext>
            </a:extLst>
          </p:cNvPr>
          <p:cNvSpPr>
            <a:spLocks noGrp="1"/>
          </p:cNvSpPr>
          <p:nvPr>
            <p:ph idx="1"/>
          </p:nvPr>
        </p:nvSpPr>
        <p:spPr>
          <a:blipFill>
            <a:blip r:embed="rId2"/>
            <a:tile tx="0" ty="0" sx="100000" sy="100000" flip="none" algn="tl"/>
          </a:blipFill>
        </p:spPr>
        <p:txBody>
          <a:bodyPr/>
          <a:lstStyle/>
          <a:p>
            <a:pPr marL="0" indent="0">
              <a:buNone/>
            </a:pPr>
            <a:r>
              <a:rPr lang="en-US" sz="2700" dirty="0">
                <a:solidFill>
                  <a:schemeClr val="accent5">
                    <a:lumMod val="50000"/>
                  </a:schemeClr>
                </a:solidFill>
              </a:rPr>
              <a:t>Step 2: Determine qualified business income amount (QBIA), lesser of: </a:t>
            </a:r>
          </a:p>
          <a:p>
            <a:pPr lvl="0"/>
            <a:r>
              <a:rPr lang="en-US" sz="2700" dirty="0">
                <a:solidFill>
                  <a:schemeClr val="accent5">
                    <a:lumMod val="50000"/>
                  </a:schemeClr>
                </a:solidFill>
              </a:rPr>
              <a:t>20% of QBI</a:t>
            </a:r>
          </a:p>
          <a:p>
            <a:pPr lvl="0"/>
            <a:r>
              <a:rPr lang="en-US" sz="2700" dirty="0">
                <a:solidFill>
                  <a:schemeClr val="accent5">
                    <a:lumMod val="50000"/>
                  </a:schemeClr>
                </a:solidFill>
              </a:rPr>
              <a:t>100% of the W2/QP limit</a:t>
            </a:r>
          </a:p>
          <a:p>
            <a:pPr marL="0" indent="0">
              <a:buNone/>
            </a:pPr>
            <a:endParaRPr lang="en-US" dirty="0"/>
          </a:p>
        </p:txBody>
      </p:sp>
      <p:sp>
        <p:nvSpPr>
          <p:cNvPr id="5" name="TextBox 4">
            <a:extLst>
              <a:ext uri="{FF2B5EF4-FFF2-40B4-BE49-F238E27FC236}">
                <a16:creationId xmlns:a16="http://schemas.microsoft.com/office/drawing/2014/main" id="{7DE52AD4-5CCB-4B75-A68D-78F295E8703C}"/>
              </a:ext>
            </a:extLst>
          </p:cNvPr>
          <p:cNvSpPr txBox="1"/>
          <p:nvPr/>
        </p:nvSpPr>
        <p:spPr>
          <a:xfrm>
            <a:off x="1101012" y="6176865"/>
            <a:ext cx="2155372" cy="53184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85158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38A1-435C-4569-99B9-CB3F553839DA}"/>
              </a:ext>
            </a:extLst>
          </p:cNvPr>
          <p:cNvSpPr>
            <a:spLocks noGrp="1"/>
          </p:cNvSpPr>
          <p:nvPr>
            <p:ph type="title"/>
          </p:nvPr>
        </p:nvSpPr>
        <p:spPr/>
        <p:txBody>
          <a:bodyPr>
            <a:normAutofit fontScale="90000"/>
          </a:bodyPr>
          <a:lstStyle/>
          <a:p>
            <a:r>
              <a:rPr lang="en-US" sz="3000" dirty="0">
                <a:solidFill>
                  <a:schemeClr val="accent2">
                    <a:lumMod val="75000"/>
                  </a:schemeClr>
                </a:solidFill>
              </a:rPr>
              <a:t>Determining QBID</a:t>
            </a:r>
          </a:p>
        </p:txBody>
      </p:sp>
      <p:sp>
        <p:nvSpPr>
          <p:cNvPr id="3" name="Text Placeholder 2">
            <a:extLst>
              <a:ext uri="{FF2B5EF4-FFF2-40B4-BE49-F238E27FC236}">
                <a16:creationId xmlns:a16="http://schemas.microsoft.com/office/drawing/2014/main" id="{47ECE05C-46C8-400A-8722-D4572D6F5D58}"/>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100B3CC9-DAC6-4741-8B9B-ADEA0436E6DE}"/>
              </a:ext>
            </a:extLst>
          </p:cNvPr>
          <p:cNvSpPr>
            <a:spLocks noGrp="1"/>
          </p:cNvSpPr>
          <p:nvPr>
            <p:ph idx="1"/>
          </p:nvPr>
        </p:nvSpPr>
        <p:spPr/>
        <p:txBody>
          <a:bodyPr/>
          <a:lstStyle/>
          <a:p>
            <a:pPr marL="0" indent="0">
              <a:buNone/>
            </a:pPr>
            <a:r>
              <a:rPr lang="en-US" sz="2700" dirty="0">
                <a:solidFill>
                  <a:schemeClr val="accent5">
                    <a:lumMod val="50000"/>
                  </a:schemeClr>
                </a:solidFill>
              </a:rPr>
              <a:t>Step 3: Determine QBID, lesser of:</a:t>
            </a:r>
          </a:p>
          <a:p>
            <a:pPr lvl="0"/>
            <a:r>
              <a:rPr lang="en-US" sz="2700" dirty="0">
                <a:solidFill>
                  <a:schemeClr val="accent5">
                    <a:lumMod val="50000"/>
                  </a:schemeClr>
                </a:solidFill>
              </a:rPr>
              <a:t>QBIA (Step 2 amount) </a:t>
            </a:r>
          </a:p>
          <a:p>
            <a:pPr lvl="0"/>
            <a:r>
              <a:rPr lang="en-US" sz="2700" dirty="0">
                <a:solidFill>
                  <a:schemeClr val="accent5">
                    <a:lumMod val="50000"/>
                  </a:schemeClr>
                </a:solidFill>
              </a:rPr>
              <a:t>20% of TI reduced by LTCG</a:t>
            </a:r>
          </a:p>
          <a:p>
            <a:pPr marL="0" indent="0">
              <a:buNone/>
            </a:pPr>
            <a:endParaRPr lang="en-US" dirty="0"/>
          </a:p>
        </p:txBody>
      </p:sp>
      <p:sp>
        <p:nvSpPr>
          <p:cNvPr id="5" name="TextBox 4">
            <a:extLst>
              <a:ext uri="{FF2B5EF4-FFF2-40B4-BE49-F238E27FC236}">
                <a16:creationId xmlns:a16="http://schemas.microsoft.com/office/drawing/2014/main" id="{822592DA-F8C7-43DB-9A9B-C49B78D271A3}"/>
              </a:ext>
            </a:extLst>
          </p:cNvPr>
          <p:cNvSpPr txBox="1"/>
          <p:nvPr/>
        </p:nvSpPr>
        <p:spPr>
          <a:xfrm>
            <a:off x="1101012" y="6176865"/>
            <a:ext cx="2155372" cy="53184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76513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0630-D44A-44AD-A9F6-9A7B0BFB8B5F}"/>
              </a:ext>
            </a:extLst>
          </p:cNvPr>
          <p:cNvSpPr>
            <a:spLocks noGrp="1"/>
          </p:cNvSpPr>
          <p:nvPr>
            <p:ph type="title"/>
          </p:nvPr>
        </p:nvSpPr>
        <p:spPr>
          <a:xfrm>
            <a:off x="-1781" y="68424"/>
            <a:ext cx="9726299" cy="748214"/>
          </a:xfrm>
        </p:spPr>
        <p:txBody>
          <a:bodyPr/>
          <a:lstStyle/>
          <a:p>
            <a:r>
              <a:rPr lang="en-US" dirty="0"/>
              <a:t>Combined Qualified Business Income Amount</a:t>
            </a:r>
          </a:p>
        </p:txBody>
      </p:sp>
      <p:sp>
        <p:nvSpPr>
          <p:cNvPr id="3" name="Content Placeholder 2">
            <a:extLst>
              <a:ext uri="{FF2B5EF4-FFF2-40B4-BE49-F238E27FC236}">
                <a16:creationId xmlns:a16="http://schemas.microsoft.com/office/drawing/2014/main" id="{CB914B62-046D-4022-AEC8-D28141764780}"/>
              </a:ext>
            </a:extLst>
          </p:cNvPr>
          <p:cNvSpPr>
            <a:spLocks noGrp="1"/>
          </p:cNvSpPr>
          <p:nvPr>
            <p:ph sz="half" idx="1"/>
          </p:nvPr>
        </p:nvSpPr>
        <p:spPr>
          <a:xfrm>
            <a:off x="130630" y="942392"/>
            <a:ext cx="4730740" cy="5719665"/>
          </a:xfrm>
        </p:spPr>
        <p:txBody>
          <a:bodyPr>
            <a:normAutofit fontScale="92500" lnSpcReduction="20000"/>
          </a:bodyPr>
          <a:lstStyle/>
          <a:p>
            <a:pPr>
              <a:spcBef>
                <a:spcPts val="700"/>
              </a:spcBef>
              <a:spcAft>
                <a:spcPts val="700"/>
              </a:spcAft>
            </a:pPr>
            <a:r>
              <a:rPr lang="en-US" sz="2700" dirty="0"/>
              <a:t>Must calculate QBIA separately for each business</a:t>
            </a:r>
          </a:p>
          <a:p>
            <a:pPr>
              <a:spcBef>
                <a:spcPts val="700"/>
              </a:spcBef>
              <a:spcAft>
                <a:spcPts val="700"/>
              </a:spcAft>
            </a:pPr>
            <a:r>
              <a:rPr lang="en-US" sz="2700" dirty="0"/>
              <a:t>CQBIA is aggregate of:</a:t>
            </a:r>
          </a:p>
          <a:p>
            <a:pPr lvl="1">
              <a:spcBef>
                <a:spcPts val="700"/>
              </a:spcBef>
              <a:spcAft>
                <a:spcPts val="700"/>
              </a:spcAft>
            </a:pPr>
            <a:r>
              <a:rPr lang="en-US" sz="2400" dirty="0"/>
              <a:t>QBIA for each business</a:t>
            </a:r>
          </a:p>
          <a:p>
            <a:pPr lvl="1">
              <a:spcBef>
                <a:spcPts val="700"/>
              </a:spcBef>
              <a:spcAft>
                <a:spcPts val="700"/>
              </a:spcAft>
            </a:pPr>
            <a:r>
              <a:rPr lang="en-US" sz="2400" dirty="0"/>
              <a:t>20% of qualified REIT dividends</a:t>
            </a:r>
          </a:p>
          <a:p>
            <a:pPr lvl="1">
              <a:spcBef>
                <a:spcPts val="700"/>
              </a:spcBef>
              <a:spcAft>
                <a:spcPts val="700"/>
              </a:spcAft>
            </a:pPr>
            <a:r>
              <a:rPr lang="en-US" sz="2400" dirty="0"/>
              <a:t>20% of PTP income </a:t>
            </a:r>
          </a:p>
          <a:p>
            <a:pPr>
              <a:spcBef>
                <a:spcPts val="700"/>
              </a:spcBef>
              <a:spcAft>
                <a:spcPts val="700"/>
              </a:spcAft>
            </a:pPr>
            <a:r>
              <a:rPr lang="en-US" sz="2700" dirty="0"/>
              <a:t>QBID is lesser of: </a:t>
            </a:r>
          </a:p>
          <a:p>
            <a:pPr lvl="1">
              <a:spcBef>
                <a:spcPts val="700"/>
              </a:spcBef>
              <a:spcAft>
                <a:spcPts val="700"/>
              </a:spcAft>
            </a:pPr>
            <a:r>
              <a:rPr lang="en-US" sz="2400" dirty="0"/>
              <a:t>CQBIA</a:t>
            </a:r>
          </a:p>
          <a:p>
            <a:pPr lvl="1">
              <a:spcBef>
                <a:spcPts val="700"/>
              </a:spcBef>
              <a:spcAft>
                <a:spcPts val="700"/>
              </a:spcAft>
            </a:pPr>
            <a:r>
              <a:rPr lang="en-US" sz="2400" dirty="0"/>
              <a:t>20% of TI - LTCG</a:t>
            </a:r>
          </a:p>
          <a:p>
            <a:endParaRPr lang="en-US" dirty="0"/>
          </a:p>
        </p:txBody>
      </p:sp>
      <p:sp>
        <p:nvSpPr>
          <p:cNvPr id="4" name="Content Placeholder 3">
            <a:extLst>
              <a:ext uri="{FF2B5EF4-FFF2-40B4-BE49-F238E27FC236}">
                <a16:creationId xmlns:a16="http://schemas.microsoft.com/office/drawing/2014/main" id="{F856BF76-763C-4FA5-A4A0-0746E93E7060}"/>
              </a:ext>
            </a:extLst>
          </p:cNvPr>
          <p:cNvSpPr>
            <a:spLocks noGrp="1"/>
          </p:cNvSpPr>
          <p:nvPr>
            <p:ph sz="half" idx="2"/>
          </p:nvPr>
        </p:nvSpPr>
        <p:spPr>
          <a:xfrm>
            <a:off x="5089969" y="942392"/>
            <a:ext cx="4865793" cy="5579705"/>
          </a:xfrm>
        </p:spPr>
        <p:txBody>
          <a:bodyPr>
            <a:normAutofit fontScale="92500" lnSpcReduction="20000"/>
          </a:bodyPr>
          <a:lstStyle/>
          <a:p>
            <a:r>
              <a:rPr lang="en-US" sz="2400" dirty="0"/>
              <a:t>Qualified REIT dividends (taxed at ordinary rates only)</a:t>
            </a:r>
          </a:p>
          <a:p>
            <a:r>
              <a:rPr lang="en-US" sz="2400" dirty="0"/>
              <a:t>Qualified PTP income is sum of:</a:t>
            </a:r>
          </a:p>
          <a:p>
            <a:pPr lvl="1"/>
            <a:r>
              <a:rPr lang="en-US" sz="2400" dirty="0"/>
              <a:t>Net of allocable share of each qualified item of income, gain, deduction and loss (determined after excluding reasonable compensation, guaranteed payments, and other payments for services) from PTP that is </a:t>
            </a:r>
            <a:r>
              <a:rPr lang="en-US" sz="2400" b="1" dirty="0"/>
              <a:t>not</a:t>
            </a:r>
            <a:r>
              <a:rPr lang="en-US" sz="2400" dirty="0"/>
              <a:t> treated as a corporation for tax purposes </a:t>
            </a:r>
          </a:p>
          <a:p>
            <a:pPr lvl="1"/>
            <a:r>
              <a:rPr lang="en-US" sz="2400" dirty="0"/>
              <a:t>Gain recognized by the taxpayer upon the disposition of its interest in such a partnership taxed as ordinary income (hot assets)</a:t>
            </a:r>
          </a:p>
          <a:p>
            <a:endParaRPr lang="en-US" dirty="0"/>
          </a:p>
        </p:txBody>
      </p:sp>
    </p:spTree>
    <p:extLst>
      <p:ext uri="{BB962C8B-B14F-4D97-AF65-F5344CB8AC3E}">
        <p14:creationId xmlns:p14="http://schemas.microsoft.com/office/powerpoint/2010/main" val="3397968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2F61-CAF9-4663-B51B-EB68041B1B76}"/>
              </a:ext>
            </a:extLst>
          </p:cNvPr>
          <p:cNvSpPr>
            <a:spLocks noGrp="1"/>
          </p:cNvSpPr>
          <p:nvPr>
            <p:ph type="title"/>
          </p:nvPr>
        </p:nvSpPr>
        <p:spPr>
          <a:xfrm>
            <a:off x="677334" y="213258"/>
            <a:ext cx="8596668" cy="603380"/>
          </a:xfrm>
        </p:spPr>
        <p:txBody>
          <a:bodyPr>
            <a:normAutofit fontScale="90000"/>
          </a:bodyPr>
          <a:lstStyle/>
          <a:p>
            <a:pPr algn="ctr"/>
            <a:r>
              <a:rPr lang="en-US" dirty="0"/>
              <a:t>RENTALS</a:t>
            </a:r>
          </a:p>
        </p:txBody>
      </p:sp>
      <p:sp>
        <p:nvSpPr>
          <p:cNvPr id="3" name="Content Placeholder 2">
            <a:extLst>
              <a:ext uri="{FF2B5EF4-FFF2-40B4-BE49-F238E27FC236}">
                <a16:creationId xmlns:a16="http://schemas.microsoft.com/office/drawing/2014/main" id="{A976D99C-9F44-4D3E-8C95-43B230969249}"/>
              </a:ext>
            </a:extLst>
          </p:cNvPr>
          <p:cNvSpPr>
            <a:spLocks noGrp="1"/>
          </p:cNvSpPr>
          <p:nvPr>
            <p:ph idx="1"/>
          </p:nvPr>
        </p:nvSpPr>
        <p:spPr>
          <a:xfrm>
            <a:off x="677334" y="914401"/>
            <a:ext cx="8596668" cy="5126962"/>
          </a:xfrm>
        </p:spPr>
        <p:txBody>
          <a:bodyPr/>
          <a:lstStyle/>
          <a:p>
            <a:r>
              <a:rPr lang="en-US" dirty="0"/>
              <a:t>IRS defers to IRC 162 as trade or business</a:t>
            </a:r>
          </a:p>
          <a:p>
            <a:pPr lvl="1"/>
            <a:r>
              <a:rPr lang="en-US" dirty="0"/>
              <a:t>Defers to case law </a:t>
            </a:r>
          </a:p>
          <a:p>
            <a:r>
              <a:rPr lang="en-US" dirty="0"/>
              <a:t>Did not explicitly state whether all rentals qualify, but did not preclude it</a:t>
            </a:r>
          </a:p>
          <a:p>
            <a:r>
              <a:rPr lang="en-US" dirty="0"/>
              <a:t>Self-rentals to commonly controlled business that qualifies for QBI qualify for the deduction</a:t>
            </a:r>
          </a:p>
          <a:p>
            <a:r>
              <a:rPr lang="en-US" dirty="0"/>
              <a:t>Self-rentals to an SSTB an be treated as an SSTB</a:t>
            </a:r>
          </a:p>
          <a:p>
            <a:pPr lvl="1"/>
            <a:r>
              <a:rPr lang="en-US" dirty="0"/>
              <a:t>Dentist who rents office building to his practice = rental income = SSTB income</a:t>
            </a:r>
          </a:p>
          <a:p>
            <a:r>
              <a:rPr lang="en-US" dirty="0"/>
              <a:t>Provisions to treat multiple trusts as one trust when created to take advantage of the 199A deduction</a:t>
            </a:r>
          </a:p>
          <a:p>
            <a:endParaRPr lang="en-US" dirty="0"/>
          </a:p>
        </p:txBody>
      </p:sp>
    </p:spTree>
    <p:extLst>
      <p:ext uri="{BB962C8B-B14F-4D97-AF65-F5344CB8AC3E}">
        <p14:creationId xmlns:p14="http://schemas.microsoft.com/office/powerpoint/2010/main" val="1455976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B89D-3031-435F-BA53-0C7244BE678D}"/>
              </a:ext>
            </a:extLst>
          </p:cNvPr>
          <p:cNvSpPr>
            <a:spLocks noGrp="1"/>
          </p:cNvSpPr>
          <p:nvPr>
            <p:ph type="title"/>
          </p:nvPr>
        </p:nvSpPr>
        <p:spPr>
          <a:xfrm>
            <a:off x="677334" y="609600"/>
            <a:ext cx="8596668" cy="631371"/>
          </a:xfrm>
        </p:spPr>
        <p:txBody>
          <a:bodyPr>
            <a:normAutofit fontScale="90000"/>
          </a:bodyPr>
          <a:lstStyle/>
          <a:p>
            <a:pPr algn="ctr"/>
            <a:r>
              <a:rPr lang="en-US" dirty="0"/>
              <a:t>AGGREGATION</a:t>
            </a:r>
          </a:p>
        </p:txBody>
      </p:sp>
      <p:sp>
        <p:nvSpPr>
          <p:cNvPr id="3" name="Content Placeholder 2">
            <a:extLst>
              <a:ext uri="{FF2B5EF4-FFF2-40B4-BE49-F238E27FC236}">
                <a16:creationId xmlns:a16="http://schemas.microsoft.com/office/drawing/2014/main" id="{1A7DB70B-04E5-47F5-B996-C76BDC5BCFBF}"/>
              </a:ext>
            </a:extLst>
          </p:cNvPr>
          <p:cNvSpPr>
            <a:spLocks noGrp="1"/>
          </p:cNvSpPr>
          <p:nvPr>
            <p:ph idx="1"/>
          </p:nvPr>
        </p:nvSpPr>
        <p:spPr>
          <a:xfrm>
            <a:off x="677334" y="1166327"/>
            <a:ext cx="8596668" cy="4875035"/>
          </a:xfrm>
        </p:spPr>
        <p:txBody>
          <a:bodyPr/>
          <a:lstStyle/>
          <a:p>
            <a:r>
              <a:rPr lang="en-US" dirty="0"/>
              <a:t>Each trade or business is a separate trade or business for purposes of applying 199A limitations</a:t>
            </a:r>
          </a:p>
          <a:p>
            <a:r>
              <a:rPr lang="en-US" dirty="0"/>
              <a:t>If Aggregation rules are elected, there is an annual required disclosure</a:t>
            </a:r>
          </a:p>
          <a:p>
            <a:r>
              <a:rPr lang="en-US" dirty="0"/>
              <a:t>Persons or groups of persons who:</a:t>
            </a:r>
          </a:p>
          <a:p>
            <a:pPr lvl="1"/>
            <a:r>
              <a:rPr lang="en-US" dirty="0"/>
              <a:t>directly/indirectly own 50% or more of a trade or business, and</a:t>
            </a:r>
          </a:p>
          <a:p>
            <a:pPr lvl="1"/>
            <a:r>
              <a:rPr lang="en-US" dirty="0"/>
              <a:t> for the majority of the year, and</a:t>
            </a:r>
          </a:p>
          <a:p>
            <a:pPr lvl="1"/>
            <a:r>
              <a:rPr lang="en-US" dirty="0"/>
              <a:t> all income/deductions are reported in the same tax year, and</a:t>
            </a:r>
          </a:p>
          <a:p>
            <a:pPr lvl="1"/>
            <a:r>
              <a:rPr lang="en-US" dirty="0"/>
              <a:t> business is not an SSTB, and</a:t>
            </a:r>
          </a:p>
          <a:p>
            <a:pPr lvl="1"/>
            <a:r>
              <a:rPr lang="en-US" dirty="0"/>
              <a:t>Must meet 2 out of the following 3:</a:t>
            </a:r>
          </a:p>
          <a:p>
            <a:pPr lvl="2"/>
            <a:r>
              <a:rPr lang="en-US" dirty="0"/>
              <a:t>Must provide products or services that are the same or customarily offered together</a:t>
            </a:r>
          </a:p>
          <a:p>
            <a:pPr lvl="2"/>
            <a:r>
              <a:rPr lang="en-US" dirty="0"/>
              <a:t>Significant centralized business elements</a:t>
            </a:r>
          </a:p>
          <a:p>
            <a:pPr lvl="2"/>
            <a:r>
              <a:rPr lang="en-US" dirty="0"/>
              <a:t>They’re in an aggregated group.</a:t>
            </a:r>
          </a:p>
          <a:p>
            <a:endParaRPr lang="en-US" dirty="0"/>
          </a:p>
        </p:txBody>
      </p:sp>
    </p:spTree>
    <p:extLst>
      <p:ext uri="{BB962C8B-B14F-4D97-AF65-F5344CB8AC3E}">
        <p14:creationId xmlns:p14="http://schemas.microsoft.com/office/powerpoint/2010/main" val="1418549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313CF-1BFB-41A6-912F-AD4AB47C81BC}"/>
              </a:ext>
            </a:extLst>
          </p:cNvPr>
          <p:cNvSpPr/>
          <p:nvPr/>
        </p:nvSpPr>
        <p:spPr>
          <a:xfrm>
            <a:off x="1129004" y="1278294"/>
            <a:ext cx="8985380" cy="3970318"/>
          </a:xfrm>
          <a:prstGeom prst="rect">
            <a:avLst/>
          </a:prstGeom>
        </p:spPr>
        <p:txBody>
          <a:bodyPr wrap="square">
            <a:spAutoFit/>
          </a:bodyPr>
          <a:lstStyle/>
          <a:p>
            <a:pPr marL="571500" indent="-571500">
              <a:buFont typeface="Wingdings" panose="05000000000000000000" pitchFamily="2" charset="2"/>
              <a:buChar char="Ø"/>
            </a:pPr>
            <a:r>
              <a:rPr lang="en-US" sz="3600" dirty="0"/>
              <a:t>Taxpayer owns a retail entity selling fertilizer, grass seed and garden tools</a:t>
            </a:r>
          </a:p>
          <a:p>
            <a:pPr marL="571500" indent="-571500">
              <a:buFont typeface="Wingdings" panose="05000000000000000000" pitchFamily="2" charset="2"/>
              <a:buChar char="Ø"/>
            </a:pPr>
            <a:r>
              <a:rPr lang="en-US" sz="3600" dirty="0"/>
              <a:t>Taxpayer also owns a lawn service business.</a:t>
            </a:r>
          </a:p>
          <a:p>
            <a:pPr marL="571500" indent="-571500">
              <a:buFont typeface="Wingdings" panose="05000000000000000000" pitchFamily="2" charset="2"/>
              <a:buChar char="Ø"/>
            </a:pPr>
            <a:r>
              <a:rPr lang="en-US" sz="3600" dirty="0"/>
              <a:t>Taxpayer may aggregate businesses in order to compute 199A deduction </a:t>
            </a:r>
          </a:p>
          <a:p>
            <a:pPr marL="1028700" lvl="1" indent="-571500">
              <a:buFont typeface="Wingdings" panose="05000000000000000000" pitchFamily="2" charset="2"/>
              <a:buChar char="Ø"/>
            </a:pPr>
            <a:r>
              <a:rPr lang="en-US" sz="3600" dirty="0"/>
              <a:t>All attributes must be aggregated</a:t>
            </a:r>
          </a:p>
        </p:txBody>
      </p:sp>
    </p:spTree>
    <p:extLst>
      <p:ext uri="{BB962C8B-B14F-4D97-AF65-F5344CB8AC3E}">
        <p14:creationId xmlns:p14="http://schemas.microsoft.com/office/powerpoint/2010/main" val="344057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p:txBody>
          <a:bodyPr/>
          <a:lstStyle/>
          <a:p>
            <a:r>
              <a:rPr lang="en-US" dirty="0"/>
              <a:t>Excess Business Losses</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p:txBody>
          <a:bodyPr/>
          <a:lstStyle/>
          <a:p>
            <a:pPr marL="0" indent="0">
              <a:spcBef>
                <a:spcPts val="700"/>
              </a:spcBef>
              <a:spcAft>
                <a:spcPts val="700"/>
              </a:spcAft>
              <a:buNone/>
            </a:pPr>
            <a:r>
              <a:rPr lang="en-US" sz="2400" b="1" dirty="0">
                <a:solidFill>
                  <a:schemeClr val="accent2"/>
                </a:solidFill>
              </a:rPr>
              <a:t>Example</a:t>
            </a:r>
          </a:p>
          <a:p>
            <a:pPr marL="0" indent="0">
              <a:buNone/>
            </a:pPr>
            <a:r>
              <a:rPr lang="en-US" sz="2400" dirty="0">
                <a:solidFill>
                  <a:schemeClr val="accent2"/>
                </a:solidFill>
              </a:rPr>
              <a:t>In 2018, Joel is married. He has gross income of $200,000 and deductions of $500,000, ($300,000 loss) on his Schedule C and his wife has no business income. </a:t>
            </a:r>
          </a:p>
          <a:p>
            <a:pPr marL="0" indent="0">
              <a:buNone/>
            </a:pPr>
            <a:r>
              <a:rPr lang="en-US" sz="2400" dirty="0">
                <a:solidFill>
                  <a:schemeClr val="accent2"/>
                </a:solidFill>
              </a:rPr>
              <a:t>On a MFJ return, they do not have an excess business loss because they can offset up to $700,000 ($200,000 + $500,000) of business income before creating an excess business loss.</a:t>
            </a:r>
          </a:p>
          <a:p>
            <a:pPr marL="0" indent="0">
              <a:spcBef>
                <a:spcPts val="700"/>
              </a:spcBef>
              <a:spcAft>
                <a:spcPts val="700"/>
              </a:spcAft>
              <a:buNone/>
            </a:pPr>
            <a:endParaRPr lang="en-US" dirty="0"/>
          </a:p>
        </p:txBody>
      </p:sp>
    </p:spTree>
    <p:extLst>
      <p:ext uri="{BB962C8B-B14F-4D97-AF65-F5344CB8AC3E}">
        <p14:creationId xmlns:p14="http://schemas.microsoft.com/office/powerpoint/2010/main" val="554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p:txBody>
          <a:bodyPr/>
          <a:lstStyle/>
          <a:p>
            <a:r>
              <a:rPr lang="en-US" dirty="0"/>
              <a:t>Excess Business Losses</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p:txBody>
          <a:bodyPr/>
          <a:lstStyle/>
          <a:p>
            <a:pPr marL="0" indent="0">
              <a:spcBef>
                <a:spcPts val="700"/>
              </a:spcBef>
              <a:spcAft>
                <a:spcPts val="700"/>
              </a:spcAft>
              <a:buNone/>
            </a:pPr>
            <a:r>
              <a:rPr lang="en-US" sz="2400" dirty="0">
                <a:solidFill>
                  <a:schemeClr val="accent2"/>
                </a:solidFill>
              </a:rPr>
              <a:t>What if the EBL exceeds the nonbusiness income on the tax return?</a:t>
            </a:r>
          </a:p>
          <a:p>
            <a:pPr marL="0" indent="0">
              <a:spcBef>
                <a:spcPts val="700"/>
              </a:spcBef>
              <a:spcAft>
                <a:spcPts val="700"/>
              </a:spcAft>
              <a:buNone/>
            </a:pPr>
            <a:endParaRPr lang="en-US" sz="2400" dirty="0">
              <a:solidFill>
                <a:schemeClr val="accent2"/>
              </a:solidFill>
            </a:endParaRPr>
          </a:p>
          <a:p>
            <a:pPr marL="0" indent="0">
              <a:spcBef>
                <a:spcPts val="700"/>
              </a:spcBef>
              <a:spcAft>
                <a:spcPts val="700"/>
              </a:spcAft>
              <a:buNone/>
            </a:pPr>
            <a:r>
              <a:rPr lang="en-US" sz="2400" dirty="0">
                <a:solidFill>
                  <a:schemeClr val="accent2"/>
                </a:solidFill>
              </a:rPr>
              <a:t>Presumably, the EBL that wasn’t utilized only because there wasn’t enough non-business income carries forward.</a:t>
            </a:r>
          </a:p>
          <a:p>
            <a:pPr marL="0" indent="0">
              <a:spcBef>
                <a:spcPts val="700"/>
              </a:spcBef>
              <a:spcAft>
                <a:spcPts val="700"/>
              </a:spcAft>
              <a:buNone/>
            </a:pPr>
            <a:endParaRPr lang="en-US" sz="2400" dirty="0"/>
          </a:p>
          <a:p>
            <a:pPr marL="0" indent="0">
              <a:spcBef>
                <a:spcPts val="700"/>
              </a:spcBef>
              <a:spcAft>
                <a:spcPts val="700"/>
              </a:spcAft>
              <a:buNone/>
            </a:pPr>
            <a:endParaRPr lang="en-US" dirty="0"/>
          </a:p>
        </p:txBody>
      </p:sp>
    </p:spTree>
    <p:extLst>
      <p:ext uri="{BB962C8B-B14F-4D97-AF65-F5344CB8AC3E}">
        <p14:creationId xmlns:p14="http://schemas.microsoft.com/office/powerpoint/2010/main" val="308721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56F5-15C4-4649-9143-F70FC9F425C7}"/>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Excess Business Losses</a:t>
            </a:r>
          </a:p>
        </p:txBody>
      </p:sp>
      <p:sp>
        <p:nvSpPr>
          <p:cNvPr id="3" name="Text Placeholder 2">
            <a:extLst>
              <a:ext uri="{FF2B5EF4-FFF2-40B4-BE49-F238E27FC236}">
                <a16:creationId xmlns:a16="http://schemas.microsoft.com/office/drawing/2014/main" id="{C1061251-6653-4513-BD4C-7250FE45FE57}"/>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8575A55A-1C92-4160-8339-2B167B555A09}"/>
              </a:ext>
            </a:extLst>
          </p:cNvPr>
          <p:cNvSpPr>
            <a:spLocks noGrp="1"/>
          </p:cNvSpPr>
          <p:nvPr>
            <p:ph idx="1"/>
          </p:nvPr>
        </p:nvSpPr>
        <p:spPr>
          <a:xfrm>
            <a:off x="2133600" y="914400"/>
            <a:ext cx="7905750" cy="5105400"/>
          </a:xfrm>
        </p:spPr>
        <p:txBody>
          <a:bodyPr>
            <a:normAutofit lnSpcReduction="10000"/>
          </a:bodyPr>
          <a:lstStyle/>
          <a:p>
            <a:pPr marL="0" indent="0">
              <a:spcBef>
                <a:spcPts val="500"/>
              </a:spcBef>
              <a:spcAft>
                <a:spcPts val="500"/>
              </a:spcAft>
              <a:buNone/>
            </a:pPr>
            <a:r>
              <a:rPr lang="en-US" sz="2300" b="1" dirty="0">
                <a:solidFill>
                  <a:schemeClr val="accent2"/>
                </a:solidFill>
              </a:rPr>
              <a:t>Example</a:t>
            </a:r>
          </a:p>
          <a:p>
            <a:pPr marL="0" indent="0">
              <a:spcBef>
                <a:spcPts val="500"/>
              </a:spcBef>
              <a:spcAft>
                <a:spcPts val="500"/>
              </a:spcAft>
              <a:buNone/>
            </a:pPr>
            <a:r>
              <a:rPr lang="en-US" sz="2300" dirty="0">
                <a:solidFill>
                  <a:schemeClr val="accent2"/>
                </a:solidFill>
              </a:rPr>
              <a:t>In 2018, Jared is married. He has gross income of $200,000 and deductions of $500,000, ($300,000 loss) on his Schedule C.</a:t>
            </a:r>
          </a:p>
          <a:p>
            <a:pPr marL="0" indent="0">
              <a:spcBef>
                <a:spcPts val="500"/>
              </a:spcBef>
              <a:spcAft>
                <a:spcPts val="500"/>
              </a:spcAft>
              <a:buNone/>
            </a:pPr>
            <a:r>
              <a:rPr lang="en-US" sz="2300" dirty="0">
                <a:solidFill>
                  <a:schemeClr val="accent2"/>
                </a:solidFill>
              </a:rPr>
              <a:t>His wife has W-2 income of $150,000 and investment income of $50,000. </a:t>
            </a:r>
          </a:p>
          <a:p>
            <a:pPr marL="0" indent="0">
              <a:spcBef>
                <a:spcPts val="500"/>
              </a:spcBef>
              <a:spcAft>
                <a:spcPts val="500"/>
              </a:spcAft>
              <a:buNone/>
            </a:pPr>
            <a:r>
              <a:rPr lang="en-US" sz="2300" dirty="0">
                <a:solidFill>
                  <a:schemeClr val="accent2"/>
                </a:solidFill>
              </a:rPr>
              <a:t>On a MFJ return, they do not have an excess business loss because they can offset up to $700,000 ($200,000 + $500,000) of gross business income before creating an excess business loss. </a:t>
            </a:r>
          </a:p>
          <a:p>
            <a:pPr marL="0" indent="0">
              <a:spcBef>
                <a:spcPts val="500"/>
              </a:spcBef>
              <a:spcAft>
                <a:spcPts val="500"/>
              </a:spcAft>
              <a:buNone/>
            </a:pPr>
            <a:r>
              <a:rPr lang="en-US" sz="2300" dirty="0">
                <a:solidFill>
                  <a:schemeClr val="accent2"/>
                </a:solidFill>
              </a:rPr>
              <a:t>Therefore, the entire business loss of $300,000 is allowed on their joint return, which can offset his wife’s income </a:t>
            </a:r>
            <a:br>
              <a:rPr lang="en-US" sz="2300" dirty="0">
                <a:solidFill>
                  <a:schemeClr val="accent2"/>
                </a:solidFill>
              </a:rPr>
            </a:br>
            <a:r>
              <a:rPr lang="en-US" sz="2300" dirty="0">
                <a:solidFill>
                  <a:schemeClr val="accent2"/>
                </a:solidFill>
              </a:rPr>
              <a:t>as well.</a:t>
            </a:r>
          </a:p>
          <a:p>
            <a:pPr marL="0" indent="0">
              <a:spcBef>
                <a:spcPts val="700"/>
              </a:spcBef>
              <a:spcAft>
                <a:spcPts val="700"/>
              </a:spcAft>
              <a:buNone/>
            </a:pPr>
            <a:endParaRPr lang="en-US" dirty="0"/>
          </a:p>
        </p:txBody>
      </p:sp>
    </p:spTree>
    <p:extLst>
      <p:ext uri="{BB962C8B-B14F-4D97-AF65-F5344CB8AC3E}">
        <p14:creationId xmlns:p14="http://schemas.microsoft.com/office/powerpoint/2010/main" val="165238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50EA-4148-42DB-8D09-9E14223F4E40}"/>
              </a:ext>
            </a:extLst>
          </p:cNvPr>
          <p:cNvSpPr>
            <a:spLocks noGrp="1"/>
          </p:cNvSpPr>
          <p:nvPr>
            <p:ph type="title"/>
          </p:nvPr>
        </p:nvSpPr>
        <p:spPr/>
        <p:txBody>
          <a:bodyPr/>
          <a:lstStyle/>
          <a:p>
            <a:r>
              <a:rPr lang="en-US" dirty="0"/>
              <a:t>Entertainment Expenses</a:t>
            </a:r>
          </a:p>
        </p:txBody>
      </p:sp>
      <p:sp>
        <p:nvSpPr>
          <p:cNvPr id="3" name="Text Placeholder 2">
            <a:extLst>
              <a:ext uri="{FF2B5EF4-FFF2-40B4-BE49-F238E27FC236}">
                <a16:creationId xmlns:a16="http://schemas.microsoft.com/office/drawing/2014/main" id="{4837A887-BD9A-4155-9B76-526119C03DE4}"/>
              </a:ext>
            </a:extLst>
          </p:cNvPr>
          <p:cNvSpPr>
            <a:spLocks noGrp="1"/>
          </p:cNvSpPr>
          <p:nvPr>
            <p:ph type="body" sz="quarter" idx="14"/>
          </p:nvPr>
        </p:nvSpPr>
        <p:spPr/>
        <p:txBody>
          <a:bodyPr/>
          <a:lstStyle/>
          <a:p>
            <a:endParaRPr lang="en-US" dirty="0"/>
          </a:p>
        </p:txBody>
      </p:sp>
      <p:sp>
        <p:nvSpPr>
          <p:cNvPr id="4" name="Content Placeholder 3">
            <a:extLst>
              <a:ext uri="{FF2B5EF4-FFF2-40B4-BE49-F238E27FC236}">
                <a16:creationId xmlns:a16="http://schemas.microsoft.com/office/drawing/2014/main" id="{02E22627-EB0A-4969-A0E8-7DC1572D6619}"/>
              </a:ext>
            </a:extLst>
          </p:cNvPr>
          <p:cNvSpPr>
            <a:spLocks noGrp="1"/>
          </p:cNvSpPr>
          <p:nvPr>
            <p:ph idx="1"/>
          </p:nvPr>
        </p:nvSpPr>
        <p:spPr/>
        <p:txBody>
          <a:bodyPr/>
          <a:lstStyle/>
          <a:p>
            <a:pPr>
              <a:buFont typeface="Wingdings" panose="05000000000000000000" pitchFamily="2" charset="2"/>
              <a:buChar char="§"/>
            </a:pPr>
            <a:r>
              <a:rPr lang="en-US" sz="2400" dirty="0">
                <a:solidFill>
                  <a:schemeClr val="accent2"/>
                </a:solidFill>
              </a:rPr>
              <a:t>Before TCJA entertainment 50% allowed IF taxpayer could substantiate if either:</a:t>
            </a:r>
          </a:p>
          <a:p>
            <a:pPr lvl="1">
              <a:buFont typeface="Wingdings" panose="05000000000000000000" pitchFamily="2" charset="2"/>
              <a:buChar char="§"/>
            </a:pPr>
            <a:r>
              <a:rPr lang="en-US" sz="2400" dirty="0">
                <a:solidFill>
                  <a:schemeClr val="accent2"/>
                </a:solidFill>
              </a:rPr>
              <a:t>Directly related to, OR</a:t>
            </a:r>
          </a:p>
          <a:p>
            <a:pPr lvl="1">
              <a:buFont typeface="Wingdings" panose="05000000000000000000" pitchFamily="2" charset="2"/>
              <a:buChar char="§"/>
            </a:pPr>
            <a:r>
              <a:rPr lang="en-US" sz="2400" dirty="0">
                <a:solidFill>
                  <a:schemeClr val="accent2"/>
                </a:solidFill>
              </a:rPr>
              <a:t>Associated with active conduct of business</a:t>
            </a:r>
          </a:p>
          <a:p>
            <a:pPr>
              <a:buFont typeface="Wingdings" panose="05000000000000000000" pitchFamily="2" charset="2"/>
              <a:buChar char="§"/>
            </a:pPr>
            <a:r>
              <a:rPr lang="en-US" sz="2400" dirty="0">
                <a:solidFill>
                  <a:schemeClr val="accent2"/>
                </a:solidFill>
              </a:rPr>
              <a:t>Post TCJA entertainment disallowed completely</a:t>
            </a:r>
          </a:p>
          <a:p>
            <a:pPr>
              <a:buFont typeface="Wingdings" panose="05000000000000000000" pitchFamily="2" charset="2"/>
              <a:buChar char="§"/>
            </a:pPr>
            <a:r>
              <a:rPr lang="en-US" sz="2400" dirty="0">
                <a:solidFill>
                  <a:schemeClr val="accent2"/>
                </a:solidFill>
              </a:rPr>
              <a:t>What about meals? </a:t>
            </a:r>
          </a:p>
          <a:p>
            <a:pPr lvl="1">
              <a:buFont typeface="Wingdings" panose="05000000000000000000" pitchFamily="2" charset="2"/>
              <a:buChar char="§"/>
            </a:pPr>
            <a:r>
              <a:rPr lang="en-US" sz="2400" dirty="0">
                <a:solidFill>
                  <a:schemeClr val="accent2"/>
                </a:solidFill>
              </a:rPr>
              <a:t>In conjunction with entertainment – NO</a:t>
            </a:r>
          </a:p>
          <a:p>
            <a:pPr lvl="1">
              <a:buFont typeface="Wingdings" panose="05000000000000000000" pitchFamily="2" charset="2"/>
              <a:buChar char="§"/>
            </a:pPr>
            <a:r>
              <a:rPr lang="en-US" sz="2400" dirty="0">
                <a:solidFill>
                  <a:schemeClr val="accent2"/>
                </a:solidFill>
              </a:rPr>
              <a:t>Client business meal – YES, limited to 50%</a:t>
            </a:r>
          </a:p>
          <a:p>
            <a:pPr lvl="1">
              <a:buFont typeface="Wingdings" panose="05000000000000000000" pitchFamily="2" charset="2"/>
              <a:buChar char="§"/>
            </a:pPr>
            <a:endParaRPr lang="en-US" sz="2100" dirty="0"/>
          </a:p>
          <a:p>
            <a:pPr lvl="1">
              <a:buFont typeface="Wingdings" panose="05000000000000000000" pitchFamily="2" charset="2"/>
              <a:buChar char="§"/>
            </a:pPr>
            <a:endParaRPr lang="en-US" dirty="0"/>
          </a:p>
          <a:p>
            <a:pPr lvl="1">
              <a:buFont typeface="Wingdings" panose="05000000000000000000" pitchFamily="2" charset="2"/>
              <a:buChar char="§"/>
            </a:pPr>
            <a:endParaRPr lang="en-US" sz="2100"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2364447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TotalTime>
  <Words>3916</Words>
  <Application>Microsoft Office PowerPoint</Application>
  <PresentationFormat>Widescreen</PresentationFormat>
  <Paragraphs>528</Paragraphs>
  <Slides>57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Times New Roman</vt:lpstr>
      <vt:lpstr>Trebuchet MS</vt:lpstr>
      <vt:lpstr>Wingdings</vt:lpstr>
      <vt:lpstr>Wingdings 3</vt:lpstr>
      <vt:lpstr>Facet</vt:lpstr>
      <vt:lpstr>FEDERAL TAX LAW CHANGES - BUSINESS</vt:lpstr>
      <vt:lpstr>Net Operating Loss Deduction</vt:lpstr>
      <vt:lpstr>Net Operating Loss Deduction</vt:lpstr>
      <vt:lpstr>Excess Business Losses</vt:lpstr>
      <vt:lpstr>Excess Business Losses</vt:lpstr>
      <vt:lpstr>Excess Business Losses</vt:lpstr>
      <vt:lpstr>Excess Business Losses</vt:lpstr>
      <vt:lpstr>Excess Business Losses</vt:lpstr>
      <vt:lpstr>Entertainment Expenses</vt:lpstr>
      <vt:lpstr>Non-Deductible Meals</vt:lpstr>
      <vt:lpstr>Deductible Meals (50%)</vt:lpstr>
      <vt:lpstr>Employer-Operated Eating Facility </vt:lpstr>
      <vt:lpstr>Like-kind Exchanges</vt:lpstr>
      <vt:lpstr>Cash Method of Accounting</vt:lpstr>
      <vt:lpstr>Depreciation</vt:lpstr>
      <vt:lpstr>Farming Businesses</vt:lpstr>
      <vt:lpstr>§179 Expensing Election</vt:lpstr>
      <vt:lpstr>Bonus Depreciation</vt:lpstr>
      <vt:lpstr>Bonus Depreciation</vt:lpstr>
      <vt:lpstr>Bonus Depreciation</vt:lpstr>
      <vt:lpstr>Qualifying Property</vt:lpstr>
      <vt:lpstr>1.  Qualifying Property</vt:lpstr>
      <vt:lpstr>1. Qualifying Property cont.</vt:lpstr>
      <vt:lpstr>SECTION 1991 DEDUCTION</vt:lpstr>
      <vt:lpstr>PowerPoint Presentation</vt:lpstr>
      <vt:lpstr>THE BASICS</vt:lpstr>
      <vt:lpstr>BASIC FORMULA</vt:lpstr>
      <vt:lpstr>PowerPoint Presentation</vt:lpstr>
      <vt:lpstr>Reputation or Skill – Narrow Definition </vt:lpstr>
      <vt:lpstr>Reputation or Skill – Narrow Definition </vt:lpstr>
      <vt:lpstr>PowerPoint Presentation</vt:lpstr>
      <vt:lpstr>So then this should make sense…..</vt:lpstr>
      <vt:lpstr>IMAGINE IF YOU WILL…………</vt:lpstr>
      <vt:lpstr>IMAGINE IF YOU WILL…………</vt:lpstr>
      <vt:lpstr>IMAGINE IF YOU WILL…………</vt:lpstr>
      <vt:lpstr>MFJ – NO DEPENDENTS</vt:lpstr>
      <vt:lpstr>MFJ – NO DEPENDENTS – AFTER MEETING WITH YOU!</vt:lpstr>
      <vt:lpstr>SINGLE TAXPAYER – SCH C – TAX PREPARER OFFICE (let’s do SE for those of you that NEED to see it!)</vt:lpstr>
      <vt:lpstr>SINGLE TAXPAYER – SCH C – TAX PREPARER OFFICE (but let’s change it a little! Is it a SSTB? Do we care?)</vt:lpstr>
      <vt:lpstr>Pass-Through Entity Responsibilities</vt:lpstr>
      <vt:lpstr>Draft Schedule K-1 </vt:lpstr>
      <vt:lpstr>The hardest to calculate will be the taxpayers that fall in the ‘Phase-in Range’</vt:lpstr>
      <vt:lpstr>Specified Service Business  Taxable Income in the Phase-in Range Formula </vt:lpstr>
      <vt:lpstr>WAGE LIMITATION -Taxable income over Phase-in Range?  </vt:lpstr>
      <vt:lpstr>W-2 Wages</vt:lpstr>
      <vt:lpstr>Calculating Wages-Three Methods</vt:lpstr>
      <vt:lpstr>Calculating Wages-Three Methods</vt:lpstr>
      <vt:lpstr>Unadjusted Basis Immediately after Acquisition (UBIA)</vt:lpstr>
      <vt:lpstr>Qualified Property</vt:lpstr>
      <vt:lpstr>Depreciable Period</vt:lpstr>
      <vt:lpstr>Determining W2/QP Limit</vt:lpstr>
      <vt:lpstr>Determining QBIA</vt:lpstr>
      <vt:lpstr>Determining QBID</vt:lpstr>
      <vt:lpstr>Combined Qualified Business Income Amount</vt:lpstr>
      <vt:lpstr>RENTALS</vt:lpstr>
      <vt:lpstr>AGGREGATION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TAX LAW CHANGES - BUSINESS</dc:title>
  <dc:creator>Melinda Garvin</dc:creator>
  <cp:lastModifiedBy>Melinda Garvin</cp:lastModifiedBy>
  <cp:revision>9</cp:revision>
  <dcterms:created xsi:type="dcterms:W3CDTF">2018-09-18T23:15:02Z</dcterms:created>
  <dcterms:modified xsi:type="dcterms:W3CDTF">2018-09-19T00:09:34Z</dcterms:modified>
</cp:coreProperties>
</file>