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89A05-7B40-4DC1-AECD-15670B30D871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B765AEA-5058-44D9-A829-2640793112B3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Class I </a:t>
          </a:r>
        </a:p>
      </dgm:t>
    </dgm:pt>
    <dgm:pt modelId="{E62EB7A3-4617-4248-93E5-7B39647D3000}" type="parTrans" cxnId="{ABE085EA-39AF-4B66-9BA7-F6E6458BE606}">
      <dgm:prSet/>
      <dgm:spPr/>
      <dgm:t>
        <a:bodyPr/>
        <a:lstStyle/>
        <a:p>
          <a:endParaRPr lang="en-US"/>
        </a:p>
      </dgm:t>
    </dgm:pt>
    <dgm:pt modelId="{124E306D-59C4-404E-9394-4D6CC75EED12}" type="sibTrans" cxnId="{ABE085EA-39AF-4B66-9BA7-F6E6458BE606}">
      <dgm:prSet/>
      <dgm:spPr/>
      <dgm:t>
        <a:bodyPr/>
        <a:lstStyle/>
        <a:p>
          <a:endParaRPr lang="en-US"/>
        </a:p>
      </dgm:t>
    </dgm:pt>
    <dgm:pt modelId="{FD420461-B563-48BC-B4FE-38E657A8A451}">
      <dgm:prSet/>
      <dgm:spPr/>
      <dgm:t>
        <a:bodyPr/>
        <a:lstStyle/>
        <a:p>
          <a:pPr rtl="0"/>
          <a:r>
            <a:rPr lang="en-US" dirty="0">
              <a:solidFill>
                <a:srgbClr val="0070C0"/>
              </a:solidFill>
            </a:rPr>
            <a:t>Cash &amp; general deposit accounts</a:t>
          </a:r>
        </a:p>
      </dgm:t>
    </dgm:pt>
    <dgm:pt modelId="{02F35245-9049-4D8E-BB1F-CBA1D3D21B2E}" type="parTrans" cxnId="{D51C4EB6-C377-46AC-86DD-FE6A763B51BA}">
      <dgm:prSet/>
      <dgm:spPr/>
      <dgm:t>
        <a:bodyPr/>
        <a:lstStyle/>
        <a:p>
          <a:endParaRPr lang="en-US"/>
        </a:p>
      </dgm:t>
    </dgm:pt>
    <dgm:pt modelId="{58FC0FC7-ABD5-412C-9671-C475D9F4B35A}" type="sibTrans" cxnId="{D51C4EB6-C377-46AC-86DD-FE6A763B51BA}">
      <dgm:prSet/>
      <dgm:spPr/>
      <dgm:t>
        <a:bodyPr/>
        <a:lstStyle/>
        <a:p>
          <a:endParaRPr lang="en-US"/>
        </a:p>
      </dgm:t>
    </dgm:pt>
    <dgm:pt modelId="{85F56F57-8348-4589-B540-93A7D765E3D1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Class II </a:t>
          </a:r>
        </a:p>
      </dgm:t>
    </dgm:pt>
    <dgm:pt modelId="{652000B9-F53C-412F-8549-14539DA239B1}" type="parTrans" cxnId="{3480125A-8E8C-40E1-AD83-CBFED9650EBF}">
      <dgm:prSet/>
      <dgm:spPr/>
      <dgm:t>
        <a:bodyPr/>
        <a:lstStyle/>
        <a:p>
          <a:endParaRPr lang="en-US"/>
        </a:p>
      </dgm:t>
    </dgm:pt>
    <dgm:pt modelId="{CAED8D59-33A6-4B4F-A785-85944206B193}" type="sibTrans" cxnId="{3480125A-8E8C-40E1-AD83-CBFED9650EBF}">
      <dgm:prSet/>
      <dgm:spPr/>
      <dgm:t>
        <a:bodyPr/>
        <a:lstStyle/>
        <a:p>
          <a:endParaRPr lang="en-US"/>
        </a:p>
      </dgm:t>
    </dgm:pt>
    <dgm:pt modelId="{D3E2C821-8C4F-4905-8327-014B8D01ED89}">
      <dgm:prSet/>
      <dgm:spPr/>
      <dgm:t>
        <a:bodyPr/>
        <a:lstStyle/>
        <a:p>
          <a:pPr rtl="0"/>
          <a:r>
            <a:rPr lang="en-US" dirty="0">
              <a:solidFill>
                <a:srgbClr val="0070C0"/>
              </a:solidFill>
            </a:rPr>
            <a:t>Actively traded assets (CDs)</a:t>
          </a:r>
        </a:p>
      </dgm:t>
    </dgm:pt>
    <dgm:pt modelId="{583E1491-63A0-413C-83E6-54C6AB9C6333}" type="parTrans" cxnId="{4BD36C3A-8E37-4868-9F04-DFD28F1404FF}">
      <dgm:prSet/>
      <dgm:spPr/>
      <dgm:t>
        <a:bodyPr/>
        <a:lstStyle/>
        <a:p>
          <a:endParaRPr lang="en-US"/>
        </a:p>
      </dgm:t>
    </dgm:pt>
    <dgm:pt modelId="{DB384143-6B60-453F-88F9-F0F872868B63}" type="sibTrans" cxnId="{4BD36C3A-8E37-4868-9F04-DFD28F1404FF}">
      <dgm:prSet/>
      <dgm:spPr/>
      <dgm:t>
        <a:bodyPr/>
        <a:lstStyle/>
        <a:p>
          <a:endParaRPr lang="en-US"/>
        </a:p>
      </dgm:t>
    </dgm:pt>
    <dgm:pt modelId="{2B08844E-E28A-47AE-A900-ABCD53CD7751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Class III </a:t>
          </a:r>
        </a:p>
      </dgm:t>
    </dgm:pt>
    <dgm:pt modelId="{C9684C09-2429-44D8-927F-D4455D2E25E2}" type="parTrans" cxnId="{2A7B4DF7-4599-4AE4-BE0F-73735DFB8129}">
      <dgm:prSet/>
      <dgm:spPr/>
      <dgm:t>
        <a:bodyPr/>
        <a:lstStyle/>
        <a:p>
          <a:endParaRPr lang="en-US"/>
        </a:p>
      </dgm:t>
    </dgm:pt>
    <dgm:pt modelId="{A29DBB88-9E8D-44D7-9172-091FA4456072}" type="sibTrans" cxnId="{2A7B4DF7-4599-4AE4-BE0F-73735DFB8129}">
      <dgm:prSet/>
      <dgm:spPr/>
      <dgm:t>
        <a:bodyPr/>
        <a:lstStyle/>
        <a:p>
          <a:endParaRPr lang="en-US"/>
        </a:p>
      </dgm:t>
    </dgm:pt>
    <dgm:pt modelId="{6DAED0FC-C162-4FCF-AEDF-8A6B2AB29F46}">
      <dgm:prSet/>
      <dgm:spPr/>
      <dgm:t>
        <a:bodyPr/>
        <a:lstStyle/>
        <a:p>
          <a:pPr rtl="0"/>
          <a:r>
            <a:rPr lang="en-US" dirty="0">
              <a:solidFill>
                <a:srgbClr val="0070C0"/>
              </a:solidFill>
            </a:rPr>
            <a:t>Mark-to-market assets, accounts receivables, debt instruments</a:t>
          </a:r>
        </a:p>
      </dgm:t>
    </dgm:pt>
    <dgm:pt modelId="{7D85D45F-F53A-4EA5-9B20-6B23EE224238}" type="parTrans" cxnId="{613FA28C-5C95-4DB8-8E7D-C67CFFB2DFCC}">
      <dgm:prSet/>
      <dgm:spPr/>
      <dgm:t>
        <a:bodyPr/>
        <a:lstStyle/>
        <a:p>
          <a:endParaRPr lang="en-US"/>
        </a:p>
      </dgm:t>
    </dgm:pt>
    <dgm:pt modelId="{C6CA5F0F-1926-4530-8330-2C479201DB5F}" type="sibTrans" cxnId="{613FA28C-5C95-4DB8-8E7D-C67CFFB2DFCC}">
      <dgm:prSet/>
      <dgm:spPr/>
      <dgm:t>
        <a:bodyPr/>
        <a:lstStyle/>
        <a:p>
          <a:endParaRPr lang="en-US"/>
        </a:p>
      </dgm:t>
    </dgm:pt>
    <dgm:pt modelId="{E6BC3D6C-6F28-4A99-8924-79FB016794E0}" type="pres">
      <dgm:prSet presAssocID="{04589A05-7B40-4DC1-AECD-15670B30D871}" presName="linear" presStyleCnt="0">
        <dgm:presLayoutVars>
          <dgm:animLvl val="lvl"/>
          <dgm:resizeHandles val="exact"/>
        </dgm:presLayoutVars>
      </dgm:prSet>
      <dgm:spPr/>
    </dgm:pt>
    <dgm:pt modelId="{CED8A66F-D3CE-4FE9-B1A3-A6C8E9DD0F5A}" type="pres">
      <dgm:prSet presAssocID="{EB765AEA-5058-44D9-A829-2640793112B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85E6863-62A7-4813-8CDD-937F461E52AF}" type="pres">
      <dgm:prSet presAssocID="{EB765AEA-5058-44D9-A829-2640793112B3}" presName="childText" presStyleLbl="revTx" presStyleIdx="0" presStyleCnt="3">
        <dgm:presLayoutVars>
          <dgm:bulletEnabled val="1"/>
        </dgm:presLayoutVars>
      </dgm:prSet>
      <dgm:spPr/>
    </dgm:pt>
    <dgm:pt modelId="{DD07F4A5-5423-4D19-96EB-7F15C93AAD3D}" type="pres">
      <dgm:prSet presAssocID="{85F56F57-8348-4589-B540-93A7D765E3D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A9DFD0E-8377-4B16-8271-61DF1F084F1B}" type="pres">
      <dgm:prSet presAssocID="{85F56F57-8348-4589-B540-93A7D765E3D1}" presName="childText" presStyleLbl="revTx" presStyleIdx="1" presStyleCnt="3">
        <dgm:presLayoutVars>
          <dgm:bulletEnabled val="1"/>
        </dgm:presLayoutVars>
      </dgm:prSet>
      <dgm:spPr/>
    </dgm:pt>
    <dgm:pt modelId="{0C1B17EF-8055-4300-AFAB-EB6E052A14E7}" type="pres">
      <dgm:prSet presAssocID="{2B08844E-E28A-47AE-A900-ABCD53CD775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FBA358C-3605-41F5-BF31-856C758F2D05}" type="pres">
      <dgm:prSet presAssocID="{2B08844E-E28A-47AE-A900-ABCD53CD7751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8EDF302-D56A-4DB1-8FC8-509E4130D308}" type="presOf" srcId="{D3E2C821-8C4F-4905-8327-014B8D01ED89}" destId="{4A9DFD0E-8377-4B16-8271-61DF1F084F1B}" srcOrd="0" destOrd="0" presId="urn:microsoft.com/office/officeart/2005/8/layout/vList2"/>
    <dgm:cxn modelId="{D36ED008-185B-4C08-BE13-A56FAC34AC2D}" type="presOf" srcId="{FD420461-B563-48BC-B4FE-38E657A8A451}" destId="{F85E6863-62A7-4813-8CDD-937F461E52AF}" srcOrd="0" destOrd="0" presId="urn:microsoft.com/office/officeart/2005/8/layout/vList2"/>
    <dgm:cxn modelId="{BAEE9316-016D-4E7A-9CAC-6CF89A30ED95}" type="presOf" srcId="{85F56F57-8348-4589-B540-93A7D765E3D1}" destId="{DD07F4A5-5423-4D19-96EB-7F15C93AAD3D}" srcOrd="0" destOrd="0" presId="urn:microsoft.com/office/officeart/2005/8/layout/vList2"/>
    <dgm:cxn modelId="{4BD36C3A-8E37-4868-9F04-DFD28F1404FF}" srcId="{85F56F57-8348-4589-B540-93A7D765E3D1}" destId="{D3E2C821-8C4F-4905-8327-014B8D01ED89}" srcOrd="0" destOrd="0" parTransId="{583E1491-63A0-413C-83E6-54C6AB9C6333}" sibTransId="{DB384143-6B60-453F-88F9-F0F872868B63}"/>
    <dgm:cxn modelId="{CE09586F-0B3B-405E-95D1-829343E7143C}" type="presOf" srcId="{EB765AEA-5058-44D9-A829-2640793112B3}" destId="{CED8A66F-D3CE-4FE9-B1A3-A6C8E9DD0F5A}" srcOrd="0" destOrd="0" presId="urn:microsoft.com/office/officeart/2005/8/layout/vList2"/>
    <dgm:cxn modelId="{3480125A-8E8C-40E1-AD83-CBFED9650EBF}" srcId="{04589A05-7B40-4DC1-AECD-15670B30D871}" destId="{85F56F57-8348-4589-B540-93A7D765E3D1}" srcOrd="1" destOrd="0" parTransId="{652000B9-F53C-412F-8549-14539DA239B1}" sibTransId="{CAED8D59-33A6-4B4F-A785-85944206B193}"/>
    <dgm:cxn modelId="{92B4668C-B268-4520-9168-9DC4F9FBB515}" type="presOf" srcId="{04589A05-7B40-4DC1-AECD-15670B30D871}" destId="{E6BC3D6C-6F28-4A99-8924-79FB016794E0}" srcOrd="0" destOrd="0" presId="urn:microsoft.com/office/officeart/2005/8/layout/vList2"/>
    <dgm:cxn modelId="{613FA28C-5C95-4DB8-8E7D-C67CFFB2DFCC}" srcId="{2B08844E-E28A-47AE-A900-ABCD53CD7751}" destId="{6DAED0FC-C162-4FCF-AEDF-8A6B2AB29F46}" srcOrd="0" destOrd="0" parTransId="{7D85D45F-F53A-4EA5-9B20-6B23EE224238}" sibTransId="{C6CA5F0F-1926-4530-8330-2C479201DB5F}"/>
    <dgm:cxn modelId="{9901BA9A-C0F6-411C-A905-FCB029689923}" type="presOf" srcId="{6DAED0FC-C162-4FCF-AEDF-8A6B2AB29F46}" destId="{7FBA358C-3605-41F5-BF31-856C758F2D05}" srcOrd="0" destOrd="0" presId="urn:microsoft.com/office/officeart/2005/8/layout/vList2"/>
    <dgm:cxn modelId="{D51C4EB6-C377-46AC-86DD-FE6A763B51BA}" srcId="{EB765AEA-5058-44D9-A829-2640793112B3}" destId="{FD420461-B563-48BC-B4FE-38E657A8A451}" srcOrd="0" destOrd="0" parTransId="{02F35245-9049-4D8E-BB1F-CBA1D3D21B2E}" sibTransId="{58FC0FC7-ABD5-412C-9671-C475D9F4B35A}"/>
    <dgm:cxn modelId="{2F2363C1-9874-497B-A86C-42AC21F48B90}" type="presOf" srcId="{2B08844E-E28A-47AE-A900-ABCD53CD7751}" destId="{0C1B17EF-8055-4300-AFAB-EB6E052A14E7}" srcOrd="0" destOrd="0" presId="urn:microsoft.com/office/officeart/2005/8/layout/vList2"/>
    <dgm:cxn modelId="{ABE085EA-39AF-4B66-9BA7-F6E6458BE606}" srcId="{04589A05-7B40-4DC1-AECD-15670B30D871}" destId="{EB765AEA-5058-44D9-A829-2640793112B3}" srcOrd="0" destOrd="0" parTransId="{E62EB7A3-4617-4248-93E5-7B39647D3000}" sibTransId="{124E306D-59C4-404E-9394-4D6CC75EED12}"/>
    <dgm:cxn modelId="{2A7B4DF7-4599-4AE4-BE0F-73735DFB8129}" srcId="{04589A05-7B40-4DC1-AECD-15670B30D871}" destId="{2B08844E-E28A-47AE-A900-ABCD53CD7751}" srcOrd="2" destOrd="0" parTransId="{C9684C09-2429-44D8-927F-D4455D2E25E2}" sibTransId="{A29DBB88-9E8D-44D7-9172-091FA4456072}"/>
    <dgm:cxn modelId="{284468D0-E52A-4E79-B92F-535697193601}" type="presParOf" srcId="{E6BC3D6C-6F28-4A99-8924-79FB016794E0}" destId="{CED8A66F-D3CE-4FE9-B1A3-A6C8E9DD0F5A}" srcOrd="0" destOrd="0" presId="urn:microsoft.com/office/officeart/2005/8/layout/vList2"/>
    <dgm:cxn modelId="{766449F0-E75D-4B34-B26C-EFFA870D7E04}" type="presParOf" srcId="{E6BC3D6C-6F28-4A99-8924-79FB016794E0}" destId="{F85E6863-62A7-4813-8CDD-937F461E52AF}" srcOrd="1" destOrd="0" presId="urn:microsoft.com/office/officeart/2005/8/layout/vList2"/>
    <dgm:cxn modelId="{40F0AA9E-4511-4FF3-B673-E64084103DA6}" type="presParOf" srcId="{E6BC3D6C-6F28-4A99-8924-79FB016794E0}" destId="{DD07F4A5-5423-4D19-96EB-7F15C93AAD3D}" srcOrd="2" destOrd="0" presId="urn:microsoft.com/office/officeart/2005/8/layout/vList2"/>
    <dgm:cxn modelId="{D17ABEF5-8382-4D7E-B970-7731331CD646}" type="presParOf" srcId="{E6BC3D6C-6F28-4A99-8924-79FB016794E0}" destId="{4A9DFD0E-8377-4B16-8271-61DF1F084F1B}" srcOrd="3" destOrd="0" presId="urn:microsoft.com/office/officeart/2005/8/layout/vList2"/>
    <dgm:cxn modelId="{5EB4298E-A62C-469C-B5DD-7D9BB52CB3E4}" type="presParOf" srcId="{E6BC3D6C-6F28-4A99-8924-79FB016794E0}" destId="{0C1B17EF-8055-4300-AFAB-EB6E052A14E7}" srcOrd="4" destOrd="0" presId="urn:microsoft.com/office/officeart/2005/8/layout/vList2"/>
    <dgm:cxn modelId="{31286701-6B8C-4667-A113-9065D2B6F000}" type="presParOf" srcId="{E6BC3D6C-6F28-4A99-8924-79FB016794E0}" destId="{7FBA358C-3605-41F5-BF31-856C758F2D0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B68850-7E9F-453F-9C0F-D7A2EBF8E9CF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A99B4C9-9E48-42CA-9DDF-2B340664BADC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Class IV </a:t>
          </a:r>
        </a:p>
      </dgm:t>
    </dgm:pt>
    <dgm:pt modelId="{039BDA8B-67A3-4B3A-8C67-74B189BC68A5}" type="parTrans" cxnId="{9737B2ED-28CD-4526-8849-3D92B697E7B3}">
      <dgm:prSet/>
      <dgm:spPr/>
      <dgm:t>
        <a:bodyPr/>
        <a:lstStyle/>
        <a:p>
          <a:endParaRPr lang="en-US"/>
        </a:p>
      </dgm:t>
    </dgm:pt>
    <dgm:pt modelId="{54D0B84A-303C-4A85-9BE4-C16E81E6BB0A}" type="sibTrans" cxnId="{9737B2ED-28CD-4526-8849-3D92B697E7B3}">
      <dgm:prSet/>
      <dgm:spPr/>
      <dgm:t>
        <a:bodyPr/>
        <a:lstStyle/>
        <a:p>
          <a:endParaRPr lang="en-US"/>
        </a:p>
      </dgm:t>
    </dgm:pt>
    <dgm:pt modelId="{A222CEAF-FB8C-4679-9D2C-2613DBCDFA3C}">
      <dgm:prSet/>
      <dgm:spPr/>
      <dgm:t>
        <a:bodyPr/>
        <a:lstStyle/>
        <a:p>
          <a:pPr rtl="0"/>
          <a:r>
            <a:rPr lang="en-US" dirty="0">
              <a:solidFill>
                <a:srgbClr val="0070C0"/>
              </a:solidFill>
            </a:rPr>
            <a:t>Stock in trade</a:t>
          </a:r>
        </a:p>
      </dgm:t>
    </dgm:pt>
    <dgm:pt modelId="{1A0AC12D-C15D-46C6-96D1-9CC2CCE93735}" type="parTrans" cxnId="{23D4200D-F22F-4ADD-8BDE-767D51A5C6B8}">
      <dgm:prSet/>
      <dgm:spPr/>
      <dgm:t>
        <a:bodyPr/>
        <a:lstStyle/>
        <a:p>
          <a:endParaRPr lang="en-US"/>
        </a:p>
      </dgm:t>
    </dgm:pt>
    <dgm:pt modelId="{4FCE57EB-7BE5-4543-A752-EA1CC36A93BC}" type="sibTrans" cxnId="{23D4200D-F22F-4ADD-8BDE-767D51A5C6B8}">
      <dgm:prSet/>
      <dgm:spPr/>
      <dgm:t>
        <a:bodyPr/>
        <a:lstStyle/>
        <a:p>
          <a:endParaRPr lang="en-US"/>
        </a:p>
      </dgm:t>
    </dgm:pt>
    <dgm:pt modelId="{B044F476-157F-4413-8CE1-61DC7B1B6AFA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Class V </a:t>
          </a:r>
        </a:p>
      </dgm:t>
    </dgm:pt>
    <dgm:pt modelId="{077140C6-6A5C-4367-917F-9977AD485754}" type="parTrans" cxnId="{E2A1B082-EA8C-404C-B980-473F102F7F21}">
      <dgm:prSet/>
      <dgm:spPr/>
      <dgm:t>
        <a:bodyPr/>
        <a:lstStyle/>
        <a:p>
          <a:endParaRPr lang="en-US"/>
        </a:p>
      </dgm:t>
    </dgm:pt>
    <dgm:pt modelId="{83EC8E45-6CD6-4ACC-B030-B4286AB3C258}" type="sibTrans" cxnId="{E2A1B082-EA8C-404C-B980-473F102F7F21}">
      <dgm:prSet/>
      <dgm:spPr/>
      <dgm:t>
        <a:bodyPr/>
        <a:lstStyle/>
        <a:p>
          <a:endParaRPr lang="en-US"/>
        </a:p>
      </dgm:t>
    </dgm:pt>
    <dgm:pt modelId="{E009B92F-2E5D-49C6-8A0C-B952C10E88D4}">
      <dgm:prSet/>
      <dgm:spPr/>
      <dgm:t>
        <a:bodyPr/>
        <a:lstStyle/>
        <a:p>
          <a:pPr rtl="0"/>
          <a:r>
            <a:rPr lang="en-US" dirty="0">
              <a:solidFill>
                <a:srgbClr val="0070C0"/>
              </a:solidFill>
            </a:rPr>
            <a:t>Furniture, fixtures, land, building and etc. </a:t>
          </a:r>
        </a:p>
      </dgm:t>
    </dgm:pt>
    <dgm:pt modelId="{B4ECFE04-8636-4EE0-96E7-D991732795C3}" type="parTrans" cxnId="{B4769F76-C685-4EA7-9AF5-C0F7BCBEDDF0}">
      <dgm:prSet/>
      <dgm:spPr/>
      <dgm:t>
        <a:bodyPr/>
        <a:lstStyle/>
        <a:p>
          <a:endParaRPr lang="en-US"/>
        </a:p>
      </dgm:t>
    </dgm:pt>
    <dgm:pt modelId="{D9D3C20F-EA32-40D2-ACC6-19C81BFE82BE}" type="sibTrans" cxnId="{B4769F76-C685-4EA7-9AF5-C0F7BCBEDDF0}">
      <dgm:prSet/>
      <dgm:spPr/>
      <dgm:t>
        <a:bodyPr/>
        <a:lstStyle/>
        <a:p>
          <a:endParaRPr lang="en-US"/>
        </a:p>
      </dgm:t>
    </dgm:pt>
    <dgm:pt modelId="{C1245804-2F53-4AD4-ACEC-98B6A57FECE5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Class VI </a:t>
          </a:r>
        </a:p>
      </dgm:t>
    </dgm:pt>
    <dgm:pt modelId="{AB77E0BD-9233-4832-B636-3E6BA66E3CD4}" type="parTrans" cxnId="{C710584E-9253-4929-9D2B-0669EFC05C84}">
      <dgm:prSet/>
      <dgm:spPr/>
      <dgm:t>
        <a:bodyPr/>
        <a:lstStyle/>
        <a:p>
          <a:endParaRPr lang="en-US"/>
        </a:p>
      </dgm:t>
    </dgm:pt>
    <dgm:pt modelId="{CDC48E4E-67BC-450E-8187-421B100D64F2}" type="sibTrans" cxnId="{C710584E-9253-4929-9D2B-0669EFC05C84}">
      <dgm:prSet/>
      <dgm:spPr/>
      <dgm:t>
        <a:bodyPr/>
        <a:lstStyle/>
        <a:p>
          <a:endParaRPr lang="en-US"/>
        </a:p>
      </dgm:t>
    </dgm:pt>
    <dgm:pt modelId="{3A41BCCA-37AE-4F49-9F36-DECCB9E04254}">
      <dgm:prSet/>
      <dgm:spPr/>
      <dgm:t>
        <a:bodyPr/>
        <a:lstStyle/>
        <a:p>
          <a:pPr rtl="0"/>
          <a:r>
            <a:rPr lang="en-US" dirty="0">
              <a:solidFill>
                <a:srgbClr val="0070C0"/>
              </a:solidFill>
            </a:rPr>
            <a:t>197 intangibles except goodwill and going concern</a:t>
          </a:r>
        </a:p>
      </dgm:t>
    </dgm:pt>
    <dgm:pt modelId="{8906EB98-11D6-43CB-B6CE-F0BC2BBB69EF}" type="parTrans" cxnId="{61E4494A-0617-4B7B-9BD0-53F24464DBDE}">
      <dgm:prSet/>
      <dgm:spPr/>
      <dgm:t>
        <a:bodyPr/>
        <a:lstStyle/>
        <a:p>
          <a:endParaRPr lang="en-US"/>
        </a:p>
      </dgm:t>
    </dgm:pt>
    <dgm:pt modelId="{E6130A7D-5B5D-4980-83D7-79D848F028C8}" type="sibTrans" cxnId="{61E4494A-0617-4B7B-9BD0-53F24464DBDE}">
      <dgm:prSet/>
      <dgm:spPr/>
      <dgm:t>
        <a:bodyPr/>
        <a:lstStyle/>
        <a:p>
          <a:endParaRPr lang="en-US"/>
        </a:p>
      </dgm:t>
    </dgm:pt>
    <dgm:pt modelId="{928D48DF-87B3-4E99-8C76-847090FB6E3A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Class VII </a:t>
          </a:r>
        </a:p>
      </dgm:t>
    </dgm:pt>
    <dgm:pt modelId="{5022784E-23EE-49EC-B03C-2E41A68040EE}" type="parTrans" cxnId="{AF2338A4-218D-4CB4-823E-AB5558558282}">
      <dgm:prSet/>
      <dgm:spPr/>
      <dgm:t>
        <a:bodyPr/>
        <a:lstStyle/>
        <a:p>
          <a:endParaRPr lang="en-US"/>
        </a:p>
      </dgm:t>
    </dgm:pt>
    <dgm:pt modelId="{9A017B57-C462-40B4-85CE-BD046716CD42}" type="sibTrans" cxnId="{AF2338A4-218D-4CB4-823E-AB5558558282}">
      <dgm:prSet/>
      <dgm:spPr/>
      <dgm:t>
        <a:bodyPr/>
        <a:lstStyle/>
        <a:p>
          <a:endParaRPr lang="en-US"/>
        </a:p>
      </dgm:t>
    </dgm:pt>
    <dgm:pt modelId="{BD988E47-1E75-4226-B950-50A981CFD6E4}">
      <dgm:prSet/>
      <dgm:spPr/>
      <dgm:t>
        <a:bodyPr/>
        <a:lstStyle/>
        <a:p>
          <a:pPr rtl="0"/>
          <a:r>
            <a:rPr lang="en-US" dirty="0">
              <a:solidFill>
                <a:srgbClr val="0070C0"/>
              </a:solidFill>
            </a:rPr>
            <a:t>Assets are goodwill and going concern value</a:t>
          </a:r>
        </a:p>
      </dgm:t>
    </dgm:pt>
    <dgm:pt modelId="{838000D7-2F86-4C4F-8475-4C63EA8BDA3F}" type="parTrans" cxnId="{5488A7C7-E2D1-4B20-A8DA-37EA530CAF40}">
      <dgm:prSet/>
      <dgm:spPr/>
      <dgm:t>
        <a:bodyPr/>
        <a:lstStyle/>
        <a:p>
          <a:endParaRPr lang="en-US"/>
        </a:p>
      </dgm:t>
    </dgm:pt>
    <dgm:pt modelId="{ED2EC6F6-3AF8-48AF-AE9A-A2A3CC94284B}" type="sibTrans" cxnId="{5488A7C7-E2D1-4B20-A8DA-37EA530CAF40}">
      <dgm:prSet/>
      <dgm:spPr/>
      <dgm:t>
        <a:bodyPr/>
        <a:lstStyle/>
        <a:p>
          <a:endParaRPr lang="en-US"/>
        </a:p>
      </dgm:t>
    </dgm:pt>
    <dgm:pt modelId="{07326B08-4652-4326-B95F-55332B9C713D}" type="pres">
      <dgm:prSet presAssocID="{25B68850-7E9F-453F-9C0F-D7A2EBF8E9CF}" presName="linear" presStyleCnt="0">
        <dgm:presLayoutVars>
          <dgm:animLvl val="lvl"/>
          <dgm:resizeHandles val="exact"/>
        </dgm:presLayoutVars>
      </dgm:prSet>
      <dgm:spPr/>
    </dgm:pt>
    <dgm:pt modelId="{CF4EA8AD-AFF3-4C22-81F7-73F85059E9EE}" type="pres">
      <dgm:prSet presAssocID="{1A99B4C9-9E48-42CA-9DDF-2B340664BAD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ABEDA75-449C-4A62-AC00-A6D6FF6A02CE}" type="pres">
      <dgm:prSet presAssocID="{1A99B4C9-9E48-42CA-9DDF-2B340664BADC}" presName="childText" presStyleLbl="revTx" presStyleIdx="0" presStyleCnt="4">
        <dgm:presLayoutVars>
          <dgm:bulletEnabled val="1"/>
        </dgm:presLayoutVars>
      </dgm:prSet>
      <dgm:spPr/>
    </dgm:pt>
    <dgm:pt modelId="{66BE8CF7-5B9D-4D1C-8BC0-7DB945D8A1D8}" type="pres">
      <dgm:prSet presAssocID="{B044F476-157F-4413-8CE1-61DC7B1B6AF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C87AA43-9526-4CE0-8E82-B4CE4A25DB89}" type="pres">
      <dgm:prSet presAssocID="{B044F476-157F-4413-8CE1-61DC7B1B6AFA}" presName="childText" presStyleLbl="revTx" presStyleIdx="1" presStyleCnt="4">
        <dgm:presLayoutVars>
          <dgm:bulletEnabled val="1"/>
        </dgm:presLayoutVars>
      </dgm:prSet>
      <dgm:spPr/>
    </dgm:pt>
    <dgm:pt modelId="{034BD020-A170-42A4-83AA-F122B54EB22E}" type="pres">
      <dgm:prSet presAssocID="{C1245804-2F53-4AD4-ACEC-98B6A57FECE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1A98818-06F5-4868-BF37-0C786D219C5C}" type="pres">
      <dgm:prSet presAssocID="{C1245804-2F53-4AD4-ACEC-98B6A57FECE5}" presName="childText" presStyleLbl="revTx" presStyleIdx="2" presStyleCnt="4">
        <dgm:presLayoutVars>
          <dgm:bulletEnabled val="1"/>
        </dgm:presLayoutVars>
      </dgm:prSet>
      <dgm:spPr/>
    </dgm:pt>
    <dgm:pt modelId="{374E7C60-8A9C-4692-A6FE-2B5C9100667F}" type="pres">
      <dgm:prSet presAssocID="{928D48DF-87B3-4E99-8C76-847090FB6E3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430B4E8-07D4-4349-8EB0-F198334928E1}" type="pres">
      <dgm:prSet presAssocID="{928D48DF-87B3-4E99-8C76-847090FB6E3A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23D4200D-F22F-4ADD-8BDE-767D51A5C6B8}" srcId="{1A99B4C9-9E48-42CA-9DDF-2B340664BADC}" destId="{A222CEAF-FB8C-4679-9D2C-2613DBCDFA3C}" srcOrd="0" destOrd="0" parTransId="{1A0AC12D-C15D-46C6-96D1-9CC2CCE93735}" sibTransId="{4FCE57EB-7BE5-4543-A752-EA1CC36A93BC}"/>
    <dgm:cxn modelId="{C9B3D41C-8F01-4396-A2C6-D456E979F8C3}" type="presOf" srcId="{928D48DF-87B3-4E99-8C76-847090FB6E3A}" destId="{374E7C60-8A9C-4692-A6FE-2B5C9100667F}" srcOrd="0" destOrd="0" presId="urn:microsoft.com/office/officeart/2005/8/layout/vList2"/>
    <dgm:cxn modelId="{E13EA321-3BFA-4B91-8209-923A673A1351}" type="presOf" srcId="{3A41BCCA-37AE-4F49-9F36-DECCB9E04254}" destId="{B1A98818-06F5-4868-BF37-0C786D219C5C}" srcOrd="0" destOrd="0" presId="urn:microsoft.com/office/officeart/2005/8/layout/vList2"/>
    <dgm:cxn modelId="{61E4494A-0617-4B7B-9BD0-53F24464DBDE}" srcId="{C1245804-2F53-4AD4-ACEC-98B6A57FECE5}" destId="{3A41BCCA-37AE-4F49-9F36-DECCB9E04254}" srcOrd="0" destOrd="0" parTransId="{8906EB98-11D6-43CB-B6CE-F0BC2BBB69EF}" sibTransId="{E6130A7D-5B5D-4980-83D7-79D848F028C8}"/>
    <dgm:cxn modelId="{C710584E-9253-4929-9D2B-0669EFC05C84}" srcId="{25B68850-7E9F-453F-9C0F-D7A2EBF8E9CF}" destId="{C1245804-2F53-4AD4-ACEC-98B6A57FECE5}" srcOrd="2" destOrd="0" parTransId="{AB77E0BD-9233-4832-B636-3E6BA66E3CD4}" sibTransId="{CDC48E4E-67BC-450E-8187-421B100D64F2}"/>
    <dgm:cxn modelId="{B4769F76-C685-4EA7-9AF5-C0F7BCBEDDF0}" srcId="{B044F476-157F-4413-8CE1-61DC7B1B6AFA}" destId="{E009B92F-2E5D-49C6-8A0C-B952C10E88D4}" srcOrd="0" destOrd="0" parTransId="{B4ECFE04-8636-4EE0-96E7-D991732795C3}" sibTransId="{D9D3C20F-EA32-40D2-ACC6-19C81BFE82BE}"/>
    <dgm:cxn modelId="{CAE5FA7B-F746-4D3D-AE10-E0C9F23A053E}" type="presOf" srcId="{B044F476-157F-4413-8CE1-61DC7B1B6AFA}" destId="{66BE8CF7-5B9D-4D1C-8BC0-7DB945D8A1D8}" srcOrd="0" destOrd="0" presId="urn:microsoft.com/office/officeart/2005/8/layout/vList2"/>
    <dgm:cxn modelId="{E2A1B082-EA8C-404C-B980-473F102F7F21}" srcId="{25B68850-7E9F-453F-9C0F-D7A2EBF8E9CF}" destId="{B044F476-157F-4413-8CE1-61DC7B1B6AFA}" srcOrd="1" destOrd="0" parTransId="{077140C6-6A5C-4367-917F-9977AD485754}" sibTransId="{83EC8E45-6CD6-4ACC-B030-B4286AB3C258}"/>
    <dgm:cxn modelId="{50877E88-EAFE-4B45-9E25-202025F89255}" type="presOf" srcId="{C1245804-2F53-4AD4-ACEC-98B6A57FECE5}" destId="{034BD020-A170-42A4-83AA-F122B54EB22E}" srcOrd="0" destOrd="0" presId="urn:microsoft.com/office/officeart/2005/8/layout/vList2"/>
    <dgm:cxn modelId="{AF2338A4-218D-4CB4-823E-AB5558558282}" srcId="{25B68850-7E9F-453F-9C0F-D7A2EBF8E9CF}" destId="{928D48DF-87B3-4E99-8C76-847090FB6E3A}" srcOrd="3" destOrd="0" parTransId="{5022784E-23EE-49EC-B03C-2E41A68040EE}" sibTransId="{9A017B57-C462-40B4-85CE-BD046716CD42}"/>
    <dgm:cxn modelId="{5488A7C7-E2D1-4B20-A8DA-37EA530CAF40}" srcId="{928D48DF-87B3-4E99-8C76-847090FB6E3A}" destId="{BD988E47-1E75-4226-B950-50A981CFD6E4}" srcOrd="0" destOrd="0" parTransId="{838000D7-2F86-4C4F-8475-4C63EA8BDA3F}" sibTransId="{ED2EC6F6-3AF8-48AF-AE9A-A2A3CC94284B}"/>
    <dgm:cxn modelId="{77CEF1CE-688F-4BA7-AFAA-805DA2EB01E7}" type="presOf" srcId="{BD988E47-1E75-4226-B950-50A981CFD6E4}" destId="{9430B4E8-07D4-4349-8EB0-F198334928E1}" srcOrd="0" destOrd="0" presId="urn:microsoft.com/office/officeart/2005/8/layout/vList2"/>
    <dgm:cxn modelId="{027468D5-61DB-41EC-93B0-6E1BE3F57625}" type="presOf" srcId="{1A99B4C9-9E48-42CA-9DDF-2B340664BADC}" destId="{CF4EA8AD-AFF3-4C22-81F7-73F85059E9EE}" srcOrd="0" destOrd="0" presId="urn:microsoft.com/office/officeart/2005/8/layout/vList2"/>
    <dgm:cxn modelId="{9737B2ED-28CD-4526-8849-3D92B697E7B3}" srcId="{25B68850-7E9F-453F-9C0F-D7A2EBF8E9CF}" destId="{1A99B4C9-9E48-42CA-9DDF-2B340664BADC}" srcOrd="0" destOrd="0" parTransId="{039BDA8B-67A3-4B3A-8C67-74B189BC68A5}" sibTransId="{54D0B84A-303C-4A85-9BE4-C16E81E6BB0A}"/>
    <dgm:cxn modelId="{F09BF3EE-4ADF-432C-9310-2845F83C268F}" type="presOf" srcId="{A222CEAF-FB8C-4679-9D2C-2613DBCDFA3C}" destId="{6ABEDA75-449C-4A62-AC00-A6D6FF6A02CE}" srcOrd="0" destOrd="0" presId="urn:microsoft.com/office/officeart/2005/8/layout/vList2"/>
    <dgm:cxn modelId="{FAFED6F9-3EC8-4970-A1D0-642C3E6E6410}" type="presOf" srcId="{25B68850-7E9F-453F-9C0F-D7A2EBF8E9CF}" destId="{07326B08-4652-4326-B95F-55332B9C713D}" srcOrd="0" destOrd="0" presId="urn:microsoft.com/office/officeart/2005/8/layout/vList2"/>
    <dgm:cxn modelId="{A49412FC-B3A6-4B31-95D5-E62205CE70F1}" type="presOf" srcId="{E009B92F-2E5D-49C6-8A0C-B952C10E88D4}" destId="{BC87AA43-9526-4CE0-8E82-B4CE4A25DB89}" srcOrd="0" destOrd="0" presId="urn:microsoft.com/office/officeart/2005/8/layout/vList2"/>
    <dgm:cxn modelId="{62384476-6595-4446-AF02-7F9B85C582DC}" type="presParOf" srcId="{07326B08-4652-4326-B95F-55332B9C713D}" destId="{CF4EA8AD-AFF3-4C22-81F7-73F85059E9EE}" srcOrd="0" destOrd="0" presId="urn:microsoft.com/office/officeart/2005/8/layout/vList2"/>
    <dgm:cxn modelId="{E956AB21-99E2-4503-AFF2-E5863C96D9ED}" type="presParOf" srcId="{07326B08-4652-4326-B95F-55332B9C713D}" destId="{6ABEDA75-449C-4A62-AC00-A6D6FF6A02CE}" srcOrd="1" destOrd="0" presId="urn:microsoft.com/office/officeart/2005/8/layout/vList2"/>
    <dgm:cxn modelId="{D0D47ED3-A11E-4CE5-A581-E92377C6C0A0}" type="presParOf" srcId="{07326B08-4652-4326-B95F-55332B9C713D}" destId="{66BE8CF7-5B9D-4D1C-8BC0-7DB945D8A1D8}" srcOrd="2" destOrd="0" presId="urn:microsoft.com/office/officeart/2005/8/layout/vList2"/>
    <dgm:cxn modelId="{A7BF2AA9-1642-461C-9DF6-E08EDCB329F6}" type="presParOf" srcId="{07326B08-4652-4326-B95F-55332B9C713D}" destId="{BC87AA43-9526-4CE0-8E82-B4CE4A25DB89}" srcOrd="3" destOrd="0" presId="urn:microsoft.com/office/officeart/2005/8/layout/vList2"/>
    <dgm:cxn modelId="{9FEE98FE-32DC-40F5-9AF6-D735682EDD79}" type="presParOf" srcId="{07326B08-4652-4326-B95F-55332B9C713D}" destId="{034BD020-A170-42A4-83AA-F122B54EB22E}" srcOrd="4" destOrd="0" presId="urn:microsoft.com/office/officeart/2005/8/layout/vList2"/>
    <dgm:cxn modelId="{4B472C1C-FEAF-4102-9F74-6F36FC55B3BF}" type="presParOf" srcId="{07326B08-4652-4326-B95F-55332B9C713D}" destId="{B1A98818-06F5-4868-BF37-0C786D219C5C}" srcOrd="5" destOrd="0" presId="urn:microsoft.com/office/officeart/2005/8/layout/vList2"/>
    <dgm:cxn modelId="{8401BB7C-E7B6-4913-9908-E3684293D81F}" type="presParOf" srcId="{07326B08-4652-4326-B95F-55332B9C713D}" destId="{374E7C60-8A9C-4692-A6FE-2B5C9100667F}" srcOrd="6" destOrd="0" presId="urn:microsoft.com/office/officeart/2005/8/layout/vList2"/>
    <dgm:cxn modelId="{1C1EA0FB-2B9E-4749-8437-93C256CF8E0F}" type="presParOf" srcId="{07326B08-4652-4326-B95F-55332B9C713D}" destId="{9430B4E8-07D4-4349-8EB0-F198334928E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8A66F-D3CE-4FE9-B1A3-A6C8E9DD0F5A}">
      <dsp:nvSpPr>
        <dsp:cNvPr id="0" name=""/>
        <dsp:cNvSpPr/>
      </dsp:nvSpPr>
      <dsp:spPr>
        <a:xfrm>
          <a:off x="0" y="32258"/>
          <a:ext cx="3886200" cy="702000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Class I </a:t>
          </a:r>
        </a:p>
      </dsp:txBody>
      <dsp:txXfrm>
        <a:off x="34269" y="66527"/>
        <a:ext cx="3817662" cy="633462"/>
      </dsp:txXfrm>
    </dsp:sp>
    <dsp:sp modelId="{F85E6863-62A7-4813-8CDD-937F461E52AF}">
      <dsp:nvSpPr>
        <dsp:cNvPr id="0" name=""/>
        <dsp:cNvSpPr/>
      </dsp:nvSpPr>
      <dsp:spPr>
        <a:xfrm>
          <a:off x="0" y="734258"/>
          <a:ext cx="3886200" cy="698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Cash &amp; general deposit accounts</a:t>
          </a:r>
        </a:p>
      </dsp:txBody>
      <dsp:txXfrm>
        <a:off x="0" y="734258"/>
        <a:ext cx="3886200" cy="698625"/>
      </dsp:txXfrm>
    </dsp:sp>
    <dsp:sp modelId="{DD07F4A5-5423-4D19-96EB-7F15C93AAD3D}">
      <dsp:nvSpPr>
        <dsp:cNvPr id="0" name=""/>
        <dsp:cNvSpPr/>
      </dsp:nvSpPr>
      <dsp:spPr>
        <a:xfrm>
          <a:off x="0" y="1432883"/>
          <a:ext cx="3886200" cy="702000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Class II </a:t>
          </a:r>
        </a:p>
      </dsp:txBody>
      <dsp:txXfrm>
        <a:off x="34269" y="1467152"/>
        <a:ext cx="3817662" cy="633462"/>
      </dsp:txXfrm>
    </dsp:sp>
    <dsp:sp modelId="{4A9DFD0E-8377-4B16-8271-61DF1F084F1B}">
      <dsp:nvSpPr>
        <dsp:cNvPr id="0" name=""/>
        <dsp:cNvSpPr/>
      </dsp:nvSpPr>
      <dsp:spPr>
        <a:xfrm>
          <a:off x="0" y="2134883"/>
          <a:ext cx="3886200" cy="698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Actively traded assets (CDs)</a:t>
          </a:r>
        </a:p>
      </dsp:txBody>
      <dsp:txXfrm>
        <a:off x="0" y="2134883"/>
        <a:ext cx="3886200" cy="698625"/>
      </dsp:txXfrm>
    </dsp:sp>
    <dsp:sp modelId="{0C1B17EF-8055-4300-AFAB-EB6E052A14E7}">
      <dsp:nvSpPr>
        <dsp:cNvPr id="0" name=""/>
        <dsp:cNvSpPr/>
      </dsp:nvSpPr>
      <dsp:spPr>
        <a:xfrm>
          <a:off x="0" y="2833508"/>
          <a:ext cx="3886200" cy="702000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Class III </a:t>
          </a:r>
        </a:p>
      </dsp:txBody>
      <dsp:txXfrm>
        <a:off x="34269" y="2867777"/>
        <a:ext cx="3817662" cy="633462"/>
      </dsp:txXfrm>
    </dsp:sp>
    <dsp:sp modelId="{7FBA358C-3605-41F5-BF31-856C758F2D05}">
      <dsp:nvSpPr>
        <dsp:cNvPr id="0" name=""/>
        <dsp:cNvSpPr/>
      </dsp:nvSpPr>
      <dsp:spPr>
        <a:xfrm>
          <a:off x="0" y="3535508"/>
          <a:ext cx="388620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Mark-to-market assets, accounts receivables, debt instruments</a:t>
          </a:r>
        </a:p>
      </dsp:txBody>
      <dsp:txXfrm>
        <a:off x="0" y="3535508"/>
        <a:ext cx="3886200" cy="993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EA8AD-AFF3-4C22-81F7-73F85059E9EE}">
      <dsp:nvSpPr>
        <dsp:cNvPr id="0" name=""/>
        <dsp:cNvSpPr/>
      </dsp:nvSpPr>
      <dsp:spPr>
        <a:xfrm>
          <a:off x="0" y="10996"/>
          <a:ext cx="3886200" cy="585000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Class IV </a:t>
          </a:r>
        </a:p>
      </dsp:txBody>
      <dsp:txXfrm>
        <a:off x="28557" y="39553"/>
        <a:ext cx="3829086" cy="527886"/>
      </dsp:txXfrm>
    </dsp:sp>
    <dsp:sp modelId="{6ABEDA75-449C-4A62-AC00-A6D6FF6A02CE}">
      <dsp:nvSpPr>
        <dsp:cNvPr id="0" name=""/>
        <dsp:cNvSpPr/>
      </dsp:nvSpPr>
      <dsp:spPr>
        <a:xfrm>
          <a:off x="0" y="595996"/>
          <a:ext cx="38862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solidFill>
                <a:srgbClr val="0070C0"/>
              </a:solidFill>
            </a:rPr>
            <a:t>Stock in trade</a:t>
          </a:r>
        </a:p>
      </dsp:txBody>
      <dsp:txXfrm>
        <a:off x="0" y="595996"/>
        <a:ext cx="3886200" cy="414000"/>
      </dsp:txXfrm>
    </dsp:sp>
    <dsp:sp modelId="{66BE8CF7-5B9D-4D1C-8BC0-7DB945D8A1D8}">
      <dsp:nvSpPr>
        <dsp:cNvPr id="0" name=""/>
        <dsp:cNvSpPr/>
      </dsp:nvSpPr>
      <dsp:spPr>
        <a:xfrm>
          <a:off x="0" y="1009996"/>
          <a:ext cx="3886200" cy="585000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Class V </a:t>
          </a:r>
        </a:p>
      </dsp:txBody>
      <dsp:txXfrm>
        <a:off x="28557" y="1038553"/>
        <a:ext cx="3829086" cy="527886"/>
      </dsp:txXfrm>
    </dsp:sp>
    <dsp:sp modelId="{BC87AA43-9526-4CE0-8E82-B4CE4A25DB89}">
      <dsp:nvSpPr>
        <dsp:cNvPr id="0" name=""/>
        <dsp:cNvSpPr/>
      </dsp:nvSpPr>
      <dsp:spPr>
        <a:xfrm>
          <a:off x="0" y="1594996"/>
          <a:ext cx="388620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solidFill>
                <a:srgbClr val="0070C0"/>
              </a:solidFill>
            </a:rPr>
            <a:t>Furniture, fixtures, land, building and etc. </a:t>
          </a:r>
        </a:p>
      </dsp:txBody>
      <dsp:txXfrm>
        <a:off x="0" y="1594996"/>
        <a:ext cx="3886200" cy="595125"/>
      </dsp:txXfrm>
    </dsp:sp>
    <dsp:sp modelId="{034BD020-A170-42A4-83AA-F122B54EB22E}">
      <dsp:nvSpPr>
        <dsp:cNvPr id="0" name=""/>
        <dsp:cNvSpPr/>
      </dsp:nvSpPr>
      <dsp:spPr>
        <a:xfrm>
          <a:off x="0" y="2190121"/>
          <a:ext cx="3886200" cy="585000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Class VI </a:t>
          </a:r>
        </a:p>
      </dsp:txBody>
      <dsp:txXfrm>
        <a:off x="28557" y="2218678"/>
        <a:ext cx="3829086" cy="527886"/>
      </dsp:txXfrm>
    </dsp:sp>
    <dsp:sp modelId="{B1A98818-06F5-4868-BF37-0C786D219C5C}">
      <dsp:nvSpPr>
        <dsp:cNvPr id="0" name=""/>
        <dsp:cNvSpPr/>
      </dsp:nvSpPr>
      <dsp:spPr>
        <a:xfrm>
          <a:off x="0" y="2775121"/>
          <a:ext cx="388620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solidFill>
                <a:srgbClr val="0070C0"/>
              </a:solidFill>
            </a:rPr>
            <a:t>197 intangibles except goodwill and going concern</a:t>
          </a:r>
        </a:p>
      </dsp:txBody>
      <dsp:txXfrm>
        <a:off x="0" y="2775121"/>
        <a:ext cx="3886200" cy="595125"/>
      </dsp:txXfrm>
    </dsp:sp>
    <dsp:sp modelId="{374E7C60-8A9C-4692-A6FE-2B5C9100667F}">
      <dsp:nvSpPr>
        <dsp:cNvPr id="0" name=""/>
        <dsp:cNvSpPr/>
      </dsp:nvSpPr>
      <dsp:spPr>
        <a:xfrm>
          <a:off x="0" y="3370246"/>
          <a:ext cx="3886200" cy="585000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Class VII </a:t>
          </a:r>
        </a:p>
      </dsp:txBody>
      <dsp:txXfrm>
        <a:off x="28557" y="3398803"/>
        <a:ext cx="3829086" cy="527886"/>
      </dsp:txXfrm>
    </dsp:sp>
    <dsp:sp modelId="{9430B4E8-07D4-4349-8EB0-F198334928E1}">
      <dsp:nvSpPr>
        <dsp:cNvPr id="0" name=""/>
        <dsp:cNvSpPr/>
      </dsp:nvSpPr>
      <dsp:spPr>
        <a:xfrm>
          <a:off x="0" y="3955246"/>
          <a:ext cx="388620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solidFill>
                <a:srgbClr val="0070C0"/>
              </a:solidFill>
            </a:rPr>
            <a:t>Assets are goodwill and going concern value</a:t>
          </a:r>
        </a:p>
      </dsp:txBody>
      <dsp:txXfrm>
        <a:off x="0" y="3955246"/>
        <a:ext cx="3886200" cy="595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7244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55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72400" cy="869950"/>
          </a:xfrm>
        </p:spPr>
        <p:txBody>
          <a:bodyPr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  <a:solidFill>
            <a:schemeClr val="tx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  <a:solidFill>
            <a:schemeClr val="tx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94426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767961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96200" cy="990600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456136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86200" cy="456136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85800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908541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96200" cy="990600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456136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86200" cy="456136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85800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372362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96200" cy="990600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456136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86200" cy="456136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85800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922126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96200" cy="990600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456136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86200" cy="456136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85800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743306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72400" cy="869950"/>
          </a:xfrm>
        </p:spPr>
        <p:txBody>
          <a:bodyPr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  <a:solidFill>
            <a:schemeClr val="tx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  <a:solidFill>
            <a:schemeClr val="tx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94426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281669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72400" cy="869950"/>
          </a:xfrm>
        </p:spPr>
        <p:txBody>
          <a:bodyPr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  <a:solidFill>
            <a:schemeClr val="tx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  <a:solidFill>
            <a:schemeClr val="tx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94426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282910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96200" cy="990600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85800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514873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72400" cy="869950"/>
          </a:xfrm>
        </p:spPr>
        <p:txBody>
          <a:bodyPr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  <a:solidFill>
            <a:schemeClr val="tx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  <a:solidFill>
            <a:schemeClr val="tx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94426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683610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72400" cy="869950"/>
          </a:xfrm>
        </p:spPr>
        <p:txBody>
          <a:bodyPr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  <a:solidFill>
            <a:schemeClr val="tx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  <a:solidFill>
            <a:schemeClr val="tx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94426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684335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96200" cy="990600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85800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83348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7244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42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96200" cy="990600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58200" y="0"/>
            <a:ext cx="685800" cy="4572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47487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3" r:id="rId12"/>
    <p:sldLayoutId id="2147483974" r:id="rId13"/>
    <p:sldLayoutId id="2147483975" r:id="rId14"/>
    <p:sldLayoutId id="2147483976" r:id="rId15"/>
    <p:sldLayoutId id="2147483977" r:id="rId16"/>
    <p:sldLayoutId id="2147483978" r:id="rId17"/>
    <p:sldLayoutId id="2147483979" r:id="rId18"/>
    <p:sldLayoutId id="2147483980" r:id="rId19"/>
    <p:sldLayoutId id="2147483981" r:id="rId20"/>
    <p:sldLayoutId id="2147483982" r:id="rId21"/>
    <p:sldLayoutId id="2147483983" r:id="rId22"/>
    <p:sldLayoutId id="2147483984" r:id="rId23"/>
    <p:sldLayoutId id="2147483985" r:id="rId24"/>
    <p:sldLayoutId id="2147483986" r:id="rId25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 Melinda Garvin, EA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457200"/>
            <a:ext cx="7175351" cy="4468257"/>
          </a:xfrm>
        </p:spPr>
        <p:txBody>
          <a:bodyPr/>
          <a:lstStyle/>
          <a:p>
            <a:r>
              <a:rPr lang="en-US" dirty="0"/>
              <a:t>Exit Strategy From A Tax Practice</a:t>
            </a:r>
            <a:br>
              <a:rPr lang="en-US" dirty="0"/>
            </a:br>
            <a:r>
              <a:rPr lang="en-US" dirty="0"/>
              <a:t>From Both Sides of the Table</a:t>
            </a:r>
          </a:p>
        </p:txBody>
      </p:sp>
    </p:spTree>
    <p:extLst>
      <p:ext uri="{BB962C8B-B14F-4D97-AF65-F5344CB8AC3E}">
        <p14:creationId xmlns:p14="http://schemas.microsoft.com/office/powerpoint/2010/main" val="157359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54065"/>
              </p:ext>
            </p:extLst>
          </p:nvPr>
        </p:nvGraphicFramePr>
        <p:xfrm>
          <a:off x="685799" y="1676395"/>
          <a:ext cx="8001002" cy="4953004"/>
        </p:xfrm>
        <a:graphic>
          <a:graphicData uri="http://schemas.openxmlformats.org/drawingml/2006/table">
            <a:tbl>
              <a:tblPr/>
              <a:tblGrid>
                <a:gridCol w="2671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FACTOR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POSITIVE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NEGATIVE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VALUE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Location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Rural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Accounts Receivable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Client Mix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80% ind, 20% bus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Office Building 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Rent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Prices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Lower than market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 Maintenance Clients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None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Equipment Leases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Copier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Entity Type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S-Corp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Employees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Commission,    1 Hourly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Clients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Avg. Age of Client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Books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Computer Quickbooks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Profit and Loss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Profit Last 5 Years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Agree to Non-Compete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09" marR="9309" marT="93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let’s take a look at a case study of a tax practice sale.  The tax practice annual gross sales last year was $750K.  We take the $750K and multiply it by 1.3 and that answer is $975K.  We </a:t>
            </a:r>
            <a:r>
              <a:rPr lang="en-US" i="1" dirty="0"/>
              <a:t>start </a:t>
            </a:r>
            <a:r>
              <a:rPr lang="en-US" dirty="0"/>
              <a:t>with $975K but that’s not the end of the story.  Now, we look at the tax practice’s factors:</a:t>
            </a:r>
          </a:p>
        </p:txBody>
      </p:sp>
    </p:spTree>
    <p:extLst>
      <p:ext uri="{BB962C8B-B14F-4D97-AF65-F5344CB8AC3E}">
        <p14:creationId xmlns:p14="http://schemas.microsoft.com/office/powerpoint/2010/main" val="1845637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You are selling something that doesn’t even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belong to you!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512511" cy="11430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Value of Your Practice</a:t>
            </a:r>
          </a:p>
        </p:txBody>
      </p:sp>
      <p:pic>
        <p:nvPicPr>
          <p:cNvPr id="5122" name="Picture 2" descr="C:\Documents and Settings\mgarvin\Local Settings\Temporary Internet Files\Content.IE5\QXUD6X6V\MC900060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142" y="2711195"/>
            <a:ext cx="4648657" cy="364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92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Components of the Sale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057401"/>
            <a:ext cx="4038600" cy="4267199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Goodwill</a:t>
            </a:r>
          </a:p>
          <a:p>
            <a:r>
              <a:rPr lang="en-US" dirty="0">
                <a:solidFill>
                  <a:srgbClr val="0070C0"/>
                </a:solidFill>
              </a:rPr>
              <a:t>Non-compete</a:t>
            </a:r>
          </a:p>
          <a:p>
            <a:r>
              <a:rPr lang="en-US" dirty="0">
                <a:solidFill>
                  <a:srgbClr val="0070C0"/>
                </a:solidFill>
              </a:rPr>
              <a:t>Purchase agreement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Must allocate sales prices to assets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2057401"/>
            <a:ext cx="4038600" cy="42672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Form 8594 – Asset Acquisition Statement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Class Allocations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Attached to buyer’s </a:t>
            </a:r>
            <a:r>
              <a:rPr lang="en-US" b="1" i="1" u="sng" dirty="0">
                <a:solidFill>
                  <a:srgbClr val="FF0000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seller’s tax returns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99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t="3889" r="4206" b="40000"/>
          <a:stretch/>
        </p:blipFill>
        <p:spPr>
          <a:xfrm>
            <a:off x="380990" y="381000"/>
            <a:ext cx="7243677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6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6" t="37593" r="4686" b="14444"/>
          <a:stretch/>
        </p:blipFill>
        <p:spPr>
          <a:xfrm>
            <a:off x="457200" y="457200"/>
            <a:ext cx="7626943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86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Form 8594 Classes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6303646"/>
              </p:ext>
            </p:extLst>
          </p:nvPr>
        </p:nvGraphicFramePr>
        <p:xfrm>
          <a:off x="609600" y="1600200"/>
          <a:ext cx="3886200" cy="4561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52078226"/>
              </p:ext>
            </p:extLst>
          </p:nvPr>
        </p:nvGraphicFramePr>
        <p:xfrm>
          <a:off x="4876800" y="1600200"/>
          <a:ext cx="3886200" cy="4561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27479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Installment Method Sale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Election out of installment method?</a:t>
            </a:r>
          </a:p>
          <a:p>
            <a:r>
              <a:rPr lang="en-US" dirty="0">
                <a:solidFill>
                  <a:srgbClr val="0070C0"/>
                </a:solidFill>
              </a:rPr>
              <a:t>Multiple 6252s</a:t>
            </a:r>
          </a:p>
          <a:p>
            <a:r>
              <a:rPr lang="en-US" dirty="0">
                <a:solidFill>
                  <a:srgbClr val="0070C0"/>
                </a:solidFill>
              </a:rPr>
              <a:t>Recapture rules if repossession takes place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Recalculation of Sales Price if Contingent Components are present each year</a:t>
            </a:r>
          </a:p>
        </p:txBody>
      </p:sp>
      <p:pic>
        <p:nvPicPr>
          <p:cNvPr id="6146" name="Picture 2" descr="C:\Documents and Settings\mgarvin\Local Settings\Temporary Internet Files\Content.IE5\2DIXIH81\MP9003826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14799"/>
            <a:ext cx="2191577" cy="245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031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Goodwill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12192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Home grown – created from scratch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12192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Acquired through purchase or merger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Self Created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Purchased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267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It is possible to have mixed Goodwill - some self-created and some purchased.  In this type of case, it is important to keep separate records of this Goodwill as an allocation will be needed between them when a sale occurs.  </a:t>
            </a:r>
          </a:p>
        </p:txBody>
      </p:sp>
    </p:spTree>
    <p:extLst>
      <p:ext uri="{BB962C8B-B14F-4D97-AF65-F5344CB8AC3E}">
        <p14:creationId xmlns:p14="http://schemas.microsoft.com/office/powerpoint/2010/main" val="2113674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</a:rPr>
              <a:t>A delicate dance…..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Capital gains on proceeds allocated to goodwill</a:t>
            </a:r>
          </a:p>
          <a:p>
            <a:r>
              <a:rPr lang="en-US" sz="2200" dirty="0">
                <a:solidFill>
                  <a:srgbClr val="0070C0"/>
                </a:solidFill>
              </a:rPr>
              <a:t>Will want to allocate as much of the practice sale price to Goodwill.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Must ‘amortize’ the amount allocated to Goodwill over 15 years.</a:t>
            </a:r>
          </a:p>
          <a:p>
            <a:r>
              <a:rPr lang="en-US" sz="2200" dirty="0">
                <a:solidFill>
                  <a:srgbClr val="0070C0"/>
                </a:solidFill>
              </a:rPr>
              <a:t>Wants to allocate as little as possible to goodwill and as much as possible to the items that receive more favorable tax treatment – equipment, building, etc.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Goodwill for the Seller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Goodwill for the Buyer</a:t>
            </a:r>
          </a:p>
        </p:txBody>
      </p:sp>
      <p:pic>
        <p:nvPicPr>
          <p:cNvPr id="7170" name="Picture 2" descr="C:\Documents and Settings\mgarvin\Local Settings\Temporary Internet Files\Content.IE5\EDWJMNWF\MC900389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95800"/>
            <a:ext cx="1761134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113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0797625"/>
              </p:ext>
            </p:extLst>
          </p:nvPr>
        </p:nvGraphicFramePr>
        <p:xfrm>
          <a:off x="990600" y="1981200"/>
          <a:ext cx="7239000" cy="3505201"/>
        </p:xfrm>
        <a:graphic>
          <a:graphicData uri="http://schemas.openxmlformats.org/drawingml/2006/table">
            <a:tbl>
              <a:tblPr firstRow="1" firstCol="1" bandRow="1"/>
              <a:tblGrid>
                <a:gridCol w="2535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ASSET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SELLER INCOME TYPE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BUYER EXPENSE METHOD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Trade Name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Capital Gain  -   L or S Term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Amortize 15 years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Covenant Not To Compete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Ordinary Income – Line 21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Amortize 15 years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Self-Created Goodwill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Capital Gain - L or S Term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Amortize 15 years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Purchased Goodwill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Up to 1245 Recapture - Ordinary Income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Amortize 15 years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Purchased Goodwill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Over 1245 Recapture - Capital Gain on 4797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Amortize 15 years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Website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What do you think?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7696200" cy="12192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00B0F0"/>
                </a:solidFill>
              </a:rPr>
              <a:t>Below is a comparison chart of tax treatment for some assets that might be included in a tax practice sale from both sides of the table:</a:t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17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In this section, the tax professional will learn to: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Develop a timeline for a successful exit/growth strategy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Identify the pros/cons of the tax practice sale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Understand the formula of valuing a tax practice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Compute the value of a tax practice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Determine the tax implications of selling/buying a tax practice on the installment basis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Report the selling/buying of goodwill on the tax return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Explain §7216 impact on disclosure of taxpayer data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Objectives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54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6512511" cy="11430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Section 7216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2057401"/>
            <a:ext cx="4038600" cy="426719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Consent to disclose needed?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Does this meet an exclusion?</a:t>
            </a:r>
          </a:p>
          <a:p>
            <a:pPr>
              <a:buFont typeface="Wingdings" pitchFamily="2" charset="2"/>
              <a:buChar char="§"/>
            </a:pPr>
            <a:endParaRPr lang="en-US" sz="2500" dirty="0"/>
          </a:p>
        </p:txBody>
      </p:sp>
      <p:pic>
        <p:nvPicPr>
          <p:cNvPr id="6152" name="Picture 8" descr="C:\Documents and Settings\lwinkelspecht\Local Settings\Temporary Internet Files\Content.IE5\G04E13K6\MP900341699[1]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606" y="1937544"/>
            <a:ext cx="2609088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7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7216 Consents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70C0"/>
                </a:solidFill>
              </a:rPr>
              <a:t>Provide client list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Name, address, tax form type, tax prep fee, etc.</a:t>
            </a:r>
          </a:p>
          <a:p>
            <a:r>
              <a:rPr lang="en-US" sz="2000" dirty="0">
                <a:solidFill>
                  <a:srgbClr val="0070C0"/>
                </a:solidFill>
              </a:rPr>
              <a:t>Can you disclose this?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70C0"/>
                </a:solidFill>
              </a:rPr>
              <a:t>Review client list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Family members of seller, locations of clients, tax prep fees, return types, ages of taxpayers etc.</a:t>
            </a:r>
          </a:p>
          <a:p>
            <a:r>
              <a:rPr lang="en-US" dirty="0">
                <a:solidFill>
                  <a:srgbClr val="0070C0"/>
                </a:solidFill>
              </a:rPr>
              <a:t>You are bound by the same 7216 regs as owner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Insight with direct impact on the value of the practice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Seller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Buyer</a:t>
            </a:r>
          </a:p>
        </p:txBody>
      </p:sp>
    </p:spTree>
    <p:extLst>
      <p:ext uri="{BB962C8B-B14F-4D97-AF65-F5344CB8AC3E}">
        <p14:creationId xmlns:p14="http://schemas.microsoft.com/office/powerpoint/2010/main" val="4034605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Sell/Purchase the Practice Yourself? Or use a Professional Broker?</a:t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700" dirty="0">
                <a:solidFill>
                  <a:srgbClr val="0070C0"/>
                </a:solidFill>
              </a:rPr>
              <a:t>Broker generally represent the seller</a:t>
            </a:r>
          </a:p>
          <a:p>
            <a:r>
              <a:rPr lang="en-US" sz="2700" dirty="0">
                <a:solidFill>
                  <a:srgbClr val="0070C0"/>
                </a:solidFill>
              </a:rPr>
              <a:t>Pays commission</a:t>
            </a:r>
          </a:p>
          <a:p>
            <a:r>
              <a:rPr lang="en-US" sz="2700" dirty="0">
                <a:solidFill>
                  <a:srgbClr val="0070C0"/>
                </a:solidFill>
              </a:rPr>
              <a:t>Confidentiality is easier with broker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Broker will require certain documents prior to introduction to sellers</a:t>
            </a:r>
          </a:p>
          <a:p>
            <a:r>
              <a:rPr lang="en-US" dirty="0">
                <a:solidFill>
                  <a:srgbClr val="0070C0"/>
                </a:solidFill>
              </a:rPr>
              <a:t>Proof of funds will be required for purchase</a:t>
            </a:r>
          </a:p>
          <a:p>
            <a:r>
              <a:rPr lang="en-US" dirty="0">
                <a:solidFill>
                  <a:srgbClr val="0070C0"/>
                </a:solidFill>
              </a:rPr>
              <a:t>Brokers have large data bases of markets available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Seller Side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Buyer Side</a:t>
            </a:r>
          </a:p>
        </p:txBody>
      </p:sp>
    </p:spTree>
    <p:extLst>
      <p:ext uri="{BB962C8B-B14F-4D97-AF65-F5344CB8AC3E}">
        <p14:creationId xmlns:p14="http://schemas.microsoft.com/office/powerpoint/2010/main" val="1265833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>
                <a:solidFill>
                  <a:srgbClr val="0070C0"/>
                </a:solidFill>
              </a:rPr>
              <a:t>Issues that need to be addressed: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Your potential retirement date 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Promotion of internal personnel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Development of internal personnel 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Recruiting new talent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Documenting operating procedures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Succession Planning</a:t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11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263525"/>
            <a:ext cx="5949950" cy="633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63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sz="2500" dirty="0"/>
          </a:p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Publication 544, </a:t>
            </a:r>
            <a:r>
              <a:rPr lang="en-US" sz="2500" i="1" dirty="0">
                <a:solidFill>
                  <a:srgbClr val="0070C0"/>
                </a:solidFill>
              </a:rPr>
              <a:t>Sales and Other Dispositions of Assets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Form 8594</a:t>
            </a:r>
            <a:r>
              <a:rPr lang="en-US" sz="2500" i="1" dirty="0">
                <a:solidFill>
                  <a:srgbClr val="0070C0"/>
                </a:solidFill>
              </a:rPr>
              <a:t>, Asset Acquisition Statement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Publication 537, </a:t>
            </a:r>
            <a:r>
              <a:rPr lang="en-US" sz="2500" i="1" dirty="0">
                <a:solidFill>
                  <a:srgbClr val="0070C0"/>
                </a:solidFill>
              </a:rPr>
              <a:t>Installment Sales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Publication 541, </a:t>
            </a:r>
            <a:r>
              <a:rPr lang="en-US" sz="2500" i="1" dirty="0">
                <a:solidFill>
                  <a:srgbClr val="0070C0"/>
                </a:solidFill>
              </a:rPr>
              <a:t>Partnerships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Publication 550, </a:t>
            </a:r>
            <a:r>
              <a:rPr lang="en-US" sz="2500" i="1" dirty="0">
                <a:solidFill>
                  <a:srgbClr val="0070C0"/>
                </a:solidFill>
              </a:rPr>
              <a:t>Investment Income and Expenses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Form 6252, </a:t>
            </a:r>
            <a:r>
              <a:rPr lang="en-US" sz="2500" i="1" dirty="0">
                <a:solidFill>
                  <a:srgbClr val="0070C0"/>
                </a:solidFill>
              </a:rPr>
              <a:t>Installment Sale Income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Form 4797, </a:t>
            </a:r>
            <a:r>
              <a:rPr lang="en-US" sz="2500" i="1" dirty="0">
                <a:solidFill>
                  <a:srgbClr val="0070C0"/>
                </a:solidFill>
              </a:rPr>
              <a:t>Sales of Business Property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28600"/>
            <a:ext cx="6512511" cy="11430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Useful Forms &amp; Pubs</a:t>
            </a:r>
          </a:p>
        </p:txBody>
      </p:sp>
    </p:spTree>
    <p:extLst>
      <p:ext uri="{BB962C8B-B14F-4D97-AF65-F5344CB8AC3E}">
        <p14:creationId xmlns:p14="http://schemas.microsoft.com/office/powerpoint/2010/main" val="384272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Selling Entity Type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Form 1040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Line 21</a:t>
            </a:r>
          </a:p>
          <a:p>
            <a:r>
              <a:rPr lang="en-US" sz="2500" dirty="0">
                <a:solidFill>
                  <a:srgbClr val="0070C0"/>
                </a:solidFill>
              </a:rPr>
              <a:t>Schedule C</a:t>
            </a:r>
          </a:p>
          <a:p>
            <a:r>
              <a:rPr lang="en-US" sz="2500" dirty="0">
                <a:solidFill>
                  <a:srgbClr val="0070C0"/>
                </a:solidFill>
              </a:rPr>
              <a:t>Form 4797</a:t>
            </a:r>
          </a:p>
          <a:p>
            <a:r>
              <a:rPr lang="en-US" sz="2500" dirty="0">
                <a:solidFill>
                  <a:srgbClr val="0070C0"/>
                </a:solidFill>
              </a:rPr>
              <a:t>Schedule D</a:t>
            </a:r>
          </a:p>
          <a:p>
            <a:r>
              <a:rPr lang="en-US" sz="2500" dirty="0">
                <a:solidFill>
                  <a:srgbClr val="0070C0"/>
                </a:solidFill>
              </a:rPr>
              <a:t>Form 8949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3346704" cy="2542032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1065/1120/1120S</a:t>
            </a:r>
          </a:p>
          <a:p>
            <a:r>
              <a:rPr lang="en-US" sz="2500" dirty="0">
                <a:solidFill>
                  <a:srgbClr val="0070C0"/>
                </a:solidFill>
              </a:rPr>
              <a:t>Form 4797</a:t>
            </a:r>
          </a:p>
          <a:p>
            <a:r>
              <a:rPr lang="en-US" sz="2500" dirty="0">
                <a:solidFill>
                  <a:srgbClr val="0070C0"/>
                </a:solidFill>
              </a:rPr>
              <a:t>Schedule D</a:t>
            </a:r>
          </a:p>
          <a:p>
            <a:r>
              <a:rPr lang="en-US" sz="2500" dirty="0">
                <a:solidFill>
                  <a:srgbClr val="0070C0"/>
                </a:solidFill>
              </a:rPr>
              <a:t>Form 8949</a:t>
            </a:r>
          </a:p>
          <a:p>
            <a:endParaRPr lang="en-US" sz="25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"/>
          </p:nvPr>
        </p:nvSpPr>
        <p:spPr>
          <a:xfrm>
            <a:off x="685800" y="609600"/>
            <a:ext cx="3346704" cy="639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Sole Proprietor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343400" y="838200"/>
            <a:ext cx="3346704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Partnership - C Corp - S Corp</a:t>
            </a:r>
          </a:p>
        </p:txBody>
      </p:sp>
    </p:spTree>
    <p:extLst>
      <p:ext uri="{BB962C8B-B14F-4D97-AF65-F5344CB8AC3E}">
        <p14:creationId xmlns:p14="http://schemas.microsoft.com/office/powerpoint/2010/main" val="55301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Selling Your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Treated as a capital asset when sold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The part of any gain/ loss from unrealized receivables or inventory items will be treated as ordinary gain or loss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Represented by stock certificates 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>
                <a:solidFill>
                  <a:srgbClr val="0070C0"/>
                </a:solidFill>
              </a:rPr>
              <a:t>When you sell these certificates, you usually realize capital gain or loss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Partnership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Corporation</a:t>
            </a:r>
          </a:p>
        </p:txBody>
      </p:sp>
    </p:spTree>
    <p:extLst>
      <p:ext uri="{BB962C8B-B14F-4D97-AF65-F5344CB8AC3E}">
        <p14:creationId xmlns:p14="http://schemas.microsoft.com/office/powerpoint/2010/main" val="271289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Book written by Roy R Braatz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Titled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rgbClr val="3399FF"/>
                </a:solidFill>
              </a:rPr>
              <a:t>‘Selling A Practice – Straightforward Answers to Tough Questions’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Additional Reference Material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8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First Things First…..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4294967295"/>
          </p:nvPr>
        </p:nvSpPr>
        <p:spPr>
          <a:xfrm>
            <a:off x="457200" y="2087563"/>
            <a:ext cx="8229600" cy="4084637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</a:rPr>
              <a:t>Choices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No Cookie Cutter Contract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Timing</a:t>
            </a:r>
            <a:endParaRPr lang="en-US" sz="3200" dirty="0">
              <a:solidFill>
                <a:srgbClr val="0070C0"/>
              </a:solidFill>
            </a:endParaRPr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Seller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Buyer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7" name="Picture 2" descr="C:\Documents and Settings\mgarvin\Local Settings\Temporary Internet Files\Content.IE5\4VC7G1CJ\MP90030968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0800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28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512511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Exit Options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87563"/>
            <a:ext cx="8229600" cy="408463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Taxes - then die</a:t>
            </a:r>
          </a:p>
          <a:p>
            <a:r>
              <a:rPr lang="en-US" sz="3200" dirty="0">
                <a:solidFill>
                  <a:srgbClr val="0070C0"/>
                </a:solidFill>
              </a:rPr>
              <a:t>Clients: get your stuff</a:t>
            </a:r>
          </a:p>
          <a:p>
            <a:r>
              <a:rPr lang="en-US" sz="3200" dirty="0">
                <a:solidFill>
                  <a:srgbClr val="0070C0"/>
                </a:solidFill>
              </a:rPr>
              <a:t>Internal successor</a:t>
            </a:r>
          </a:p>
          <a:p>
            <a:r>
              <a:rPr lang="en-US" sz="3200" dirty="0">
                <a:solidFill>
                  <a:srgbClr val="0070C0"/>
                </a:solidFill>
              </a:rPr>
              <a:t>Join with another practice</a:t>
            </a:r>
          </a:p>
          <a:p>
            <a:r>
              <a:rPr lang="en-US" sz="3200" dirty="0">
                <a:solidFill>
                  <a:srgbClr val="0070C0"/>
                </a:solidFill>
              </a:rPr>
              <a:t>Sell! Sell! Sell!</a:t>
            </a:r>
          </a:p>
        </p:txBody>
      </p:sp>
      <p:pic>
        <p:nvPicPr>
          <p:cNvPr id="6" name="Picture 4" descr="C:\Documents and Settings\lwinkelspecht\Local Settings\Temporary Internet Files\Content.IE5\86YJEG9H\MP90032119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37544"/>
            <a:ext cx="2609088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01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95400" y="5105400"/>
            <a:ext cx="6512511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Identify the Pros and Cons of a Practice Sale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Simple Questions for Yourself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Not So Simple Questions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srgbClr val="0070C0"/>
                </a:solidFill>
              </a:rPr>
              <a:t>How long do you plan on continuing full-time?  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Do you want to retire completely or just scale back?  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Do you have someone inside your firm who would be a likely candidate to succeed you?  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How about someone in your family – children, grandchildren?  </a:t>
            </a:r>
          </a:p>
          <a:p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>
                <a:solidFill>
                  <a:srgbClr val="0070C0"/>
                </a:solidFill>
              </a:rPr>
              <a:t>The first burning question, of course, is “What is my practice worth?”  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Then, “What type of a sale do I want?”  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“How long will it take to sell my practice?”  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“How do I sell my practice?”  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And, believe it or not, you should be asking yourself, “Who do I want to sell my practice to?”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3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Timetable For Your Exit Approach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457200" y="2087563"/>
            <a:ext cx="8229600" cy="4084637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Near or not so near future</a:t>
            </a:r>
          </a:p>
          <a:p>
            <a:r>
              <a:rPr lang="en-US" dirty="0">
                <a:solidFill>
                  <a:srgbClr val="0070C0"/>
                </a:solidFill>
              </a:rPr>
              <a:t>Areas to examine for immediate changes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Types of income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Your current customer pricing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Your location  </a:t>
            </a:r>
          </a:p>
          <a:p>
            <a:endParaRPr lang="en-US" dirty="0"/>
          </a:p>
        </p:txBody>
      </p:sp>
      <p:pic>
        <p:nvPicPr>
          <p:cNvPr id="6" name="Picture 2" descr="C:\Documents and Settings\mgarvin\Local Settings\Temporary Internet Files\Content.IE5\2DIXIH81\MP9004464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766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43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72400" cy="1098550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00B0F0"/>
                </a:solidFill>
              </a:rPr>
              <a:t>Understanding the Value of a Tax Practice</a:t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i="1" dirty="0">
                <a:solidFill>
                  <a:srgbClr val="0070C0"/>
                </a:solidFill>
              </a:rPr>
              <a:t>1.0 x’s annual revenues based on a 5 year client retention 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1.3 x annual gross income; then start + &amp; -’ing a whole host of numbers based upon positives &amp; negatives of tax practice</a:t>
            </a:r>
          </a:p>
          <a:p>
            <a:r>
              <a:rPr lang="en-US" sz="2400" dirty="0">
                <a:solidFill>
                  <a:srgbClr val="0070C0"/>
                </a:solidFill>
              </a:rPr>
              <a:t>The formula of three to five times annual cash flow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i="1" dirty="0"/>
              <a:t>OLD rule of thumb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NEW a variety of ways</a:t>
            </a:r>
          </a:p>
        </p:txBody>
      </p:sp>
    </p:spTree>
    <p:extLst>
      <p:ext uri="{BB962C8B-B14F-4D97-AF65-F5344CB8AC3E}">
        <p14:creationId xmlns:p14="http://schemas.microsoft.com/office/powerpoint/2010/main" val="378910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Positives and Negatives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057401"/>
            <a:ext cx="4038600" cy="42671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>
                <a:solidFill>
                  <a:srgbClr val="0070C0"/>
                </a:solidFill>
              </a:rPr>
              <a:t>Gross receipts and perceived valuation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Location, location, location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Profitability, cash flow and billing rates</a:t>
            </a:r>
          </a:p>
          <a:p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2057401"/>
            <a:ext cx="40386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>
                <a:solidFill>
                  <a:srgbClr val="0070C0"/>
                </a:solidFill>
              </a:rPr>
              <a:t>Client type and mix of services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Terms and deal structure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Size and age of the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56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760153"/>
              </p:ext>
            </p:extLst>
          </p:nvPr>
        </p:nvGraphicFramePr>
        <p:xfrm>
          <a:off x="304800" y="152400"/>
          <a:ext cx="8077199" cy="6324604"/>
        </p:xfrm>
        <a:graphic>
          <a:graphicData uri="http://schemas.openxmlformats.org/drawingml/2006/table">
            <a:tbl>
              <a:tblPr/>
              <a:tblGrid>
                <a:gridCol w="1915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5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134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FACTORS IN VALUING A PRACTICE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07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FACTORS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POSITIVE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NEGATIVE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31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REVENUE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buyers willing and able to purchase practices in the mid-range gross revenue such as $300K/year.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Too low of revenue results in not enough to support the buyer.  Too high of revenue results in financing limitations.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2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SIZE AND AGE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manageable sized firm (not too large) will draw more buyers and a higher value. 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majority of older/elderly clients will drive the value down.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LOCATION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Metropolitan areas draw more buyers.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Rural or smaller cities draw 10-20% less potential value.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631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PROFITABILITY (CASH FLOW)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billing rates and fees are more attractive to buyers as it will indicate higher revenue for less work.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flow requirement must equal at least 125% of the new owner's salary and loan payment.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631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TERMS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at closing.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Selling price based on client retention. Seller financing could also be considered a negative.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2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 MARKETING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 to a significant pool of buyers.  Brokers bring potential buyers.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Brokerage fees factor into the bottom line sales profit.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3631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REVENUE RATIO VS CLIENT COUNT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general mix of individual, small business, partnerships and corporations will bring a higher practice value.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large revenue client combined with a much smaller client mix will decrease the practice value. 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72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CLIENT MIX</a:t>
                      </a:r>
                    </a:p>
                  </a:txBody>
                  <a:tcPr marL="7481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Well-rounded mix of client types in addition to payroll, bookkeeping, etc.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Specializing in one client type such as just ministry or just day-care.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29699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1454</Words>
  <Application>Microsoft Office PowerPoint</Application>
  <PresentationFormat>On-screen Show (4:3)</PresentationFormat>
  <Paragraphs>322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Georgia</vt:lpstr>
      <vt:lpstr>Times New Roman</vt:lpstr>
      <vt:lpstr>Trebuchet MS</vt:lpstr>
      <vt:lpstr>Wingdings</vt:lpstr>
      <vt:lpstr>Slipstream</vt:lpstr>
      <vt:lpstr>Exit Strategy From A Tax Practice From Both Sides of the Table</vt:lpstr>
      <vt:lpstr>Objectives </vt:lpstr>
      <vt:lpstr>First Things First….. </vt:lpstr>
      <vt:lpstr>Exit Options</vt:lpstr>
      <vt:lpstr>Identify the Pros and Cons of a Practice Sale</vt:lpstr>
      <vt:lpstr>Timetable For Your Exit Approach</vt:lpstr>
      <vt:lpstr>Understanding the Value of a Tax Practice </vt:lpstr>
      <vt:lpstr>Positives and Negatives</vt:lpstr>
      <vt:lpstr>PowerPoint Presentation</vt:lpstr>
      <vt:lpstr>PowerPoint Presentation</vt:lpstr>
      <vt:lpstr>The Value of Your Practice</vt:lpstr>
      <vt:lpstr>Components of the Sale</vt:lpstr>
      <vt:lpstr>PowerPoint Presentation</vt:lpstr>
      <vt:lpstr>PowerPoint Presentation</vt:lpstr>
      <vt:lpstr>Form 8594 Classes</vt:lpstr>
      <vt:lpstr>Installment Method Sale</vt:lpstr>
      <vt:lpstr>Goodwill</vt:lpstr>
      <vt:lpstr>A delicate dance…..</vt:lpstr>
      <vt:lpstr>Below is a comparison chart of tax treatment for some assets that might be included in a tax practice sale from both sides of the table: </vt:lpstr>
      <vt:lpstr>Section 7216</vt:lpstr>
      <vt:lpstr>7216 Consents</vt:lpstr>
      <vt:lpstr>Sell/Purchase the Practice Yourself? Or use a Professional Broker? </vt:lpstr>
      <vt:lpstr>Succession Planning </vt:lpstr>
      <vt:lpstr>PowerPoint Presentation</vt:lpstr>
      <vt:lpstr>Useful Forms &amp; Pubs</vt:lpstr>
      <vt:lpstr>Selling Entity Type</vt:lpstr>
      <vt:lpstr>Selling Your Interest</vt:lpstr>
      <vt:lpstr>Additional Reference Material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Selling? Or Buying? A Tax Practice From Both Sides of the Table</dc:title>
  <dc:creator>Melinda Garvin</dc:creator>
  <cp:lastModifiedBy>Melinda Garvin</cp:lastModifiedBy>
  <cp:revision>3</cp:revision>
  <dcterms:created xsi:type="dcterms:W3CDTF">2014-09-21T18:43:12Z</dcterms:created>
  <dcterms:modified xsi:type="dcterms:W3CDTF">2018-10-20T21:51:07Z</dcterms:modified>
</cp:coreProperties>
</file>