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4" r:id="rId5"/>
    <p:sldId id="265" r:id="rId6"/>
    <p:sldId id="266" r:id="rId7"/>
    <p:sldId id="262" r:id="rId8"/>
    <p:sldId id="263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8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10/20/2018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B017-36B0-4A35-9C13-0E35677BB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GAMBLING ISSUES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E6B96-88AE-4E40-B935-41F965D3A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 MELINDA GARVIN, 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4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9879-D83E-4072-8055-6C505099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>
            <a:normAutofit/>
          </a:bodyPr>
          <a:lstStyle/>
          <a:p>
            <a:r>
              <a:rPr lang="en-US" b="1" dirty="0"/>
              <a:t>The Tax Cuts and Jobs Act of 2017</a:t>
            </a:r>
            <a:endParaRPr lang="en-US" dirty="0"/>
          </a:p>
        </p:txBody>
      </p:sp>
      <p:pic>
        <p:nvPicPr>
          <p:cNvPr id="4" name="Picture 3" descr="A picture containing accessory, umbrella, object&#10;&#10;Description generated with high confidence">
            <a:extLst>
              <a:ext uri="{FF2B5EF4-FFF2-40B4-BE49-F238E27FC236}">
                <a16:creationId xmlns:a16="http://schemas.microsoft.com/office/drawing/2014/main" id="{34A3A52F-362A-4A96-B691-C88D341DF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1" r="23975"/>
          <a:stretch/>
        </p:blipFill>
        <p:spPr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B580-5D22-46C6-ABD9-2C17FE6FB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en-US"/>
              <a:t>CHANGED TWO AREAS</a:t>
            </a:r>
          </a:p>
          <a:p>
            <a:r>
              <a:rPr lang="en-US"/>
              <a:t>BOTH CASUAL AND PROFESSIONAL</a:t>
            </a:r>
          </a:p>
          <a:p>
            <a:r>
              <a:rPr lang="en-US"/>
              <a:t>LIMITATION ON LOSSES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6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FC976E-8A27-4E72-B034-071A97F68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603B6C-9001-43A6-A649-2FB87A57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470C3C-4F16-4152-94B7-B277E490E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B04907-A3D6-43D2-A085-F545B3C14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739A622-E5CB-4720-9EE2-700E778D5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AA0E116-7201-4D9B-ACC0-24FD67280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A4FDC90-6A2C-4E3F-A9CC-05E2BB034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04D7773-6EC3-4F97-8099-A1C13F106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515E6AC-722A-4C99-986A-9D9FF0F92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BBCEC9C-87CE-409D-9883-2992FDEE5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AC3ED4B-528E-4C95-9B5B-8DF0EE3B5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31043D6-3B63-4398-B86D-7201B1BFA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F82568-1A10-4641-B53A-E783AAD10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A3D0FDE-1217-4054-956A-5E679AD9D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C24324-FAB8-4E90-BF7B-9719C4358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72ECB2A-A355-44A9-963E-9A55CBF7C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E5E7D5B-5B2A-4857-9E49-836B237E9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355B74E-705E-4D3B-AF9B-1AA4DC2BC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2380B8C1-4945-43C8-8E62-14BC1B42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5639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B179D13E-E1A8-4FC5-B60A-10092CC1E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475080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AFA7659A-B03D-4352-B716-F721BA005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F536B7-9F5B-46FC-8208-F703E73A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209299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Professional vs. Casual Gambler</a:t>
            </a:r>
            <a:br>
              <a:rPr lang="en-US" sz="3600"/>
            </a:br>
            <a:endParaRPr lang="en-US" sz="360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80A3817-852A-41E9-8E24-D290613A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209299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US">
                <a:solidFill>
                  <a:schemeClr val="bg1"/>
                </a:solidFill>
              </a:rPr>
              <a:t>Manner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Expertise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Time &amp; effort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Expectation that assets will appreciate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Success in similar or dissimilar activities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History of income &amp; loss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Amount of occasional profits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Financial status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Elements of personal pleasure or recreation</a:t>
            </a:r>
          </a:p>
          <a:p>
            <a:pPr marL="457200" indent="-457200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4716E0-F7F4-4DDB-95BB-658FA3EF6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79" r="26132" b="-2"/>
          <a:stretch/>
        </p:blipFill>
        <p:spPr>
          <a:xfrm>
            <a:off x="7541342" y="645106"/>
            <a:ext cx="4002201" cy="558536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8CED34E-94D1-45D6-A770-785273CE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14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>
            <a:normAutofit/>
          </a:bodyPr>
          <a:lstStyle/>
          <a:p>
            <a:r>
              <a:rPr lang="en-US" dirty="0"/>
              <a:t>Gambling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1BDE0-8115-4A41-A369-0A18897AE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5" r="14313" b="-1"/>
          <a:stretch/>
        </p:blipFill>
        <p:spPr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0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Court cases</a:t>
            </a:r>
          </a:p>
          <a:p>
            <a:pPr lvl="1"/>
            <a:r>
              <a:rPr lang="en-US" sz="2800" dirty="0"/>
              <a:t>Professional gambler</a:t>
            </a:r>
          </a:p>
          <a:p>
            <a:pPr lvl="2"/>
            <a:r>
              <a:rPr lang="en-US" sz="2800" dirty="0"/>
              <a:t>Linda Meyers</a:t>
            </a:r>
          </a:p>
          <a:p>
            <a:pPr lvl="2"/>
            <a:r>
              <a:rPr lang="en-US" sz="2800" dirty="0"/>
              <a:t>Trieu M. Le</a:t>
            </a:r>
          </a:p>
          <a:p>
            <a:pPr lvl="1"/>
            <a:r>
              <a:rPr lang="en-US" sz="2800" dirty="0"/>
              <a:t>Casual gambler</a:t>
            </a:r>
          </a:p>
          <a:p>
            <a:pPr lvl="2"/>
            <a:r>
              <a:rPr lang="en-US" sz="2800" dirty="0"/>
              <a:t>Ali </a:t>
            </a:r>
            <a:r>
              <a:rPr lang="en-US" sz="2800" dirty="0" err="1"/>
              <a:t>Mahammadpour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4FC976E-8A27-4E72-B034-071A97F68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7603B6C-9001-43A6-A649-2FB87A57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A470C3C-4F16-4152-94B7-B277E490E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1B04907-A3D6-43D2-A085-F545B3C14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739A622-E5CB-4720-9EE2-700E778D5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AA0E116-7201-4D9B-ACC0-24FD67280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A4FDC90-6A2C-4E3F-A9CC-05E2BB034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04D7773-6EC3-4F97-8099-A1C13F106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2515E6AC-722A-4C99-986A-9D9FF0F92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1BBCEC9C-87CE-409D-9883-2992FDEE5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1AC3ED4B-528E-4C95-9B5B-8DF0EE3B5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31043D6-3B63-4398-B86D-7201B1BFA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" r="-1" b="31360"/>
          <a:stretch/>
        </p:blipFill>
        <p:spPr bwMode="auto">
          <a:xfrm>
            <a:off x="474132" y="452284"/>
            <a:ext cx="11243735" cy="593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7F7DB25-E3F5-459E-996B-692A9B94E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3D704B3-4912-44B8-92A4-A4E91D27B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43000" y="1295400"/>
            <a:ext cx="9982200" cy="4267200"/>
          </a:xfrm>
          <a:prstGeom prst="rect">
            <a:avLst/>
          </a:prstGeom>
          <a:solidFill>
            <a:srgbClr val="00000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447801"/>
            <a:ext cx="8620967" cy="8551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Gambling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27200" y="2446868"/>
            <a:ext cx="8254999" cy="2971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Income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Bingo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Lotteries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Card games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Slot machines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Betting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94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BF82568-1A10-4641-B53A-E783AAD10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A3D0FDE-1217-4054-956A-5E679AD9D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4C24324-FAB8-4E90-BF7B-9719C4358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72ECB2A-A355-44A9-963E-9A55CBF7C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E5E7D5B-5B2A-4857-9E49-836B237E9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355B74E-705E-4D3B-AF9B-1AA4DC2BC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2380B8C1-4945-43C8-8E62-14BC1B42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5639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B179D13E-E1A8-4FC5-B60A-10092CC1E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475080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AFA7659A-B03D-4352-B716-F721BA005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13" y="405466"/>
            <a:ext cx="6209299" cy="1622322"/>
          </a:xfrm>
        </p:spPr>
        <p:txBody>
          <a:bodyPr>
            <a:normAutofit/>
          </a:bodyPr>
          <a:lstStyle/>
          <a:p>
            <a:r>
              <a:rPr lang="en-US" dirty="0"/>
              <a:t>Gambling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98" y="1744824"/>
            <a:ext cx="6209299" cy="4485651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W-2G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$600 or more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$1,200 or more from a bingo game or slot machine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$1,500 or more from a keno game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More than $5,000 from a poker tournament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Gambling winnings subject to FITW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r="25004" b="2"/>
          <a:stretch/>
        </p:blipFill>
        <p:spPr bwMode="auto">
          <a:xfrm>
            <a:off x="7541342" y="645106"/>
            <a:ext cx="4002201" cy="55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F8CED34E-94D1-45D6-A770-785273CE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0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Withholding</a:t>
            </a:r>
          </a:p>
          <a:p>
            <a:pPr lvl="1"/>
            <a:r>
              <a:rPr lang="en-US" sz="3200" dirty="0"/>
              <a:t>24%</a:t>
            </a:r>
          </a:p>
          <a:p>
            <a:r>
              <a:rPr lang="en-US" sz="3600" dirty="0"/>
              <a:t>Gambling losses</a:t>
            </a:r>
          </a:p>
          <a:p>
            <a:r>
              <a:rPr lang="en-US" sz="3600" dirty="0"/>
              <a:t>Reporting requirements</a:t>
            </a:r>
          </a:p>
          <a:p>
            <a:r>
              <a:rPr lang="en-US" sz="3600" dirty="0"/>
              <a:t>Casual gambler</a:t>
            </a:r>
          </a:p>
          <a:p>
            <a:r>
              <a:rPr lang="en-US" sz="3600" dirty="0"/>
              <a:t>Professional gambler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229786" y="0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Page 83-85</a:t>
            </a:r>
          </a:p>
        </p:txBody>
      </p:sp>
      <p:pic>
        <p:nvPicPr>
          <p:cNvPr id="14339" name="Picture 3" descr="C:\Documents and Settings\jsenso\Local Settings\Temporary Internet Files\Content.IE5\60MKFMIP\MP9003992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473" y="2360324"/>
            <a:ext cx="3133383" cy="3917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21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4159" y="2438401"/>
            <a:ext cx="7366714" cy="3048001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Substantiation</a:t>
            </a:r>
          </a:p>
          <a:p>
            <a:pPr lvl="1"/>
            <a:r>
              <a:rPr lang="en-US" sz="3200" dirty="0"/>
              <a:t>Rev. Proc. 77-29</a:t>
            </a:r>
          </a:p>
          <a:p>
            <a:pPr lvl="2"/>
            <a:r>
              <a:rPr lang="en-US" sz="2800" dirty="0"/>
              <a:t>Date and type</a:t>
            </a:r>
          </a:p>
          <a:p>
            <a:pPr lvl="2"/>
            <a:r>
              <a:rPr lang="en-US" sz="2800" dirty="0"/>
              <a:t>Name and location of the gambling establishment</a:t>
            </a:r>
          </a:p>
          <a:p>
            <a:pPr lvl="2"/>
            <a:r>
              <a:rPr lang="en-US" sz="2800" dirty="0"/>
              <a:t>Names of other persons present</a:t>
            </a:r>
          </a:p>
          <a:p>
            <a:pPr lvl="2"/>
            <a:r>
              <a:rPr lang="en-US" sz="2800" dirty="0"/>
              <a:t>Amount won or lost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63210" y="0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Page 86</a:t>
            </a:r>
          </a:p>
        </p:txBody>
      </p:sp>
    </p:spTree>
    <p:extLst>
      <p:ext uri="{BB962C8B-B14F-4D97-AF65-F5344CB8AC3E}">
        <p14:creationId xmlns:p14="http://schemas.microsoft.com/office/powerpoint/2010/main" val="247356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4FC976E-8A27-4E72-B034-071A97F68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603B6C-9001-43A6-A649-2FB87A57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A470C3C-4F16-4152-94B7-B277E490E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B04907-A3D6-43D2-A085-F545B3C14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739A622-E5CB-4720-9EE2-700E778D5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AA0E116-7201-4D9B-ACC0-24FD67280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A4FDC90-6A2C-4E3F-A9CC-05E2BB034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4D7773-6EC3-4F97-8099-A1C13F106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515E6AC-722A-4C99-986A-9D9FF0F92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BBCEC9C-87CE-409D-9883-2992FDEE5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AC3ED4B-528E-4C95-9B5B-8DF0EE3B5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31043D6-3B63-4398-B86D-7201B1BFA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CD0AA-BA13-421F-B695-0E4176E59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SAFE HARBOR FOR SLOT PLAY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CFAE01-D9E3-4F34-8290-FB557D495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82" r="-2" b="-2"/>
          <a:stretch/>
        </p:blipFill>
        <p:spPr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3AFF7-DF2E-44F5-ADE1-967BE1B73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0954" y="2603500"/>
            <a:ext cx="5211979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AM 2008-011</a:t>
            </a:r>
          </a:p>
          <a:p>
            <a:r>
              <a:rPr lang="en-US" sz="2800" dirty="0"/>
              <a:t>NOTICE 2015-21</a:t>
            </a:r>
          </a:p>
          <a:p>
            <a:r>
              <a:rPr lang="en-US" sz="2800" dirty="0"/>
              <a:t>ELECTRONICALLY TRACKED SLOT MACHINE PLAY</a:t>
            </a:r>
          </a:p>
          <a:p>
            <a:r>
              <a:rPr lang="en-US" sz="2800" dirty="0"/>
              <a:t>SINGLE SESSION OF PLAY</a:t>
            </a:r>
          </a:p>
          <a:p>
            <a:pPr lvl="1"/>
            <a:r>
              <a:rPr lang="en-US" sz="2600" dirty="0"/>
              <a:t>REPLACED WITH IRP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5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190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GAMBLING ISSUES </vt:lpstr>
      <vt:lpstr>The Tax Cuts and Jobs Act of 2017</vt:lpstr>
      <vt:lpstr>Professional vs. Casual Gambler </vt:lpstr>
      <vt:lpstr>Gambling</vt:lpstr>
      <vt:lpstr>Gambling</vt:lpstr>
      <vt:lpstr>Gambling</vt:lpstr>
      <vt:lpstr>Gambling</vt:lpstr>
      <vt:lpstr>Gambling</vt:lpstr>
      <vt:lpstr>SAFE HARBOR FOR SLOT PLAY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GAMBLING ISSUES </dc:title>
  <dc:creator>Melinda Garvin</dc:creator>
  <cp:lastModifiedBy>Melinda Garvin</cp:lastModifiedBy>
  <cp:revision>4</cp:revision>
  <dcterms:created xsi:type="dcterms:W3CDTF">2018-10-20T23:45:35Z</dcterms:created>
  <dcterms:modified xsi:type="dcterms:W3CDTF">2018-10-20T23:56:05Z</dcterms:modified>
</cp:coreProperties>
</file>