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handoutMasterIdLst>
    <p:handoutMasterId r:id="rId38"/>
  </p:handoutMasterIdLst>
  <p:sldIdLst>
    <p:sldId id="256" r:id="rId2"/>
    <p:sldId id="567" r:id="rId3"/>
    <p:sldId id="537" r:id="rId4"/>
    <p:sldId id="538" r:id="rId5"/>
    <p:sldId id="539" r:id="rId6"/>
    <p:sldId id="540" r:id="rId7"/>
    <p:sldId id="569" r:id="rId8"/>
    <p:sldId id="570" r:id="rId9"/>
    <p:sldId id="571" r:id="rId10"/>
    <p:sldId id="591" r:id="rId11"/>
    <p:sldId id="592" r:id="rId12"/>
    <p:sldId id="593" r:id="rId13"/>
    <p:sldId id="587" r:id="rId14"/>
    <p:sldId id="583" r:id="rId15"/>
    <p:sldId id="560" r:id="rId16"/>
    <p:sldId id="545" r:id="rId17"/>
    <p:sldId id="546" r:id="rId18"/>
    <p:sldId id="547" r:id="rId19"/>
    <p:sldId id="573" r:id="rId20"/>
    <p:sldId id="574" r:id="rId21"/>
    <p:sldId id="576" r:id="rId22"/>
    <p:sldId id="575" r:id="rId23"/>
    <p:sldId id="577" r:id="rId24"/>
    <p:sldId id="578" r:id="rId25"/>
    <p:sldId id="584" r:id="rId26"/>
    <p:sldId id="588" r:id="rId27"/>
    <p:sldId id="594" r:id="rId28"/>
    <p:sldId id="595" r:id="rId29"/>
    <p:sldId id="597" r:id="rId30"/>
    <p:sldId id="582" r:id="rId31"/>
    <p:sldId id="580" r:id="rId32"/>
    <p:sldId id="555" r:id="rId33"/>
    <p:sldId id="557" r:id="rId34"/>
    <p:sldId id="581" r:id="rId35"/>
    <p:sldId id="58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B44C9-655A-4C2E-8B1B-0B9F7A9F63D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A2B9149-FEB5-47B9-BD80-F7362B8D0B99}">
      <dgm:prSet phldrT="[Text]"/>
      <dgm:spPr>
        <a:solidFill>
          <a:schemeClr val="tx2">
            <a:lumMod val="60000"/>
            <a:lumOff val="40000"/>
          </a:schemeClr>
        </a:solidFill>
        <a:ln>
          <a:solidFill>
            <a:schemeClr val="tx1"/>
          </a:solidFill>
        </a:ln>
      </dgm:spPr>
      <dgm:t>
        <a:bodyPr/>
        <a:lstStyle/>
        <a:p>
          <a:r>
            <a:rPr lang="en-US" dirty="0">
              <a:solidFill>
                <a:schemeClr val="tx1"/>
              </a:solidFill>
            </a:rPr>
            <a:t>Personal Debt</a:t>
          </a:r>
        </a:p>
      </dgm:t>
    </dgm:pt>
    <dgm:pt modelId="{903B91A5-08A6-4F31-BCBC-C54C4B1503F9}" type="parTrans" cxnId="{4689D7DC-0652-4D4C-B4EA-FF591D9CEF90}">
      <dgm:prSet/>
      <dgm:spPr/>
      <dgm:t>
        <a:bodyPr/>
        <a:lstStyle/>
        <a:p>
          <a:endParaRPr lang="en-US"/>
        </a:p>
      </dgm:t>
    </dgm:pt>
    <dgm:pt modelId="{EE604E1E-F035-4E18-B9FE-DF5EF624B5DC}" type="sibTrans" cxnId="{4689D7DC-0652-4D4C-B4EA-FF591D9CEF90}">
      <dgm:prSet/>
      <dgm:spPr/>
      <dgm:t>
        <a:bodyPr/>
        <a:lstStyle/>
        <a:p>
          <a:endParaRPr lang="en-US"/>
        </a:p>
      </dgm:t>
    </dgm:pt>
    <dgm:pt modelId="{25900809-E4B4-420A-AFA1-D4895441A5C9}">
      <dgm:prSet phldrT="[Text]"/>
      <dgm:spPr>
        <a:solidFill>
          <a:srgbClr val="7030A0"/>
        </a:solidFill>
        <a:ln>
          <a:solidFill>
            <a:schemeClr val="tx1"/>
          </a:solidFill>
        </a:ln>
      </dgm:spPr>
      <dgm:t>
        <a:bodyPr/>
        <a:lstStyle/>
        <a:p>
          <a:r>
            <a:rPr lang="en-US" dirty="0">
              <a:solidFill>
                <a:schemeClr val="bg1"/>
              </a:solidFill>
            </a:rPr>
            <a:t>Home Equity</a:t>
          </a:r>
        </a:p>
        <a:p>
          <a:r>
            <a:rPr lang="en-US" dirty="0">
              <a:solidFill>
                <a:schemeClr val="bg1"/>
              </a:solidFill>
            </a:rPr>
            <a:t>$100K Max</a:t>
          </a:r>
        </a:p>
      </dgm:t>
    </dgm:pt>
    <dgm:pt modelId="{97C567ED-0DB1-417C-AF0E-3E7E84BF5A03}" type="parTrans" cxnId="{CCC2FC69-C5C5-42FA-8DA0-D68C3FDE6D61}">
      <dgm:prSet/>
      <dgm:spPr/>
      <dgm:t>
        <a:bodyPr/>
        <a:lstStyle/>
        <a:p>
          <a:endParaRPr lang="en-US"/>
        </a:p>
      </dgm:t>
    </dgm:pt>
    <dgm:pt modelId="{4D37444E-2806-404E-9A51-DEA90AC89B93}" type="sibTrans" cxnId="{CCC2FC69-C5C5-42FA-8DA0-D68C3FDE6D61}">
      <dgm:prSet/>
      <dgm:spPr/>
      <dgm:t>
        <a:bodyPr/>
        <a:lstStyle/>
        <a:p>
          <a:endParaRPr lang="en-US"/>
        </a:p>
      </dgm:t>
    </dgm:pt>
    <dgm:pt modelId="{B74F1A2F-F142-490B-9373-229332C64751}">
      <dgm:prSet phldrT="[Text]"/>
      <dgm:spPr>
        <a:solidFill>
          <a:srgbClr val="FF7C80"/>
        </a:solidFill>
        <a:ln>
          <a:solidFill>
            <a:schemeClr val="tx1"/>
          </a:solidFill>
        </a:ln>
      </dgm:spPr>
      <dgm:t>
        <a:bodyPr/>
        <a:lstStyle/>
        <a:p>
          <a:r>
            <a:rPr lang="en-US" dirty="0">
              <a:solidFill>
                <a:schemeClr val="bg1"/>
              </a:solidFill>
            </a:rPr>
            <a:t>Substantially</a:t>
          </a:r>
        </a:p>
        <a:p>
          <a:r>
            <a:rPr lang="en-US" dirty="0">
              <a:solidFill>
                <a:schemeClr val="bg1"/>
              </a:solidFill>
            </a:rPr>
            <a:t>Improve</a:t>
          </a:r>
        </a:p>
      </dgm:t>
    </dgm:pt>
    <dgm:pt modelId="{5E039F4E-7348-4C91-9691-078F90936AF3}" type="parTrans" cxnId="{394D8F2F-C823-442C-97BA-52B5BE04DE38}">
      <dgm:prSet/>
      <dgm:spPr/>
      <dgm:t>
        <a:bodyPr/>
        <a:lstStyle/>
        <a:p>
          <a:endParaRPr lang="en-US"/>
        </a:p>
      </dgm:t>
    </dgm:pt>
    <dgm:pt modelId="{39B4D4BB-74AD-4BC6-B5F2-6B37224E6187}" type="sibTrans" cxnId="{394D8F2F-C823-442C-97BA-52B5BE04DE38}">
      <dgm:prSet/>
      <dgm:spPr/>
      <dgm:t>
        <a:bodyPr/>
        <a:lstStyle/>
        <a:p>
          <a:endParaRPr lang="en-US"/>
        </a:p>
      </dgm:t>
    </dgm:pt>
    <dgm:pt modelId="{69ED1845-9220-40A1-B321-351BB26C33CF}">
      <dgm:prSet phldrT="[Text]"/>
      <dgm:spPr>
        <a:solidFill>
          <a:srgbClr val="FF0066"/>
        </a:solidFill>
        <a:ln>
          <a:solidFill>
            <a:schemeClr val="tx1"/>
          </a:solidFill>
        </a:ln>
      </dgm:spPr>
      <dgm:t>
        <a:bodyPr/>
        <a:lstStyle/>
        <a:p>
          <a:r>
            <a:rPr lang="en-US" dirty="0">
              <a:solidFill>
                <a:schemeClr val="bg1"/>
              </a:solidFill>
            </a:rPr>
            <a:t>Unpaid</a:t>
          </a:r>
        </a:p>
        <a:p>
          <a:r>
            <a:rPr lang="en-US" dirty="0">
              <a:solidFill>
                <a:schemeClr val="bg1"/>
              </a:solidFill>
            </a:rPr>
            <a:t>Balance</a:t>
          </a:r>
        </a:p>
      </dgm:t>
    </dgm:pt>
    <dgm:pt modelId="{4D2766A8-21E9-4A77-8CAE-CB8BD4707C83}" type="parTrans" cxnId="{AD6A172A-2B98-46B5-9294-C982EED6265A}">
      <dgm:prSet/>
      <dgm:spPr/>
      <dgm:t>
        <a:bodyPr/>
        <a:lstStyle/>
        <a:p>
          <a:endParaRPr lang="en-US"/>
        </a:p>
      </dgm:t>
    </dgm:pt>
    <dgm:pt modelId="{4DC6E4DF-DC97-4BE9-AFE0-6A780D5514C0}" type="sibTrans" cxnId="{AD6A172A-2B98-46B5-9294-C982EED6265A}">
      <dgm:prSet/>
      <dgm:spPr/>
      <dgm:t>
        <a:bodyPr/>
        <a:lstStyle/>
        <a:p>
          <a:endParaRPr lang="en-US"/>
        </a:p>
      </dgm:t>
    </dgm:pt>
    <dgm:pt modelId="{D94CA1E2-5E39-491A-846D-B02F4E5612B7}" type="pres">
      <dgm:prSet presAssocID="{F28B44C9-655A-4C2E-8B1B-0B9F7A9F63D3}" presName="diagram" presStyleCnt="0">
        <dgm:presLayoutVars>
          <dgm:dir/>
          <dgm:resizeHandles val="exact"/>
        </dgm:presLayoutVars>
      </dgm:prSet>
      <dgm:spPr/>
    </dgm:pt>
    <dgm:pt modelId="{81975FBC-7A9F-40F4-B38C-A609800B9DE9}" type="pres">
      <dgm:prSet presAssocID="{2A2B9149-FEB5-47B9-BD80-F7362B8D0B99}" presName="node" presStyleLbl="node1" presStyleIdx="0" presStyleCnt="4" custScaleY="44489" custLinFactNeighborX="1556" custLinFactNeighborY="50593">
        <dgm:presLayoutVars>
          <dgm:bulletEnabled val="1"/>
        </dgm:presLayoutVars>
      </dgm:prSet>
      <dgm:spPr/>
    </dgm:pt>
    <dgm:pt modelId="{EAB7DCE6-22C9-4EFC-863D-FBC4ADC12561}" type="pres">
      <dgm:prSet presAssocID="{EE604E1E-F035-4E18-B9FE-DF5EF624B5DC}" presName="sibTrans" presStyleCnt="0"/>
      <dgm:spPr/>
    </dgm:pt>
    <dgm:pt modelId="{5E73083C-6FD0-45F1-A9E5-8424CCE17012}" type="pres">
      <dgm:prSet presAssocID="{25900809-E4B4-420A-AFA1-D4895441A5C9}" presName="node" presStyleLbl="node1" presStyleIdx="1" presStyleCnt="4" custScaleY="61382" custLinFactNeighborX="1035" custLinFactNeighborY="33428">
        <dgm:presLayoutVars>
          <dgm:bulletEnabled val="1"/>
        </dgm:presLayoutVars>
      </dgm:prSet>
      <dgm:spPr/>
    </dgm:pt>
    <dgm:pt modelId="{E9EF335E-9926-4003-AA7F-A9D4CDC81373}" type="pres">
      <dgm:prSet presAssocID="{4D37444E-2806-404E-9A51-DEA90AC89B93}" presName="sibTrans" presStyleCnt="0"/>
      <dgm:spPr/>
    </dgm:pt>
    <dgm:pt modelId="{C45CADE1-675E-4178-A8FE-A67F15B84FBF}" type="pres">
      <dgm:prSet presAssocID="{B74F1A2F-F142-490B-9373-229332C64751}" presName="node" presStyleLbl="node1" presStyleIdx="2" presStyleCnt="4" custLinFactNeighborX="291" custLinFactNeighborY="15702">
        <dgm:presLayoutVars>
          <dgm:bulletEnabled val="1"/>
        </dgm:presLayoutVars>
      </dgm:prSet>
      <dgm:spPr/>
    </dgm:pt>
    <dgm:pt modelId="{459FF8C2-D9A6-4BA3-863E-FA9E3E5C086F}" type="pres">
      <dgm:prSet presAssocID="{39B4D4BB-74AD-4BC6-B5F2-6B37224E6187}" presName="sibTrans" presStyleCnt="0"/>
      <dgm:spPr/>
    </dgm:pt>
    <dgm:pt modelId="{90223A4B-74A3-4133-9FE1-6C92B0B67E63}" type="pres">
      <dgm:prSet presAssocID="{69ED1845-9220-40A1-B321-351BB26C33CF}" presName="node" presStyleLbl="node1" presStyleIdx="3" presStyleCnt="4">
        <dgm:presLayoutVars>
          <dgm:bulletEnabled val="1"/>
        </dgm:presLayoutVars>
      </dgm:prSet>
      <dgm:spPr/>
    </dgm:pt>
  </dgm:ptLst>
  <dgm:cxnLst>
    <dgm:cxn modelId="{1B190008-420E-47D4-A435-BCB3275F87F6}" type="presOf" srcId="{F28B44C9-655A-4C2E-8B1B-0B9F7A9F63D3}" destId="{D94CA1E2-5E39-491A-846D-B02F4E5612B7}" srcOrd="0" destOrd="0" presId="urn:microsoft.com/office/officeart/2005/8/layout/default"/>
    <dgm:cxn modelId="{AD6A172A-2B98-46B5-9294-C982EED6265A}" srcId="{F28B44C9-655A-4C2E-8B1B-0B9F7A9F63D3}" destId="{69ED1845-9220-40A1-B321-351BB26C33CF}" srcOrd="3" destOrd="0" parTransId="{4D2766A8-21E9-4A77-8CAE-CB8BD4707C83}" sibTransId="{4DC6E4DF-DC97-4BE9-AFE0-6A780D5514C0}"/>
    <dgm:cxn modelId="{394D8F2F-C823-442C-97BA-52B5BE04DE38}" srcId="{F28B44C9-655A-4C2E-8B1B-0B9F7A9F63D3}" destId="{B74F1A2F-F142-490B-9373-229332C64751}" srcOrd="2" destOrd="0" parTransId="{5E039F4E-7348-4C91-9691-078F90936AF3}" sibTransId="{39B4D4BB-74AD-4BC6-B5F2-6B37224E6187}"/>
    <dgm:cxn modelId="{CCC2FC69-C5C5-42FA-8DA0-D68C3FDE6D61}" srcId="{F28B44C9-655A-4C2E-8B1B-0B9F7A9F63D3}" destId="{25900809-E4B4-420A-AFA1-D4895441A5C9}" srcOrd="1" destOrd="0" parTransId="{97C567ED-0DB1-417C-AF0E-3E7E84BF5A03}" sibTransId="{4D37444E-2806-404E-9A51-DEA90AC89B93}"/>
    <dgm:cxn modelId="{E2A8EC9A-A716-4187-8488-25C794A76671}" type="presOf" srcId="{69ED1845-9220-40A1-B321-351BB26C33CF}" destId="{90223A4B-74A3-4133-9FE1-6C92B0B67E63}" srcOrd="0" destOrd="0" presId="urn:microsoft.com/office/officeart/2005/8/layout/default"/>
    <dgm:cxn modelId="{FD315FA4-6340-40F6-85C1-366E0A193C3A}" type="presOf" srcId="{25900809-E4B4-420A-AFA1-D4895441A5C9}" destId="{5E73083C-6FD0-45F1-A9E5-8424CCE17012}" srcOrd="0" destOrd="0" presId="urn:microsoft.com/office/officeart/2005/8/layout/default"/>
    <dgm:cxn modelId="{A2BBF5B2-E3E8-420A-98B8-1A8C941D2F3C}" type="presOf" srcId="{2A2B9149-FEB5-47B9-BD80-F7362B8D0B99}" destId="{81975FBC-7A9F-40F4-B38C-A609800B9DE9}" srcOrd="0" destOrd="0" presId="urn:microsoft.com/office/officeart/2005/8/layout/default"/>
    <dgm:cxn modelId="{4689D7DC-0652-4D4C-B4EA-FF591D9CEF90}" srcId="{F28B44C9-655A-4C2E-8B1B-0B9F7A9F63D3}" destId="{2A2B9149-FEB5-47B9-BD80-F7362B8D0B99}" srcOrd="0" destOrd="0" parTransId="{903B91A5-08A6-4F31-BCBC-C54C4B1503F9}" sibTransId="{EE604E1E-F035-4E18-B9FE-DF5EF624B5DC}"/>
    <dgm:cxn modelId="{3ECB1BEE-3FE3-48E0-B685-225208FB2BE4}" type="presOf" srcId="{B74F1A2F-F142-490B-9373-229332C64751}" destId="{C45CADE1-675E-4178-A8FE-A67F15B84FBF}" srcOrd="0" destOrd="0" presId="urn:microsoft.com/office/officeart/2005/8/layout/default"/>
    <dgm:cxn modelId="{28490C99-AFAF-417C-9FD6-7D0F6C84BAF3}" type="presParOf" srcId="{D94CA1E2-5E39-491A-846D-B02F4E5612B7}" destId="{81975FBC-7A9F-40F4-B38C-A609800B9DE9}" srcOrd="0" destOrd="0" presId="urn:microsoft.com/office/officeart/2005/8/layout/default"/>
    <dgm:cxn modelId="{2443EC09-04D4-423A-A04D-B77222BB3C60}" type="presParOf" srcId="{D94CA1E2-5E39-491A-846D-B02F4E5612B7}" destId="{EAB7DCE6-22C9-4EFC-863D-FBC4ADC12561}" srcOrd="1" destOrd="0" presId="urn:microsoft.com/office/officeart/2005/8/layout/default"/>
    <dgm:cxn modelId="{E62BAD7A-C83A-4706-AADB-D005046AA5F1}" type="presParOf" srcId="{D94CA1E2-5E39-491A-846D-B02F4E5612B7}" destId="{5E73083C-6FD0-45F1-A9E5-8424CCE17012}" srcOrd="2" destOrd="0" presId="urn:microsoft.com/office/officeart/2005/8/layout/default"/>
    <dgm:cxn modelId="{148FEBCB-F80B-4F53-A0DA-18703E4B13E4}" type="presParOf" srcId="{D94CA1E2-5E39-491A-846D-B02F4E5612B7}" destId="{E9EF335E-9926-4003-AA7F-A9D4CDC81373}" srcOrd="3" destOrd="0" presId="urn:microsoft.com/office/officeart/2005/8/layout/default"/>
    <dgm:cxn modelId="{64449131-6058-4825-B600-C10365AF63EC}" type="presParOf" srcId="{D94CA1E2-5E39-491A-846D-B02F4E5612B7}" destId="{C45CADE1-675E-4178-A8FE-A67F15B84FBF}" srcOrd="4" destOrd="0" presId="urn:microsoft.com/office/officeart/2005/8/layout/default"/>
    <dgm:cxn modelId="{E812C362-BE25-42B0-9D90-C11331C4D78B}" type="presParOf" srcId="{D94CA1E2-5E39-491A-846D-B02F4E5612B7}" destId="{459FF8C2-D9A6-4BA3-863E-FA9E3E5C086F}" srcOrd="5" destOrd="0" presId="urn:microsoft.com/office/officeart/2005/8/layout/default"/>
    <dgm:cxn modelId="{F52EB00E-33FE-4A64-AAAA-0BB3D19A8704}" type="presParOf" srcId="{D94CA1E2-5E39-491A-846D-B02F4E5612B7}" destId="{90223A4B-74A3-4133-9FE1-6C92B0B67E6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75FBC-7A9F-40F4-B38C-A609800B9DE9}">
      <dsp:nvSpPr>
        <dsp:cNvPr id="0" name=""/>
        <dsp:cNvSpPr/>
      </dsp:nvSpPr>
      <dsp:spPr>
        <a:xfrm>
          <a:off x="562320" y="560608"/>
          <a:ext cx="1839550" cy="491038"/>
        </a:xfrm>
        <a:prstGeom prst="rect">
          <a:avLst/>
        </a:prstGeom>
        <a:solidFill>
          <a:schemeClr val="tx2">
            <a:lumMod val="60000"/>
            <a:lumOff val="4000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Personal Debt</a:t>
          </a:r>
        </a:p>
      </dsp:txBody>
      <dsp:txXfrm>
        <a:off x="562320" y="560608"/>
        <a:ext cx="1839550" cy="491038"/>
      </dsp:txXfrm>
    </dsp:sp>
    <dsp:sp modelId="{5E73083C-6FD0-45F1-A9E5-8424CCE17012}">
      <dsp:nvSpPr>
        <dsp:cNvPr id="0" name=""/>
        <dsp:cNvSpPr/>
      </dsp:nvSpPr>
      <dsp:spPr>
        <a:xfrm>
          <a:off x="552736" y="1046147"/>
          <a:ext cx="1839550" cy="677491"/>
        </a:xfrm>
        <a:prstGeom prst="rect">
          <a:avLst/>
        </a:prstGeom>
        <a:solidFill>
          <a:srgbClr val="7030A0"/>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Home Equity</a:t>
          </a:r>
        </a:p>
        <a:p>
          <a:pPr marL="0" lvl="0" indent="0" algn="ctr" defTabSz="711200">
            <a:lnSpc>
              <a:spcPct val="90000"/>
            </a:lnSpc>
            <a:spcBef>
              <a:spcPct val="0"/>
            </a:spcBef>
            <a:spcAft>
              <a:spcPct val="35000"/>
            </a:spcAft>
            <a:buNone/>
          </a:pPr>
          <a:r>
            <a:rPr lang="en-US" sz="1600" kern="1200" dirty="0">
              <a:solidFill>
                <a:schemeClr val="bg1"/>
              </a:solidFill>
            </a:rPr>
            <a:t>$100K Max</a:t>
          </a:r>
        </a:p>
      </dsp:txBody>
      <dsp:txXfrm>
        <a:off x="552736" y="1046147"/>
        <a:ext cx="1839550" cy="677491"/>
      </dsp:txXfrm>
    </dsp:sp>
    <dsp:sp modelId="{C45CADE1-675E-4178-A8FE-A67F15B84FBF}">
      <dsp:nvSpPr>
        <dsp:cNvPr id="0" name=""/>
        <dsp:cNvSpPr/>
      </dsp:nvSpPr>
      <dsp:spPr>
        <a:xfrm>
          <a:off x="539049" y="1711946"/>
          <a:ext cx="1839550" cy="1103730"/>
        </a:xfrm>
        <a:prstGeom prst="rect">
          <a:avLst/>
        </a:prstGeom>
        <a:solidFill>
          <a:srgbClr val="FF7C80"/>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Substantially</a:t>
          </a:r>
        </a:p>
        <a:p>
          <a:pPr marL="0" lvl="0" indent="0" algn="ctr" defTabSz="711200">
            <a:lnSpc>
              <a:spcPct val="90000"/>
            </a:lnSpc>
            <a:spcBef>
              <a:spcPct val="0"/>
            </a:spcBef>
            <a:spcAft>
              <a:spcPct val="35000"/>
            </a:spcAft>
            <a:buNone/>
          </a:pPr>
          <a:r>
            <a:rPr lang="en-US" sz="1600" kern="1200" dirty="0">
              <a:solidFill>
                <a:schemeClr val="bg1"/>
              </a:solidFill>
            </a:rPr>
            <a:t>Improve</a:t>
          </a:r>
        </a:p>
      </dsp:txBody>
      <dsp:txXfrm>
        <a:off x="539049" y="1711946"/>
        <a:ext cx="1839550" cy="1103730"/>
      </dsp:txXfrm>
    </dsp:sp>
    <dsp:sp modelId="{90223A4B-74A3-4133-9FE1-6C92B0B67E63}">
      <dsp:nvSpPr>
        <dsp:cNvPr id="0" name=""/>
        <dsp:cNvSpPr/>
      </dsp:nvSpPr>
      <dsp:spPr>
        <a:xfrm>
          <a:off x="533696" y="2826324"/>
          <a:ext cx="1839550" cy="1103730"/>
        </a:xfrm>
        <a:prstGeom prst="rect">
          <a:avLst/>
        </a:prstGeom>
        <a:solidFill>
          <a:srgbClr val="FF0066"/>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Unpaid</a:t>
          </a:r>
        </a:p>
        <a:p>
          <a:pPr marL="0" lvl="0" indent="0" algn="ctr" defTabSz="711200">
            <a:lnSpc>
              <a:spcPct val="90000"/>
            </a:lnSpc>
            <a:spcBef>
              <a:spcPct val="0"/>
            </a:spcBef>
            <a:spcAft>
              <a:spcPct val="35000"/>
            </a:spcAft>
            <a:buNone/>
          </a:pPr>
          <a:r>
            <a:rPr lang="en-US" sz="1600" kern="1200" dirty="0">
              <a:solidFill>
                <a:schemeClr val="bg1"/>
              </a:solidFill>
            </a:rPr>
            <a:t>Balance</a:t>
          </a:r>
        </a:p>
      </dsp:txBody>
      <dsp:txXfrm>
        <a:off x="533696" y="2826324"/>
        <a:ext cx="1839550" cy="11037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E3FFE2-093A-437E-AD8E-14247158B1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1A3F469-0B27-435A-BF8E-A396D449EE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09BFE4-537A-4375-A83E-026C8315A0BE}" type="datetimeFigureOut">
              <a:rPr lang="en-US" smtClean="0"/>
              <a:t>9/17/2018</a:t>
            </a:fld>
            <a:endParaRPr lang="en-US" dirty="0"/>
          </a:p>
        </p:txBody>
      </p:sp>
      <p:sp>
        <p:nvSpPr>
          <p:cNvPr id="4" name="Footer Placeholder 3">
            <a:extLst>
              <a:ext uri="{FF2B5EF4-FFF2-40B4-BE49-F238E27FC236}">
                <a16:creationId xmlns:a16="http://schemas.microsoft.com/office/drawing/2014/main" id="{77A3A8DB-B17A-4D36-A848-F837DA912D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B25B979-6BFE-46DC-825D-225BC373B3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53C0FC-0CDF-4BDC-8B65-C6AB3A111A81}" type="slidenum">
              <a:rPr lang="en-US" smtClean="0"/>
              <a:t>‹#›</a:t>
            </a:fld>
            <a:endParaRPr lang="en-US" dirty="0"/>
          </a:p>
        </p:txBody>
      </p:sp>
    </p:spTree>
    <p:extLst>
      <p:ext uri="{BB962C8B-B14F-4D97-AF65-F5344CB8AC3E}">
        <p14:creationId xmlns:p14="http://schemas.microsoft.com/office/powerpoint/2010/main" val="31747109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E97FC-8BFC-4F08-8A0F-1ED386B1A35F}" type="datetimeFigureOut">
              <a:rPr lang="en-US" smtClean="0"/>
              <a:t>9/17/2018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34633-4012-4F06-A38F-AF6D3AD5DA50}" type="slidenum">
              <a:rPr lang="en-US" smtClean="0"/>
              <a:t>‹#›</a:t>
            </a:fld>
            <a:endParaRPr lang="en-US" dirty="0"/>
          </a:p>
        </p:txBody>
      </p:sp>
    </p:spTree>
    <p:extLst>
      <p:ext uri="{BB962C8B-B14F-4D97-AF65-F5344CB8AC3E}">
        <p14:creationId xmlns:p14="http://schemas.microsoft.com/office/powerpoint/2010/main" val="46894527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Intstructor Bio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66800" y="1144144"/>
            <a:ext cx="2743200" cy="4114800"/>
          </a:xfrm>
          <a:prstGeom prst="rect">
            <a:avLst/>
          </a:prstGeom>
        </p:spPr>
        <p:txBody>
          <a:bodyPr vert="horz"/>
          <a:lstStyle>
            <a:lvl1pPr marL="0" indent="0">
              <a:buNone/>
              <a:defRPr>
                <a:solidFill>
                  <a:schemeClr val="bg2"/>
                </a:solidFill>
              </a:defRPr>
            </a:lvl1pPr>
          </a:lstStyle>
          <a:p>
            <a:r>
              <a:rPr lang="en-US" dirty="0"/>
              <a:t>Click icon to add picture</a:t>
            </a:r>
          </a:p>
        </p:txBody>
      </p:sp>
      <p:sp>
        <p:nvSpPr>
          <p:cNvPr id="13" name="Title 1"/>
          <p:cNvSpPr>
            <a:spLocks noGrp="1"/>
          </p:cNvSpPr>
          <p:nvPr>
            <p:ph type="title" hasCustomPrompt="1"/>
          </p:nvPr>
        </p:nvSpPr>
        <p:spPr>
          <a:xfrm>
            <a:off x="812800" y="381002"/>
            <a:ext cx="10541000" cy="512619"/>
          </a:xfrm>
          <a:prstGeom prst="rect">
            <a:avLst/>
          </a:prstGeom>
        </p:spPr>
        <p:txBody>
          <a:bodyPr/>
          <a:lstStyle>
            <a:lvl1pPr>
              <a:defRPr sz="3600">
                <a:solidFill>
                  <a:schemeClr val="accent6">
                    <a:lumMod val="95000"/>
                    <a:lumOff val="5000"/>
                  </a:schemeClr>
                </a:solidFill>
              </a:defRPr>
            </a:lvl1pPr>
          </a:lstStyle>
          <a:p>
            <a:r>
              <a:rPr lang="en-US" dirty="0"/>
              <a:t>Your Instructor</a:t>
            </a:r>
          </a:p>
        </p:txBody>
      </p:sp>
      <p:sp>
        <p:nvSpPr>
          <p:cNvPr id="15" name="Content Placeholder 3"/>
          <p:cNvSpPr>
            <a:spLocks noGrp="1"/>
          </p:cNvSpPr>
          <p:nvPr>
            <p:ph sz="half" idx="2" hasCustomPrompt="1"/>
          </p:nvPr>
        </p:nvSpPr>
        <p:spPr>
          <a:xfrm>
            <a:off x="4229101" y="1144145"/>
            <a:ext cx="7124700" cy="5110163"/>
          </a:xfrm>
          <a:prstGeom prst="rect">
            <a:avLst/>
          </a:prstGeom>
        </p:spPr>
        <p:txBody>
          <a:bodyPr/>
          <a:lstStyle>
            <a:lvl1pPr marL="0" indent="0">
              <a:buClr>
                <a:schemeClr val="tx1">
                  <a:lumMod val="75000"/>
                  <a:lumOff val="25000"/>
                </a:schemeClr>
              </a:buClr>
              <a:buFontTx/>
              <a:buNone/>
              <a:defRPr sz="2800" baseline="0">
                <a:solidFill>
                  <a:schemeClr val="bg2"/>
                </a:solidFill>
              </a:defRPr>
            </a:lvl1pPr>
            <a:lvl2pPr marL="457200" indent="0">
              <a:lnSpc>
                <a:spcPct val="150000"/>
              </a:lnSpc>
              <a:buClr>
                <a:schemeClr val="tx1">
                  <a:lumMod val="75000"/>
                  <a:lumOff val="25000"/>
                </a:schemeClr>
              </a:buClr>
              <a:buFontTx/>
              <a:buNone/>
              <a:defRPr sz="2400">
                <a:solidFill>
                  <a:schemeClr val="bg2"/>
                </a:solidFill>
              </a:defRPr>
            </a:lvl2pPr>
            <a:lvl3pPr>
              <a:buClr>
                <a:schemeClr val="tx1">
                  <a:lumMod val="75000"/>
                  <a:lumOff val="25000"/>
                </a:schemeClr>
              </a:buClr>
              <a:defRPr/>
            </a:lvl3pPr>
            <a:lvl4pPr>
              <a:buClr>
                <a:schemeClr val="tx1">
                  <a:lumMod val="75000"/>
                  <a:lumOff val="25000"/>
                </a:schemeClr>
              </a:buClr>
              <a:defRPr/>
            </a:lvl4pPr>
          </a:lstStyle>
          <a:p>
            <a:pPr lvl="0"/>
            <a:r>
              <a:rPr lang="en-US" dirty="0"/>
              <a:t>Insert Name</a:t>
            </a:r>
          </a:p>
          <a:p>
            <a:pPr lvl="1"/>
            <a:r>
              <a:rPr lang="en-US" dirty="0"/>
              <a:t>Bio</a:t>
            </a:r>
          </a:p>
        </p:txBody>
      </p:sp>
      <p:pic>
        <p:nvPicPr>
          <p:cNvPr id="4" name="Picture 3">
            <a:extLst>
              <a:ext uri="{FF2B5EF4-FFF2-40B4-BE49-F238E27FC236}">
                <a16:creationId xmlns:a16="http://schemas.microsoft.com/office/drawing/2014/main" id="{645A46DB-32B1-5440-890E-A4ED26EB54E4}"/>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835158" y="1513025"/>
            <a:ext cx="4146550" cy="5344975"/>
          </a:xfrm>
          <a:prstGeom prst="rect">
            <a:avLst/>
          </a:prstGeom>
        </p:spPr>
      </p:pic>
    </p:spTree>
    <p:extLst>
      <p:ext uri="{BB962C8B-B14F-4D97-AF65-F5344CB8AC3E}">
        <p14:creationId xmlns:p14="http://schemas.microsoft.com/office/powerpoint/2010/main" val="373027702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a:defRPr sz="3200"/>
            </a:lvl2pPr>
            <a:lvl3pPr>
              <a:defRPr sz="28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04292F-79E7-4D24-84DF-7A1EE8115EA9}" type="slidenum">
              <a:rPr lang="en-US" smtClean="0"/>
              <a:t>‹#›</a:t>
            </a:fld>
            <a:endParaRPr lang="en-US" dirty="0"/>
          </a:p>
        </p:txBody>
      </p:sp>
    </p:spTree>
    <p:extLst>
      <p:ext uri="{BB962C8B-B14F-4D97-AF65-F5344CB8AC3E}">
        <p14:creationId xmlns:p14="http://schemas.microsoft.com/office/powerpoint/2010/main" val="69498646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Grey Chevrons LG Right One Colum No Logo">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12800" y="381002"/>
            <a:ext cx="10541000" cy="512619"/>
          </a:xfrm>
          <a:prstGeom prst="rect">
            <a:avLst/>
          </a:prstGeom>
        </p:spPr>
        <p:txBody>
          <a:bodyPr/>
          <a:lstStyle>
            <a:lvl1pPr>
              <a:defRPr sz="3600">
                <a:solidFill>
                  <a:schemeClr val="accent6">
                    <a:lumMod val="95000"/>
                    <a:lumOff val="5000"/>
                  </a:schemeClr>
                </a:solidFill>
              </a:defRPr>
            </a:lvl1pPr>
          </a:lstStyle>
          <a:p>
            <a:r>
              <a:rPr lang="en-US"/>
              <a:t>Click to edit Master title style</a:t>
            </a:r>
            <a:endParaRPr lang="en-US" dirty="0"/>
          </a:p>
        </p:txBody>
      </p:sp>
      <p:sp>
        <p:nvSpPr>
          <p:cNvPr id="12"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sp>
        <p:nvSpPr>
          <p:cNvPr id="13" name="Content Placeholder 2"/>
          <p:cNvSpPr>
            <a:spLocks noGrp="1"/>
          </p:cNvSpPr>
          <p:nvPr>
            <p:ph idx="1"/>
          </p:nvPr>
        </p:nvSpPr>
        <p:spPr>
          <a:xfrm>
            <a:off x="812800" y="1198423"/>
            <a:ext cx="5202238" cy="4802327"/>
          </a:xfrm>
          <a:prstGeom prst="rect">
            <a:avLst/>
          </a:prstGeom>
        </p:spPr>
        <p:txBody>
          <a:bodyPr/>
          <a:lstStyle>
            <a:lvl1pPr marL="514350" indent="-514350">
              <a:lnSpc>
                <a:spcPct val="100000"/>
              </a:lnSpc>
              <a:spcAft>
                <a:spcPts val="1400"/>
              </a:spcAft>
              <a:buClr>
                <a:schemeClr val="tx2"/>
              </a:buClr>
              <a:buFont typeface="Arial" charset="0"/>
              <a:buChar char="•"/>
              <a:defRPr sz="2800" baseline="0">
                <a:solidFill>
                  <a:schemeClr val="bg2"/>
                </a:solidFill>
              </a:defRPr>
            </a:lvl1pPr>
            <a:lvl2pPr marL="914400" indent="-457200">
              <a:lnSpc>
                <a:spcPct val="100000"/>
              </a:lnSpc>
              <a:spcAft>
                <a:spcPts val="1400"/>
              </a:spcAft>
              <a:buClr>
                <a:schemeClr val="tx2"/>
              </a:buClr>
              <a:buFont typeface="Arial" charset="0"/>
              <a:buChar char="•"/>
              <a:defRPr sz="2400" baseline="0">
                <a:solidFill>
                  <a:schemeClr val="bg2"/>
                </a:solidFill>
              </a:defRPr>
            </a:lvl2pPr>
            <a:lvl3pPr marL="1371600" indent="-457200">
              <a:lnSpc>
                <a:spcPct val="100000"/>
              </a:lnSpc>
              <a:spcAft>
                <a:spcPts val="1400"/>
              </a:spcAft>
              <a:buClr>
                <a:schemeClr val="tx2"/>
              </a:buClr>
              <a:buFont typeface="Arial" charset="0"/>
              <a:buChar char="•"/>
              <a:defRPr sz="2000" baseline="0">
                <a:solidFill>
                  <a:schemeClr val="bg2"/>
                </a:solidFill>
              </a:defRPr>
            </a:lvl3pPr>
            <a:lvl4pPr marL="1714500" indent="-342900">
              <a:lnSpc>
                <a:spcPct val="100000"/>
              </a:lnSpc>
              <a:spcAft>
                <a:spcPts val="1400"/>
              </a:spcAft>
              <a:buClr>
                <a:schemeClr val="tx2"/>
              </a:buClr>
              <a:buFont typeface="Arial" charset="0"/>
              <a:buChar char="•"/>
              <a:defRPr sz="1800" baseline="0">
                <a:solidFill>
                  <a:schemeClr val="bg2"/>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18FB2CAD-ED12-4748-B344-825CEDB25F3C}"/>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8835158" y="1513025"/>
            <a:ext cx="4146550" cy="5344975"/>
          </a:xfrm>
          <a:prstGeom prst="rect">
            <a:avLst/>
          </a:prstGeom>
        </p:spPr>
      </p:pic>
    </p:spTree>
    <p:extLst>
      <p:ext uri="{BB962C8B-B14F-4D97-AF65-F5344CB8AC3E}">
        <p14:creationId xmlns:p14="http://schemas.microsoft.com/office/powerpoint/2010/main" val="217052840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Right Green Copy and Image">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12800" y="381002"/>
            <a:ext cx="10541000" cy="512619"/>
          </a:xfrm>
          <a:prstGeom prst="rect">
            <a:avLst/>
          </a:prstGeom>
        </p:spPr>
        <p:txBody>
          <a:bodyPr/>
          <a:lstStyle>
            <a:lvl1pPr>
              <a:defRPr sz="3600">
                <a:solidFill>
                  <a:schemeClr val="accent6">
                    <a:lumMod val="95000"/>
                    <a:lumOff val="5000"/>
                  </a:schemeClr>
                </a:solidFill>
              </a:defRPr>
            </a:lvl1pPr>
          </a:lstStyle>
          <a:p>
            <a:r>
              <a:rPr lang="en-US"/>
              <a:t>Click to edit Master title style</a:t>
            </a:r>
            <a:endParaRPr lang="en-US" dirty="0"/>
          </a:p>
        </p:txBody>
      </p:sp>
      <p:sp>
        <p:nvSpPr>
          <p:cNvPr id="15"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sp>
        <p:nvSpPr>
          <p:cNvPr id="16" name="Content Placeholder 2"/>
          <p:cNvSpPr>
            <a:spLocks noGrp="1"/>
          </p:cNvSpPr>
          <p:nvPr>
            <p:ph idx="1"/>
          </p:nvPr>
        </p:nvSpPr>
        <p:spPr>
          <a:xfrm>
            <a:off x="812800" y="1198423"/>
            <a:ext cx="5202238" cy="4802327"/>
          </a:xfrm>
          <a:prstGeom prst="rect">
            <a:avLst/>
          </a:prstGeom>
        </p:spPr>
        <p:txBody>
          <a:bodyPr/>
          <a:lstStyle>
            <a:lvl1pPr marL="514350" indent="-514350">
              <a:lnSpc>
                <a:spcPct val="100000"/>
              </a:lnSpc>
              <a:spcAft>
                <a:spcPts val="1400"/>
              </a:spcAft>
              <a:buClr>
                <a:schemeClr val="tx2"/>
              </a:buClr>
              <a:buFont typeface="Arial" charset="0"/>
              <a:buChar char="•"/>
              <a:defRPr sz="2800" baseline="0">
                <a:solidFill>
                  <a:schemeClr val="bg2"/>
                </a:solidFill>
              </a:defRPr>
            </a:lvl1pPr>
            <a:lvl2pPr marL="914400" indent="-457200">
              <a:lnSpc>
                <a:spcPct val="100000"/>
              </a:lnSpc>
              <a:spcAft>
                <a:spcPts val="1400"/>
              </a:spcAft>
              <a:buClr>
                <a:schemeClr val="tx2"/>
              </a:buClr>
              <a:buFont typeface="Arial" charset="0"/>
              <a:buChar char="•"/>
              <a:defRPr sz="2400" baseline="0">
                <a:solidFill>
                  <a:schemeClr val="bg2"/>
                </a:solidFill>
              </a:defRPr>
            </a:lvl2pPr>
            <a:lvl3pPr marL="1371600" indent="-457200">
              <a:lnSpc>
                <a:spcPct val="100000"/>
              </a:lnSpc>
              <a:spcAft>
                <a:spcPts val="1400"/>
              </a:spcAft>
              <a:buClr>
                <a:schemeClr val="tx2"/>
              </a:buClr>
              <a:buFont typeface="Arial" charset="0"/>
              <a:buChar char="•"/>
              <a:defRPr sz="2000" baseline="0">
                <a:solidFill>
                  <a:schemeClr val="bg2"/>
                </a:solidFill>
              </a:defRPr>
            </a:lvl3pPr>
            <a:lvl4pPr marL="1714500" indent="-342900">
              <a:lnSpc>
                <a:spcPct val="100000"/>
              </a:lnSpc>
              <a:spcAft>
                <a:spcPts val="1400"/>
              </a:spcAft>
              <a:buClr>
                <a:schemeClr val="tx2"/>
              </a:buClr>
              <a:buFont typeface="Arial" charset="0"/>
              <a:buChar char="•"/>
              <a:defRPr sz="1800" baseline="0">
                <a:solidFill>
                  <a:schemeClr val="bg2"/>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17073468-5A09-4D47-88D2-FA25EA7CA24D}"/>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1654782"/>
            <a:ext cx="4036578" cy="5203218"/>
          </a:xfrm>
          <a:prstGeom prst="rect">
            <a:avLst/>
          </a:prstGeom>
        </p:spPr>
      </p:pic>
    </p:spTree>
    <p:extLst>
      <p:ext uri="{BB962C8B-B14F-4D97-AF65-F5344CB8AC3E}">
        <p14:creationId xmlns:p14="http://schemas.microsoft.com/office/powerpoint/2010/main" val="118595771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Grey Chevrons LG Right Blank for Image">
    <p:spTree>
      <p:nvGrpSpPr>
        <p:cNvPr id="1" name=""/>
        <p:cNvGrpSpPr/>
        <p:nvPr/>
      </p:nvGrpSpPr>
      <p:grpSpPr>
        <a:xfrm>
          <a:off x="0" y="0"/>
          <a:ext cx="0" cy="0"/>
          <a:chOff x="0" y="0"/>
          <a:chExt cx="0" cy="0"/>
        </a:xfrm>
      </p:grpSpPr>
      <p:sp>
        <p:nvSpPr>
          <p:cNvPr id="13" name="Title 1"/>
          <p:cNvSpPr>
            <a:spLocks noGrp="1"/>
          </p:cNvSpPr>
          <p:nvPr>
            <p:ph type="title"/>
          </p:nvPr>
        </p:nvSpPr>
        <p:spPr>
          <a:xfrm>
            <a:off x="812800" y="381002"/>
            <a:ext cx="10541000" cy="512619"/>
          </a:xfrm>
          <a:prstGeom prst="rect">
            <a:avLst/>
          </a:prstGeom>
        </p:spPr>
        <p:txBody>
          <a:bodyPr/>
          <a:lstStyle>
            <a:lvl1pPr>
              <a:defRPr sz="3600">
                <a:solidFill>
                  <a:schemeClr val="accent6"/>
                </a:solidFill>
              </a:defRPr>
            </a:lvl1pPr>
          </a:lstStyle>
          <a:p>
            <a:r>
              <a:rPr lang="en-US"/>
              <a:t>Click to edit Master title style</a:t>
            </a:r>
            <a:endParaRPr lang="en-US" dirty="0"/>
          </a:p>
        </p:txBody>
      </p:sp>
      <p:sp>
        <p:nvSpPr>
          <p:cNvPr id="11"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pic>
        <p:nvPicPr>
          <p:cNvPr id="6" name="Picture 5">
            <a:extLst>
              <a:ext uri="{FF2B5EF4-FFF2-40B4-BE49-F238E27FC236}">
                <a16:creationId xmlns:a16="http://schemas.microsoft.com/office/drawing/2014/main" id="{D7AB7722-591E-3747-97EA-40536EB69C5D}"/>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8835158" y="1513025"/>
            <a:ext cx="4146550" cy="5344975"/>
          </a:xfrm>
          <a:prstGeom prst="rect">
            <a:avLst/>
          </a:prstGeom>
        </p:spPr>
      </p:pic>
    </p:spTree>
    <p:extLst>
      <p:ext uri="{BB962C8B-B14F-4D97-AF65-F5344CB8AC3E}">
        <p14:creationId xmlns:p14="http://schemas.microsoft.com/office/powerpoint/2010/main" val="393813958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Grey Chevrons LG Right_Single Column">
    <p:spTree>
      <p:nvGrpSpPr>
        <p:cNvPr id="1" name=""/>
        <p:cNvGrpSpPr/>
        <p:nvPr/>
      </p:nvGrpSpPr>
      <p:grpSpPr>
        <a:xfrm>
          <a:off x="0" y="0"/>
          <a:ext cx="0" cy="0"/>
          <a:chOff x="0" y="0"/>
          <a:chExt cx="0" cy="0"/>
        </a:xfrm>
      </p:grpSpPr>
      <p:sp>
        <p:nvSpPr>
          <p:cNvPr id="9" name="Title 1"/>
          <p:cNvSpPr>
            <a:spLocks noGrp="1"/>
          </p:cNvSpPr>
          <p:nvPr>
            <p:ph type="title"/>
          </p:nvPr>
        </p:nvSpPr>
        <p:spPr>
          <a:xfrm>
            <a:off x="812800" y="381002"/>
            <a:ext cx="10541000" cy="512619"/>
          </a:xfrm>
          <a:prstGeom prst="rect">
            <a:avLst/>
          </a:prstGeom>
        </p:spPr>
        <p:txBody>
          <a:bodyPr/>
          <a:lstStyle>
            <a:lvl1pPr>
              <a:defRPr sz="3600">
                <a:solidFill>
                  <a:schemeClr val="accent6">
                    <a:lumMod val="95000"/>
                    <a:lumOff val="5000"/>
                  </a:schemeClr>
                </a:solidFill>
              </a:defRPr>
            </a:lvl1pPr>
          </a:lstStyle>
          <a:p>
            <a:r>
              <a:rPr lang="en-US"/>
              <a:t>Click to edit Master title style</a:t>
            </a:r>
            <a:endParaRPr lang="en-US" dirty="0"/>
          </a:p>
        </p:txBody>
      </p:sp>
      <p:sp>
        <p:nvSpPr>
          <p:cNvPr id="13"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sp>
        <p:nvSpPr>
          <p:cNvPr id="14" name="Content Placeholder 2"/>
          <p:cNvSpPr>
            <a:spLocks noGrp="1"/>
          </p:cNvSpPr>
          <p:nvPr>
            <p:ph idx="1"/>
          </p:nvPr>
        </p:nvSpPr>
        <p:spPr>
          <a:xfrm>
            <a:off x="812800" y="1198423"/>
            <a:ext cx="10541000" cy="4802327"/>
          </a:xfrm>
          <a:prstGeom prst="rect">
            <a:avLst/>
          </a:prstGeom>
        </p:spPr>
        <p:txBody>
          <a:bodyPr/>
          <a:lstStyle>
            <a:lvl1pPr marL="514350" indent="-514350">
              <a:lnSpc>
                <a:spcPct val="100000"/>
              </a:lnSpc>
              <a:spcAft>
                <a:spcPts val="1400"/>
              </a:spcAft>
              <a:buClr>
                <a:schemeClr val="tx2"/>
              </a:buClr>
              <a:buFont typeface="Arial" charset="0"/>
              <a:buChar char="•"/>
              <a:defRPr sz="2800" baseline="0">
                <a:solidFill>
                  <a:schemeClr val="bg2"/>
                </a:solidFill>
              </a:defRPr>
            </a:lvl1pPr>
            <a:lvl2pPr marL="914400" indent="-457200">
              <a:lnSpc>
                <a:spcPct val="100000"/>
              </a:lnSpc>
              <a:spcAft>
                <a:spcPts val="1400"/>
              </a:spcAft>
              <a:buClr>
                <a:schemeClr val="tx2"/>
              </a:buClr>
              <a:buFont typeface="Arial" charset="0"/>
              <a:buChar char="•"/>
              <a:defRPr sz="2400" baseline="0">
                <a:solidFill>
                  <a:schemeClr val="bg2"/>
                </a:solidFill>
              </a:defRPr>
            </a:lvl2pPr>
            <a:lvl3pPr marL="1371600" indent="-457200">
              <a:lnSpc>
                <a:spcPct val="100000"/>
              </a:lnSpc>
              <a:spcAft>
                <a:spcPts val="1400"/>
              </a:spcAft>
              <a:buClr>
                <a:schemeClr val="tx2"/>
              </a:buClr>
              <a:buFont typeface="Arial" charset="0"/>
              <a:buChar char="•"/>
              <a:defRPr sz="2000" baseline="0">
                <a:solidFill>
                  <a:schemeClr val="bg2"/>
                </a:solidFill>
              </a:defRPr>
            </a:lvl3pPr>
            <a:lvl4pPr marL="1714500" indent="-342900">
              <a:lnSpc>
                <a:spcPct val="100000"/>
              </a:lnSpc>
              <a:spcAft>
                <a:spcPts val="1400"/>
              </a:spcAft>
              <a:buClr>
                <a:schemeClr val="tx2"/>
              </a:buClr>
              <a:buFont typeface="Arial" charset="0"/>
              <a:buChar char="•"/>
              <a:defRPr sz="1800" baseline="0">
                <a:solidFill>
                  <a:schemeClr val="bg2"/>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666FF145-6662-3B47-9F2E-326DD978AFE3}"/>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8835158" y="1513025"/>
            <a:ext cx="4146550" cy="5344975"/>
          </a:xfrm>
          <a:prstGeom prst="rect">
            <a:avLst/>
          </a:prstGeom>
        </p:spPr>
      </p:pic>
    </p:spTree>
    <p:extLst>
      <p:ext uri="{BB962C8B-B14F-4D97-AF65-F5344CB8AC3E}">
        <p14:creationId xmlns:p14="http://schemas.microsoft.com/office/powerpoint/2010/main" val="45430417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Right Green One Colum No Logo">
    <p:spTree>
      <p:nvGrpSpPr>
        <p:cNvPr id="1" name=""/>
        <p:cNvGrpSpPr/>
        <p:nvPr/>
      </p:nvGrpSpPr>
      <p:grpSpPr>
        <a:xfrm>
          <a:off x="0" y="0"/>
          <a:ext cx="0" cy="0"/>
          <a:chOff x="0" y="0"/>
          <a:chExt cx="0" cy="0"/>
        </a:xfrm>
      </p:grpSpPr>
      <p:sp>
        <p:nvSpPr>
          <p:cNvPr id="4" name="Title 1"/>
          <p:cNvSpPr>
            <a:spLocks noGrp="1"/>
          </p:cNvSpPr>
          <p:nvPr>
            <p:ph type="title"/>
          </p:nvPr>
        </p:nvSpPr>
        <p:spPr>
          <a:xfrm>
            <a:off x="812800" y="381002"/>
            <a:ext cx="10541000" cy="512619"/>
          </a:xfrm>
          <a:prstGeom prst="rect">
            <a:avLst/>
          </a:prstGeom>
        </p:spPr>
        <p:txBody>
          <a:bodyPr/>
          <a:lstStyle>
            <a:lvl1pPr>
              <a:defRPr sz="3600">
                <a:solidFill>
                  <a:schemeClr val="accent6">
                    <a:lumMod val="95000"/>
                    <a:lumOff val="5000"/>
                  </a:schemeClr>
                </a:solidFill>
              </a:defRPr>
            </a:lvl1pPr>
          </a:lstStyle>
          <a:p>
            <a:r>
              <a:rPr lang="en-US"/>
              <a:t>Click to edit Master title style</a:t>
            </a:r>
            <a:endParaRPr lang="en-US" dirty="0"/>
          </a:p>
        </p:txBody>
      </p:sp>
      <p:sp>
        <p:nvSpPr>
          <p:cNvPr id="7"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sp>
        <p:nvSpPr>
          <p:cNvPr id="8" name="Content Placeholder 2"/>
          <p:cNvSpPr>
            <a:spLocks noGrp="1"/>
          </p:cNvSpPr>
          <p:nvPr>
            <p:ph idx="1"/>
          </p:nvPr>
        </p:nvSpPr>
        <p:spPr>
          <a:xfrm>
            <a:off x="812800" y="1198423"/>
            <a:ext cx="5202238" cy="4802327"/>
          </a:xfrm>
          <a:prstGeom prst="rect">
            <a:avLst/>
          </a:prstGeom>
        </p:spPr>
        <p:txBody>
          <a:bodyPr/>
          <a:lstStyle>
            <a:lvl1pPr marL="514350" indent="-514350">
              <a:lnSpc>
                <a:spcPct val="100000"/>
              </a:lnSpc>
              <a:spcAft>
                <a:spcPts val="1400"/>
              </a:spcAft>
              <a:buClr>
                <a:schemeClr val="tx2"/>
              </a:buClr>
              <a:buFont typeface="Arial" charset="0"/>
              <a:buChar char="•"/>
              <a:defRPr sz="2800" baseline="0">
                <a:solidFill>
                  <a:schemeClr val="bg2"/>
                </a:solidFill>
              </a:defRPr>
            </a:lvl1pPr>
            <a:lvl2pPr marL="914400" indent="-457200">
              <a:lnSpc>
                <a:spcPct val="100000"/>
              </a:lnSpc>
              <a:spcAft>
                <a:spcPts val="1400"/>
              </a:spcAft>
              <a:buClr>
                <a:schemeClr val="tx2"/>
              </a:buClr>
              <a:buFont typeface="Arial" charset="0"/>
              <a:buChar char="•"/>
              <a:defRPr sz="2400" baseline="0">
                <a:solidFill>
                  <a:schemeClr val="bg2"/>
                </a:solidFill>
              </a:defRPr>
            </a:lvl2pPr>
            <a:lvl3pPr marL="1371600" indent="-457200">
              <a:lnSpc>
                <a:spcPct val="100000"/>
              </a:lnSpc>
              <a:spcAft>
                <a:spcPts val="1400"/>
              </a:spcAft>
              <a:buClr>
                <a:schemeClr val="tx2"/>
              </a:buClr>
              <a:buFont typeface="Arial" charset="0"/>
              <a:buChar char="•"/>
              <a:defRPr sz="2000" baseline="0">
                <a:solidFill>
                  <a:schemeClr val="bg2"/>
                </a:solidFill>
              </a:defRPr>
            </a:lvl3pPr>
            <a:lvl4pPr marL="1714500" indent="-342900">
              <a:lnSpc>
                <a:spcPct val="100000"/>
              </a:lnSpc>
              <a:spcAft>
                <a:spcPts val="1400"/>
              </a:spcAft>
              <a:buClr>
                <a:schemeClr val="tx2"/>
              </a:buClr>
              <a:buFont typeface="Arial" charset="0"/>
              <a:buChar char="•"/>
              <a:defRPr sz="1800" baseline="0">
                <a:solidFill>
                  <a:schemeClr val="bg2"/>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5F233FAB-1B95-564B-9D3D-8599EDC1086E}"/>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9012382" y="2530491"/>
            <a:ext cx="3179618" cy="4098582"/>
          </a:xfrm>
          <a:prstGeom prst="rect">
            <a:avLst/>
          </a:prstGeom>
        </p:spPr>
      </p:pic>
    </p:spTree>
    <p:extLst>
      <p:ext uri="{BB962C8B-B14F-4D97-AF65-F5344CB8AC3E}">
        <p14:creationId xmlns:p14="http://schemas.microsoft.com/office/powerpoint/2010/main" val="116506120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Grey Chevrons LG Right Two Column">
    <p:spTree>
      <p:nvGrpSpPr>
        <p:cNvPr id="1" name=""/>
        <p:cNvGrpSpPr/>
        <p:nvPr/>
      </p:nvGrpSpPr>
      <p:grpSpPr>
        <a:xfrm>
          <a:off x="0" y="0"/>
          <a:ext cx="0" cy="0"/>
          <a:chOff x="0" y="0"/>
          <a:chExt cx="0" cy="0"/>
        </a:xfrm>
      </p:grpSpPr>
      <p:sp>
        <p:nvSpPr>
          <p:cNvPr id="3" name="Title 1"/>
          <p:cNvSpPr>
            <a:spLocks noGrp="1"/>
          </p:cNvSpPr>
          <p:nvPr>
            <p:ph type="title"/>
          </p:nvPr>
        </p:nvSpPr>
        <p:spPr>
          <a:xfrm>
            <a:off x="812800" y="381002"/>
            <a:ext cx="10541000" cy="512619"/>
          </a:xfrm>
          <a:prstGeom prst="rect">
            <a:avLst/>
          </a:prstGeom>
        </p:spPr>
        <p:txBody>
          <a:bodyPr/>
          <a:lstStyle>
            <a:lvl1pPr>
              <a:defRPr sz="3600">
                <a:solidFill>
                  <a:schemeClr val="accent6"/>
                </a:solidFill>
              </a:defRPr>
            </a:lvl1pPr>
          </a:lstStyle>
          <a:p>
            <a:r>
              <a:rPr lang="en-US"/>
              <a:t>Click to edit Master title style</a:t>
            </a:r>
            <a:endParaRPr lang="en-US" dirty="0"/>
          </a:p>
        </p:txBody>
      </p:sp>
      <p:sp>
        <p:nvSpPr>
          <p:cNvPr id="11"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sp>
        <p:nvSpPr>
          <p:cNvPr id="12" name="Content Placeholder 2"/>
          <p:cNvSpPr>
            <a:spLocks noGrp="1"/>
          </p:cNvSpPr>
          <p:nvPr>
            <p:ph idx="1"/>
          </p:nvPr>
        </p:nvSpPr>
        <p:spPr>
          <a:xfrm>
            <a:off x="812800" y="1198423"/>
            <a:ext cx="5202238" cy="4802327"/>
          </a:xfrm>
          <a:prstGeom prst="rect">
            <a:avLst/>
          </a:prstGeom>
        </p:spPr>
        <p:txBody>
          <a:bodyPr/>
          <a:lstStyle>
            <a:lvl1pPr marL="514350" indent="-514350">
              <a:lnSpc>
                <a:spcPct val="100000"/>
              </a:lnSpc>
              <a:spcAft>
                <a:spcPts val="1400"/>
              </a:spcAft>
              <a:buClr>
                <a:schemeClr val="tx2"/>
              </a:buClr>
              <a:buFont typeface="Arial" charset="0"/>
              <a:buChar char="•"/>
              <a:defRPr sz="2800" baseline="0">
                <a:solidFill>
                  <a:schemeClr val="bg2"/>
                </a:solidFill>
              </a:defRPr>
            </a:lvl1pPr>
            <a:lvl2pPr marL="914400" indent="-457200">
              <a:lnSpc>
                <a:spcPct val="100000"/>
              </a:lnSpc>
              <a:spcAft>
                <a:spcPts val="1400"/>
              </a:spcAft>
              <a:buClr>
                <a:schemeClr val="tx2"/>
              </a:buClr>
              <a:buFont typeface="Arial" charset="0"/>
              <a:buChar char="•"/>
              <a:defRPr sz="2400" baseline="0">
                <a:solidFill>
                  <a:schemeClr val="bg2"/>
                </a:solidFill>
              </a:defRPr>
            </a:lvl2pPr>
            <a:lvl3pPr marL="1371600" indent="-457200">
              <a:lnSpc>
                <a:spcPct val="100000"/>
              </a:lnSpc>
              <a:spcAft>
                <a:spcPts val="1400"/>
              </a:spcAft>
              <a:buClr>
                <a:schemeClr val="tx2"/>
              </a:buClr>
              <a:buFont typeface="Arial" charset="0"/>
              <a:buChar char="•"/>
              <a:defRPr sz="2000" baseline="0">
                <a:solidFill>
                  <a:schemeClr val="bg2"/>
                </a:solidFill>
              </a:defRPr>
            </a:lvl3pPr>
            <a:lvl4pPr marL="1714500" indent="-342900">
              <a:lnSpc>
                <a:spcPct val="100000"/>
              </a:lnSpc>
              <a:spcAft>
                <a:spcPts val="1400"/>
              </a:spcAft>
              <a:buClr>
                <a:schemeClr val="tx2"/>
              </a:buClr>
              <a:buFont typeface="Arial" charset="0"/>
              <a:buChar char="•"/>
              <a:defRPr sz="1800" baseline="0">
                <a:solidFill>
                  <a:schemeClr val="bg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2"/>
          <p:cNvSpPr>
            <a:spLocks noGrp="1"/>
          </p:cNvSpPr>
          <p:nvPr>
            <p:ph idx="10"/>
          </p:nvPr>
        </p:nvSpPr>
        <p:spPr>
          <a:xfrm>
            <a:off x="6151562" y="1198423"/>
            <a:ext cx="5202238" cy="4802327"/>
          </a:xfrm>
          <a:prstGeom prst="rect">
            <a:avLst/>
          </a:prstGeom>
        </p:spPr>
        <p:txBody>
          <a:bodyPr/>
          <a:lstStyle>
            <a:lvl1pPr marL="514350" indent="-514350">
              <a:lnSpc>
                <a:spcPct val="100000"/>
              </a:lnSpc>
              <a:spcAft>
                <a:spcPts val="1400"/>
              </a:spcAft>
              <a:buClr>
                <a:schemeClr val="tx2"/>
              </a:buClr>
              <a:buFont typeface="Arial" charset="0"/>
              <a:buChar char="•"/>
              <a:defRPr sz="2800" baseline="0">
                <a:solidFill>
                  <a:schemeClr val="bg2"/>
                </a:solidFill>
              </a:defRPr>
            </a:lvl1pPr>
            <a:lvl2pPr marL="914400" indent="-457200">
              <a:lnSpc>
                <a:spcPct val="100000"/>
              </a:lnSpc>
              <a:spcAft>
                <a:spcPts val="1400"/>
              </a:spcAft>
              <a:buClr>
                <a:schemeClr val="tx2"/>
              </a:buClr>
              <a:buFont typeface="Arial" charset="0"/>
              <a:buChar char="•"/>
              <a:defRPr sz="2400" baseline="0">
                <a:solidFill>
                  <a:schemeClr val="bg2"/>
                </a:solidFill>
              </a:defRPr>
            </a:lvl2pPr>
            <a:lvl3pPr marL="1371600" indent="-457200">
              <a:lnSpc>
                <a:spcPct val="100000"/>
              </a:lnSpc>
              <a:spcAft>
                <a:spcPts val="1400"/>
              </a:spcAft>
              <a:buClr>
                <a:schemeClr val="tx2"/>
              </a:buClr>
              <a:buFont typeface="Arial" charset="0"/>
              <a:buChar char="•"/>
              <a:defRPr sz="2000" baseline="0">
                <a:solidFill>
                  <a:schemeClr val="bg2"/>
                </a:solidFill>
              </a:defRPr>
            </a:lvl3pPr>
            <a:lvl4pPr marL="1714500" indent="-342900">
              <a:lnSpc>
                <a:spcPct val="100000"/>
              </a:lnSpc>
              <a:spcAft>
                <a:spcPts val="1400"/>
              </a:spcAft>
              <a:buClr>
                <a:schemeClr val="tx2"/>
              </a:buClr>
              <a:buFont typeface="Arial" charset="0"/>
              <a:buChar char="•"/>
              <a:defRPr sz="1800" baseline="0">
                <a:solidFill>
                  <a:schemeClr val="bg2"/>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EC3526E2-8504-D745-85B7-2D8B82D6C278}"/>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8835158" y="1513025"/>
            <a:ext cx="4146550" cy="5344975"/>
          </a:xfrm>
          <a:prstGeom prst="rect">
            <a:avLst/>
          </a:prstGeom>
        </p:spPr>
      </p:pic>
    </p:spTree>
    <p:extLst>
      <p:ext uri="{BB962C8B-B14F-4D97-AF65-F5344CB8AC3E}">
        <p14:creationId xmlns:p14="http://schemas.microsoft.com/office/powerpoint/2010/main" val="103422770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Left Gray One Column">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12800" y="381002"/>
            <a:ext cx="10541000" cy="512619"/>
          </a:xfrm>
          <a:prstGeom prst="rect">
            <a:avLst/>
          </a:prstGeom>
        </p:spPr>
        <p:txBody>
          <a:bodyPr/>
          <a:lstStyle>
            <a:lvl1pPr>
              <a:defRPr sz="3600">
                <a:solidFill>
                  <a:schemeClr val="accent6">
                    <a:lumMod val="95000"/>
                    <a:lumOff val="5000"/>
                  </a:schemeClr>
                </a:solidFill>
              </a:defRPr>
            </a:lvl1pPr>
          </a:lstStyle>
          <a:p>
            <a:r>
              <a:rPr lang="en-US"/>
              <a:t>Click to edit Master title style</a:t>
            </a:r>
            <a:endParaRPr lang="en-US" dirty="0"/>
          </a:p>
        </p:txBody>
      </p:sp>
      <p:sp>
        <p:nvSpPr>
          <p:cNvPr id="14"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sp>
        <p:nvSpPr>
          <p:cNvPr id="15" name="Content Placeholder 2"/>
          <p:cNvSpPr>
            <a:spLocks noGrp="1"/>
          </p:cNvSpPr>
          <p:nvPr>
            <p:ph idx="1"/>
          </p:nvPr>
        </p:nvSpPr>
        <p:spPr>
          <a:xfrm>
            <a:off x="812800" y="1198423"/>
            <a:ext cx="5202238" cy="4802327"/>
          </a:xfrm>
          <a:prstGeom prst="rect">
            <a:avLst/>
          </a:prstGeom>
        </p:spPr>
        <p:txBody>
          <a:bodyPr/>
          <a:lstStyle>
            <a:lvl1pPr marL="514350" indent="-514350">
              <a:lnSpc>
                <a:spcPct val="100000"/>
              </a:lnSpc>
              <a:spcAft>
                <a:spcPts val="1400"/>
              </a:spcAft>
              <a:buClr>
                <a:schemeClr val="tx2"/>
              </a:buClr>
              <a:buFont typeface="Arial" charset="0"/>
              <a:buChar char="•"/>
              <a:defRPr sz="2800" baseline="0">
                <a:solidFill>
                  <a:schemeClr val="bg2"/>
                </a:solidFill>
              </a:defRPr>
            </a:lvl1pPr>
            <a:lvl2pPr marL="914400" indent="-457200">
              <a:lnSpc>
                <a:spcPct val="100000"/>
              </a:lnSpc>
              <a:spcAft>
                <a:spcPts val="1400"/>
              </a:spcAft>
              <a:buClr>
                <a:schemeClr val="tx2"/>
              </a:buClr>
              <a:buFont typeface="Arial" charset="0"/>
              <a:buChar char="•"/>
              <a:defRPr sz="2400" baseline="0">
                <a:solidFill>
                  <a:schemeClr val="bg2"/>
                </a:solidFill>
              </a:defRPr>
            </a:lvl2pPr>
            <a:lvl3pPr marL="1371600" indent="-457200">
              <a:lnSpc>
                <a:spcPct val="100000"/>
              </a:lnSpc>
              <a:spcAft>
                <a:spcPts val="1400"/>
              </a:spcAft>
              <a:buClr>
                <a:schemeClr val="tx2"/>
              </a:buClr>
              <a:buFont typeface="Arial" charset="0"/>
              <a:buChar char="•"/>
              <a:defRPr sz="2000" baseline="0">
                <a:solidFill>
                  <a:schemeClr val="bg2"/>
                </a:solidFill>
              </a:defRPr>
            </a:lvl3pPr>
            <a:lvl4pPr marL="1714500" indent="-342900">
              <a:lnSpc>
                <a:spcPct val="100000"/>
              </a:lnSpc>
              <a:spcAft>
                <a:spcPts val="1400"/>
              </a:spcAft>
              <a:buClr>
                <a:schemeClr val="tx2"/>
              </a:buClr>
              <a:buFont typeface="Arial" charset="0"/>
              <a:buChar char="•"/>
              <a:defRPr sz="1800" baseline="0">
                <a:solidFill>
                  <a:schemeClr val="bg2"/>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463E2E9-185D-BF48-BBDA-CB55AC4E1412}"/>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9012382" y="2530491"/>
            <a:ext cx="3179618" cy="4098582"/>
          </a:xfrm>
          <a:prstGeom prst="rect">
            <a:avLst/>
          </a:prstGeom>
        </p:spPr>
      </p:pic>
    </p:spTree>
    <p:extLst>
      <p:ext uri="{BB962C8B-B14F-4D97-AF65-F5344CB8AC3E}">
        <p14:creationId xmlns:p14="http://schemas.microsoft.com/office/powerpoint/2010/main" val="278930485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812800" y="381002"/>
            <a:ext cx="10541000" cy="512619"/>
          </a:xfrm>
          <a:prstGeom prst="rect">
            <a:avLst/>
          </a:prstGeom>
        </p:spPr>
        <p:txBody>
          <a:bodyPr/>
          <a:lstStyle>
            <a:lvl1pPr>
              <a:defRPr sz="3600">
                <a:solidFill>
                  <a:schemeClr val="accent6">
                    <a:lumMod val="95000"/>
                    <a:lumOff val="5000"/>
                  </a:schemeClr>
                </a:solidFill>
              </a:defRPr>
            </a:lvl1pPr>
          </a:lstStyle>
          <a:p>
            <a:r>
              <a:rPr lang="en-US"/>
              <a:t>Click to edit Master title style</a:t>
            </a:r>
            <a:endParaRPr lang="en-US" dirty="0"/>
          </a:p>
        </p:txBody>
      </p:sp>
      <p:sp>
        <p:nvSpPr>
          <p:cNvPr id="6"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pic>
        <p:nvPicPr>
          <p:cNvPr id="7" name="Picture 6">
            <a:extLst>
              <a:ext uri="{FF2B5EF4-FFF2-40B4-BE49-F238E27FC236}">
                <a16:creationId xmlns:a16="http://schemas.microsoft.com/office/drawing/2014/main" id="{60E3C9CD-0434-084F-8DE9-4B75841F790E}"/>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9012382" y="2530491"/>
            <a:ext cx="3179618" cy="4098582"/>
          </a:xfrm>
          <a:prstGeom prst="rect">
            <a:avLst/>
          </a:prstGeom>
        </p:spPr>
      </p:pic>
    </p:spTree>
    <p:extLst>
      <p:ext uri="{BB962C8B-B14F-4D97-AF65-F5344CB8AC3E}">
        <p14:creationId xmlns:p14="http://schemas.microsoft.com/office/powerpoint/2010/main" val="105460539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Gray Left Blank For Image">
    <p:spTree>
      <p:nvGrpSpPr>
        <p:cNvPr id="1" name=""/>
        <p:cNvGrpSpPr/>
        <p:nvPr/>
      </p:nvGrpSpPr>
      <p:grpSpPr>
        <a:xfrm>
          <a:off x="0" y="0"/>
          <a:ext cx="0" cy="0"/>
          <a:chOff x="0" y="0"/>
          <a:chExt cx="0" cy="0"/>
        </a:xfrm>
      </p:grpSpPr>
      <p:sp>
        <p:nvSpPr>
          <p:cNvPr id="6" name="Title 1"/>
          <p:cNvSpPr>
            <a:spLocks noGrp="1"/>
          </p:cNvSpPr>
          <p:nvPr>
            <p:ph type="title"/>
          </p:nvPr>
        </p:nvSpPr>
        <p:spPr>
          <a:xfrm>
            <a:off x="812800" y="381002"/>
            <a:ext cx="10541000" cy="512619"/>
          </a:xfrm>
          <a:prstGeom prst="rect">
            <a:avLst/>
          </a:prstGeom>
        </p:spPr>
        <p:txBody>
          <a:bodyPr/>
          <a:lstStyle>
            <a:lvl1pPr>
              <a:defRPr sz="3600">
                <a:solidFill>
                  <a:schemeClr val="accent6">
                    <a:lumMod val="95000"/>
                    <a:lumOff val="5000"/>
                  </a:schemeClr>
                </a:solidFill>
              </a:defRPr>
            </a:lvl1pPr>
          </a:lstStyle>
          <a:p>
            <a:r>
              <a:rPr lang="en-US"/>
              <a:t>Click to edit Master title style</a:t>
            </a:r>
            <a:endParaRPr lang="en-US" dirty="0"/>
          </a:p>
        </p:txBody>
      </p:sp>
      <p:sp>
        <p:nvSpPr>
          <p:cNvPr id="12"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pic>
        <p:nvPicPr>
          <p:cNvPr id="4" name="Picture 3">
            <a:extLst>
              <a:ext uri="{FF2B5EF4-FFF2-40B4-BE49-F238E27FC236}">
                <a16:creationId xmlns:a16="http://schemas.microsoft.com/office/drawing/2014/main" id="{149791D0-7362-FC4E-85EC-672FBB8C0858}"/>
              </a:ext>
            </a:extLst>
          </p:cNvPr>
          <p:cNvPicPr>
            <a:picLocks noChangeAspect="1"/>
          </p:cNvPicPr>
          <p:nvPr userDrawn="1"/>
        </p:nvPicPr>
        <p:blipFill>
          <a:blip r:embed="rId2">
            <a:alphaModFix amt="11000"/>
            <a:extLst>
              <a:ext uri="{28A0092B-C50C-407E-A947-70E740481C1C}">
                <a14:useLocalDpi xmlns:a14="http://schemas.microsoft.com/office/drawing/2010/main" val="0"/>
              </a:ext>
            </a:extLst>
          </a:blip>
          <a:stretch>
            <a:fillRect/>
          </a:stretch>
        </p:blipFill>
        <p:spPr>
          <a:xfrm>
            <a:off x="0" y="2944452"/>
            <a:ext cx="3186545" cy="4107511"/>
          </a:xfrm>
          <a:prstGeom prst="rect">
            <a:avLst/>
          </a:prstGeom>
        </p:spPr>
      </p:pic>
    </p:spTree>
    <p:extLst>
      <p:ext uri="{BB962C8B-B14F-4D97-AF65-F5344CB8AC3E}">
        <p14:creationId xmlns:p14="http://schemas.microsoft.com/office/powerpoint/2010/main" val="379068404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Right Green Blank for Image">
    <p:spTree>
      <p:nvGrpSpPr>
        <p:cNvPr id="1" name=""/>
        <p:cNvGrpSpPr/>
        <p:nvPr/>
      </p:nvGrpSpPr>
      <p:grpSpPr>
        <a:xfrm>
          <a:off x="0" y="0"/>
          <a:ext cx="0" cy="0"/>
          <a:chOff x="0" y="0"/>
          <a:chExt cx="0" cy="0"/>
        </a:xfrm>
      </p:grpSpPr>
      <p:sp>
        <p:nvSpPr>
          <p:cNvPr id="6" name="Title 1"/>
          <p:cNvSpPr>
            <a:spLocks noGrp="1"/>
          </p:cNvSpPr>
          <p:nvPr>
            <p:ph type="title"/>
          </p:nvPr>
        </p:nvSpPr>
        <p:spPr>
          <a:xfrm>
            <a:off x="812800" y="381002"/>
            <a:ext cx="10541000" cy="512619"/>
          </a:xfrm>
          <a:prstGeom prst="rect">
            <a:avLst/>
          </a:prstGeom>
        </p:spPr>
        <p:txBody>
          <a:bodyPr/>
          <a:lstStyle>
            <a:lvl1pPr>
              <a:defRPr sz="3600">
                <a:solidFill>
                  <a:schemeClr val="accent6">
                    <a:lumMod val="95000"/>
                    <a:lumOff val="5000"/>
                  </a:schemeClr>
                </a:solidFill>
              </a:defRPr>
            </a:lvl1pPr>
          </a:lstStyle>
          <a:p>
            <a:r>
              <a:rPr lang="en-US"/>
              <a:t>Click to edit Master title style</a:t>
            </a:r>
            <a:endParaRPr lang="en-US" dirty="0"/>
          </a:p>
        </p:txBody>
      </p:sp>
      <p:sp>
        <p:nvSpPr>
          <p:cNvPr id="13" name="Text Placeholder 10"/>
          <p:cNvSpPr>
            <a:spLocks noGrp="1"/>
          </p:cNvSpPr>
          <p:nvPr>
            <p:ph type="body" sz="quarter" idx="14" hasCustomPrompt="1"/>
          </p:nvPr>
        </p:nvSpPr>
        <p:spPr>
          <a:xfrm>
            <a:off x="10515600" y="76200"/>
            <a:ext cx="1295400" cy="304802"/>
          </a:xfrm>
          <a:prstGeom prst="rect">
            <a:avLst/>
          </a:prstGeom>
        </p:spPr>
        <p:txBody>
          <a:bodyPr/>
          <a:lstStyle>
            <a:lvl1pPr marL="0" indent="0" algn="r">
              <a:buFontTx/>
              <a:buNone/>
              <a:defRPr sz="1800" baseline="0">
                <a:solidFill>
                  <a:schemeClr val="bg2"/>
                </a:solidFill>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dirty="0"/>
              <a:t>PAGE #</a:t>
            </a:r>
          </a:p>
        </p:txBody>
      </p:sp>
      <p:pic>
        <p:nvPicPr>
          <p:cNvPr id="7" name="Picture 6">
            <a:extLst>
              <a:ext uri="{FF2B5EF4-FFF2-40B4-BE49-F238E27FC236}">
                <a16:creationId xmlns:a16="http://schemas.microsoft.com/office/drawing/2014/main" id="{3EEBEAD3-D25A-6349-A417-8392E7ECF490}"/>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1654782"/>
            <a:ext cx="4036578" cy="5203218"/>
          </a:xfrm>
          <a:prstGeom prst="rect">
            <a:avLst/>
          </a:prstGeom>
        </p:spPr>
      </p:pic>
    </p:spTree>
    <p:extLst>
      <p:ext uri="{BB962C8B-B14F-4D97-AF65-F5344CB8AC3E}">
        <p14:creationId xmlns:p14="http://schemas.microsoft.com/office/powerpoint/2010/main" val="37515979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Green Right_Single Colum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5598" y="6254309"/>
            <a:ext cx="1455685" cy="321527"/>
          </a:xfrm>
          <a:prstGeom prst="rect">
            <a:avLst/>
          </a:prstGeom>
        </p:spPr>
      </p:pic>
      <p:sp>
        <p:nvSpPr>
          <p:cNvPr id="10" name="Freeform 9"/>
          <p:cNvSpPr/>
          <p:nvPr/>
        </p:nvSpPr>
        <p:spPr>
          <a:xfrm flipH="1">
            <a:off x="11023029" y="4960706"/>
            <a:ext cx="1168971" cy="1897294"/>
          </a:xfrm>
          <a:custGeom>
            <a:avLst/>
            <a:gdLst>
              <a:gd name="connsiteX0" fmla="*/ 876728 w 876728"/>
              <a:gd name="connsiteY0" fmla="*/ 1897294 h 1897294"/>
              <a:gd name="connsiteX1" fmla="*/ 0 w 876728"/>
              <a:gd name="connsiteY1" fmla="*/ 1897294 h 1897294"/>
              <a:gd name="connsiteX2" fmla="*/ 0 w 876728"/>
              <a:gd name="connsiteY2" fmla="*/ 1856198 h 1897294"/>
              <a:gd name="connsiteX3" fmla="*/ 0 w 876728"/>
              <a:gd name="connsiteY3" fmla="*/ 0 h 1897294"/>
              <a:gd name="connsiteX4" fmla="*/ 876728 w 876728"/>
              <a:gd name="connsiteY4" fmla="*/ 1897294 h 1897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728" h="1897294">
                <a:moveTo>
                  <a:pt x="876728" y="1897294"/>
                </a:moveTo>
                <a:lnTo>
                  <a:pt x="0" y="1897294"/>
                </a:lnTo>
                <a:lnTo>
                  <a:pt x="0" y="1856198"/>
                </a:lnTo>
                <a:lnTo>
                  <a:pt x="0" y="0"/>
                </a:lnTo>
                <a:lnTo>
                  <a:pt x="876728" y="189729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1" name="Title 1"/>
          <p:cNvSpPr>
            <a:spLocks noGrp="1"/>
          </p:cNvSpPr>
          <p:nvPr>
            <p:ph type="title"/>
          </p:nvPr>
        </p:nvSpPr>
        <p:spPr>
          <a:xfrm>
            <a:off x="812800" y="381000"/>
            <a:ext cx="10541000" cy="512619"/>
          </a:xfrm>
          <a:prstGeom prst="rect">
            <a:avLst/>
          </a:prstGeom>
        </p:spPr>
        <p:txBody>
          <a:bodyPr/>
          <a:lstStyle/>
          <a:p>
            <a:r>
              <a:rPr lang="en-US"/>
              <a:t>Click to edit Master title style</a:t>
            </a:r>
            <a:endParaRPr lang="en-US" dirty="0"/>
          </a:p>
        </p:txBody>
      </p:sp>
      <p:sp>
        <p:nvSpPr>
          <p:cNvPr id="13" name="Slide Number Placeholder 5"/>
          <p:cNvSpPr>
            <a:spLocks noGrp="1"/>
          </p:cNvSpPr>
          <p:nvPr>
            <p:ph type="sldNum" sz="quarter" idx="4"/>
          </p:nvPr>
        </p:nvSpPr>
        <p:spPr>
          <a:xfrm>
            <a:off x="11353800" y="2"/>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5808E-83CD-4F4A-B7BD-0A1370721585}" type="slidenum">
              <a:rPr lang="en-US" smtClean="0"/>
              <a:t>‹#›</a:t>
            </a:fld>
            <a:endParaRPr lang="en-US" dirty="0"/>
          </a:p>
        </p:txBody>
      </p:sp>
      <p:sp>
        <p:nvSpPr>
          <p:cNvPr id="7" name="Content Placeholder 2"/>
          <p:cNvSpPr>
            <a:spLocks noGrp="1"/>
          </p:cNvSpPr>
          <p:nvPr>
            <p:ph idx="1"/>
          </p:nvPr>
        </p:nvSpPr>
        <p:spPr>
          <a:xfrm>
            <a:off x="812800" y="1049483"/>
            <a:ext cx="10541000" cy="5127481"/>
          </a:xfrm>
          <a:prstGeom prst="rect">
            <a:avLst/>
          </a:prstGeom>
        </p:spPr>
        <p:txBody>
          <a:bodyPr/>
          <a:lstStyle>
            <a:lvl1pPr>
              <a:buClr>
                <a:schemeClr val="tx1">
                  <a:lumMod val="75000"/>
                  <a:lumOff val="25000"/>
                </a:schemeClr>
              </a:buClr>
              <a:defRPr baseline="0">
                <a:solidFill>
                  <a:schemeClr val="tx1">
                    <a:lumMod val="75000"/>
                    <a:lumOff val="25000"/>
                  </a:schemeClr>
                </a:solidFill>
              </a:defRPr>
            </a:lvl1pPr>
            <a:lvl2pPr>
              <a:buClr>
                <a:schemeClr val="tx1">
                  <a:lumMod val="75000"/>
                  <a:lumOff val="25000"/>
                </a:schemeClr>
              </a:buClr>
              <a:defRPr baseline="0">
                <a:solidFill>
                  <a:schemeClr val="tx1">
                    <a:lumMod val="75000"/>
                    <a:lumOff val="25000"/>
                  </a:schemeClr>
                </a:solidFill>
              </a:defRPr>
            </a:lvl2pPr>
            <a:lvl3pPr>
              <a:buClr>
                <a:schemeClr val="tx1">
                  <a:lumMod val="75000"/>
                  <a:lumOff val="25000"/>
                </a:schemeClr>
              </a:buClr>
              <a:defRPr baseline="0">
                <a:solidFill>
                  <a:schemeClr val="tx1">
                    <a:lumMod val="75000"/>
                    <a:lumOff val="25000"/>
                  </a:schemeClr>
                </a:solidFill>
              </a:defRPr>
            </a:lvl3pPr>
            <a:lvl4pPr>
              <a:buClr>
                <a:schemeClr val="tx1">
                  <a:lumMod val="75000"/>
                  <a:lumOff val="25000"/>
                </a:schemeClr>
              </a:buClr>
              <a:defRPr baseline="0">
                <a:solidFill>
                  <a:schemeClr val="tx1">
                    <a:lumMod val="75000"/>
                    <a:lumOff val="2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1219222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71"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A7B44-5841-48A0-A077-217669AB96FE}"/>
              </a:ext>
            </a:extLst>
          </p:cNvPr>
          <p:cNvSpPr>
            <a:spLocks noGrp="1"/>
          </p:cNvSpPr>
          <p:nvPr>
            <p:ph type="ctrTitle"/>
          </p:nvPr>
        </p:nvSpPr>
        <p:spPr/>
        <p:txBody>
          <a:bodyPr/>
          <a:lstStyle/>
          <a:p>
            <a:r>
              <a:rPr lang="en-US" dirty="0"/>
              <a:t>Federal tax law changes</a:t>
            </a:r>
          </a:p>
        </p:txBody>
      </p:sp>
      <p:sp>
        <p:nvSpPr>
          <p:cNvPr id="3" name="Subtitle 2">
            <a:extLst>
              <a:ext uri="{FF2B5EF4-FFF2-40B4-BE49-F238E27FC236}">
                <a16:creationId xmlns:a16="http://schemas.microsoft.com/office/drawing/2014/main" id="{1E6DC947-3B11-46F4-9077-29C12CFF935F}"/>
              </a:ext>
            </a:extLst>
          </p:cNvPr>
          <p:cNvSpPr>
            <a:spLocks noGrp="1"/>
          </p:cNvSpPr>
          <p:nvPr>
            <p:ph type="subTitle" idx="1"/>
          </p:nvPr>
        </p:nvSpPr>
        <p:spPr/>
        <p:txBody>
          <a:bodyPr/>
          <a:lstStyle/>
          <a:p>
            <a:r>
              <a:rPr lang="en-US" dirty="0"/>
              <a:t>Presented by:  Melinda Garvin, ea</a:t>
            </a:r>
          </a:p>
        </p:txBody>
      </p:sp>
    </p:spTree>
    <p:extLst>
      <p:ext uri="{BB962C8B-B14F-4D97-AF65-F5344CB8AC3E}">
        <p14:creationId xmlns:p14="http://schemas.microsoft.com/office/powerpoint/2010/main" val="2958962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C623-282C-4DDF-AC2B-A0DE76E2D133}"/>
              </a:ext>
            </a:extLst>
          </p:cNvPr>
          <p:cNvSpPr>
            <a:spLocks noGrp="1"/>
          </p:cNvSpPr>
          <p:nvPr>
            <p:ph type="title"/>
          </p:nvPr>
        </p:nvSpPr>
        <p:spPr/>
        <p:txBody>
          <a:bodyPr>
            <a:normAutofit fontScale="90000"/>
          </a:bodyPr>
          <a:lstStyle/>
          <a:p>
            <a:r>
              <a:rPr lang="en-US" dirty="0">
                <a:solidFill>
                  <a:schemeClr val="tx2"/>
                </a:solidFill>
              </a:rPr>
              <a:t>Student Loans Discharged</a:t>
            </a:r>
          </a:p>
        </p:txBody>
      </p:sp>
      <p:sp>
        <p:nvSpPr>
          <p:cNvPr id="3" name="Text Placeholder 2">
            <a:extLst>
              <a:ext uri="{FF2B5EF4-FFF2-40B4-BE49-F238E27FC236}">
                <a16:creationId xmlns:a16="http://schemas.microsoft.com/office/drawing/2014/main" id="{8F7444CB-30C0-4F13-B43F-56F44B528218}"/>
              </a:ext>
            </a:extLst>
          </p:cNvPr>
          <p:cNvSpPr>
            <a:spLocks noGrp="1"/>
          </p:cNvSpPr>
          <p:nvPr>
            <p:ph type="body" sz="quarter" idx="14"/>
          </p:nvPr>
        </p:nvSpPr>
        <p:spPr/>
        <p:txBody>
          <a:bodyPr>
            <a:normAutofit fontScale="77500" lnSpcReduction="20000"/>
          </a:bodyPr>
          <a:lstStyle/>
          <a:p>
            <a:endParaRPr lang="en-US" dirty="0"/>
          </a:p>
        </p:txBody>
      </p:sp>
      <p:sp>
        <p:nvSpPr>
          <p:cNvPr id="4" name="Content Placeholder 3">
            <a:extLst>
              <a:ext uri="{FF2B5EF4-FFF2-40B4-BE49-F238E27FC236}">
                <a16:creationId xmlns:a16="http://schemas.microsoft.com/office/drawing/2014/main" id="{CA5830D5-A59A-4C10-9C88-9B8A68EAA63E}"/>
              </a:ext>
            </a:extLst>
          </p:cNvPr>
          <p:cNvSpPr>
            <a:spLocks noGrp="1"/>
          </p:cNvSpPr>
          <p:nvPr>
            <p:ph idx="1"/>
          </p:nvPr>
        </p:nvSpPr>
        <p:spPr>
          <a:xfrm>
            <a:off x="812800" y="1198423"/>
            <a:ext cx="3839099" cy="4802327"/>
          </a:xfrm>
        </p:spPr>
        <p:txBody>
          <a:bodyPr/>
          <a:lstStyle/>
          <a:p>
            <a:r>
              <a:rPr lang="en-US" dirty="0">
                <a:solidFill>
                  <a:srgbClr val="0070C0"/>
                </a:solidFill>
              </a:rPr>
              <a:t>Excludes debt discharged</a:t>
            </a:r>
          </a:p>
          <a:p>
            <a:pPr lvl="1"/>
            <a:r>
              <a:rPr lang="en-US" dirty="0">
                <a:solidFill>
                  <a:srgbClr val="C00000"/>
                </a:solidFill>
              </a:rPr>
              <a:t>Death or</a:t>
            </a:r>
          </a:p>
          <a:p>
            <a:pPr lvl="1"/>
            <a:r>
              <a:rPr lang="en-US" dirty="0">
                <a:solidFill>
                  <a:srgbClr val="C00000"/>
                </a:solidFill>
              </a:rPr>
              <a:t>Total and permanent disability</a:t>
            </a:r>
          </a:p>
        </p:txBody>
      </p:sp>
      <p:pic>
        <p:nvPicPr>
          <p:cNvPr id="5" name="Picture 4">
            <a:extLst>
              <a:ext uri="{FF2B5EF4-FFF2-40B4-BE49-F238E27FC236}">
                <a16:creationId xmlns:a16="http://schemas.microsoft.com/office/drawing/2014/main" id="{3C4F41F7-7A94-4FC9-841D-FD1AE060DDCD}"/>
              </a:ext>
            </a:extLst>
          </p:cNvPr>
          <p:cNvPicPr>
            <a:picLocks noChangeAspect="1"/>
          </p:cNvPicPr>
          <p:nvPr/>
        </p:nvPicPr>
        <p:blipFill>
          <a:blip r:embed="rId2"/>
          <a:stretch>
            <a:fillRect/>
          </a:stretch>
        </p:blipFill>
        <p:spPr>
          <a:xfrm>
            <a:off x="7172849" y="581025"/>
            <a:ext cx="4286250" cy="5695950"/>
          </a:xfrm>
          <a:prstGeom prst="rect">
            <a:avLst/>
          </a:prstGeom>
        </p:spPr>
      </p:pic>
    </p:spTree>
    <p:extLst>
      <p:ext uri="{BB962C8B-B14F-4D97-AF65-F5344CB8AC3E}">
        <p14:creationId xmlns:p14="http://schemas.microsoft.com/office/powerpoint/2010/main" val="193490622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CF4AD-FD34-453A-AA30-9771B415E34B}"/>
              </a:ext>
            </a:extLst>
          </p:cNvPr>
          <p:cNvSpPr>
            <a:spLocks noGrp="1"/>
          </p:cNvSpPr>
          <p:nvPr>
            <p:ph type="title"/>
          </p:nvPr>
        </p:nvSpPr>
        <p:spPr/>
        <p:txBody>
          <a:bodyPr>
            <a:normAutofit fontScale="90000"/>
          </a:bodyPr>
          <a:lstStyle/>
          <a:p>
            <a:r>
              <a:rPr lang="en-US" dirty="0"/>
              <a:t>Standard Deductions &amp; Exemptions</a:t>
            </a:r>
          </a:p>
        </p:txBody>
      </p:sp>
      <p:sp>
        <p:nvSpPr>
          <p:cNvPr id="3" name="Text Placeholder 2">
            <a:extLst>
              <a:ext uri="{FF2B5EF4-FFF2-40B4-BE49-F238E27FC236}">
                <a16:creationId xmlns:a16="http://schemas.microsoft.com/office/drawing/2014/main" id="{7A5AD613-3649-4B4D-8128-421DC12A91C0}"/>
              </a:ext>
            </a:extLst>
          </p:cNvPr>
          <p:cNvSpPr>
            <a:spLocks noGrp="1"/>
          </p:cNvSpPr>
          <p:nvPr>
            <p:ph type="body" sz="quarter" idx="14"/>
          </p:nvPr>
        </p:nvSpPr>
        <p:spPr/>
        <p:txBody>
          <a:bodyPr>
            <a:normAutofit fontScale="77500" lnSpcReduction="20000"/>
          </a:bodyPr>
          <a:lstStyle/>
          <a:p>
            <a:endParaRPr lang="en-US" dirty="0"/>
          </a:p>
        </p:txBody>
      </p:sp>
      <p:sp>
        <p:nvSpPr>
          <p:cNvPr id="4" name="Content Placeholder 3">
            <a:extLst>
              <a:ext uri="{FF2B5EF4-FFF2-40B4-BE49-F238E27FC236}">
                <a16:creationId xmlns:a16="http://schemas.microsoft.com/office/drawing/2014/main" id="{731B53D5-732D-4DEB-AF8A-1F027823541C}"/>
              </a:ext>
            </a:extLst>
          </p:cNvPr>
          <p:cNvSpPr>
            <a:spLocks noGrp="1"/>
          </p:cNvSpPr>
          <p:nvPr>
            <p:ph idx="1"/>
          </p:nvPr>
        </p:nvSpPr>
        <p:spPr/>
        <p:txBody>
          <a:bodyPr/>
          <a:lstStyle/>
          <a:p>
            <a:pPr>
              <a:buFont typeface="Wingdings" panose="05000000000000000000" pitchFamily="2" charset="2"/>
              <a:buChar char="Ø"/>
            </a:pPr>
            <a:r>
              <a:rPr lang="en-US" dirty="0"/>
              <a:t>Exemptions – </a:t>
            </a:r>
            <a:r>
              <a:rPr lang="en-US" dirty="0">
                <a:solidFill>
                  <a:srgbClr val="FF0000"/>
                </a:solidFill>
              </a:rPr>
              <a:t>Gone</a:t>
            </a:r>
          </a:p>
          <a:p>
            <a:pPr>
              <a:buFont typeface="Wingdings" panose="05000000000000000000" pitchFamily="2" charset="2"/>
              <a:buChar char="Ø"/>
            </a:pPr>
            <a:r>
              <a:rPr lang="en-US" dirty="0"/>
              <a:t>Standard deductions increased</a:t>
            </a:r>
          </a:p>
          <a:p>
            <a:pPr lvl="1">
              <a:buFont typeface="Wingdings" panose="05000000000000000000" pitchFamily="2" charset="2"/>
              <a:buChar char="Ø"/>
            </a:pPr>
            <a:r>
              <a:rPr lang="en-US" dirty="0"/>
              <a:t>MFJ 24,000</a:t>
            </a:r>
          </a:p>
          <a:p>
            <a:pPr lvl="1">
              <a:buFont typeface="Wingdings" panose="05000000000000000000" pitchFamily="2" charset="2"/>
              <a:buChar char="Ø"/>
            </a:pPr>
            <a:r>
              <a:rPr lang="en-US" dirty="0"/>
              <a:t>HOH 18,000</a:t>
            </a:r>
          </a:p>
          <a:p>
            <a:pPr lvl="1">
              <a:buFont typeface="Wingdings" panose="05000000000000000000" pitchFamily="2" charset="2"/>
              <a:buChar char="Ø"/>
            </a:pPr>
            <a:r>
              <a:rPr lang="en-US" dirty="0"/>
              <a:t>MFS/Single 12,000</a:t>
            </a:r>
          </a:p>
          <a:p>
            <a:pPr marL="0" indent="0">
              <a:buNone/>
            </a:pPr>
            <a:endParaRPr lang="en-US" dirty="0"/>
          </a:p>
        </p:txBody>
      </p:sp>
      <p:pic>
        <p:nvPicPr>
          <p:cNvPr id="5" name="Picture 4">
            <a:extLst>
              <a:ext uri="{FF2B5EF4-FFF2-40B4-BE49-F238E27FC236}">
                <a16:creationId xmlns:a16="http://schemas.microsoft.com/office/drawing/2014/main" id="{6D68102D-09C0-4D5A-BE9D-54E3ADC6E348}"/>
              </a:ext>
            </a:extLst>
          </p:cNvPr>
          <p:cNvPicPr>
            <a:picLocks noChangeAspect="1"/>
          </p:cNvPicPr>
          <p:nvPr/>
        </p:nvPicPr>
        <p:blipFill>
          <a:blip r:embed="rId2"/>
          <a:stretch>
            <a:fillRect/>
          </a:stretch>
        </p:blipFill>
        <p:spPr>
          <a:xfrm>
            <a:off x="6685622" y="1491449"/>
            <a:ext cx="4595477" cy="4057095"/>
          </a:xfrm>
          <a:prstGeom prst="rect">
            <a:avLst/>
          </a:prstGeom>
        </p:spPr>
      </p:pic>
    </p:spTree>
    <p:extLst>
      <p:ext uri="{BB962C8B-B14F-4D97-AF65-F5344CB8AC3E}">
        <p14:creationId xmlns:p14="http://schemas.microsoft.com/office/powerpoint/2010/main" val="132158732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FF708-8EE1-473E-A0BB-1745C236E84E}"/>
              </a:ext>
            </a:extLst>
          </p:cNvPr>
          <p:cNvSpPr>
            <a:spLocks noGrp="1"/>
          </p:cNvSpPr>
          <p:nvPr>
            <p:ph type="title"/>
          </p:nvPr>
        </p:nvSpPr>
        <p:spPr/>
        <p:txBody>
          <a:bodyPr>
            <a:normAutofit fontScale="90000"/>
          </a:bodyPr>
          <a:lstStyle/>
          <a:p>
            <a:r>
              <a:rPr lang="en-US" sz="4800" dirty="0">
                <a:solidFill>
                  <a:schemeClr val="tx2"/>
                </a:solidFill>
              </a:rPr>
              <a:t>Dependents</a:t>
            </a:r>
          </a:p>
        </p:txBody>
      </p:sp>
      <p:sp>
        <p:nvSpPr>
          <p:cNvPr id="3" name="Text Placeholder 2">
            <a:extLst>
              <a:ext uri="{FF2B5EF4-FFF2-40B4-BE49-F238E27FC236}">
                <a16:creationId xmlns:a16="http://schemas.microsoft.com/office/drawing/2014/main" id="{31F5E61F-B2C4-41E4-8399-5B412385461A}"/>
              </a:ext>
            </a:extLst>
          </p:cNvPr>
          <p:cNvSpPr>
            <a:spLocks noGrp="1"/>
          </p:cNvSpPr>
          <p:nvPr>
            <p:ph type="body" sz="quarter" idx="14"/>
          </p:nvPr>
        </p:nvSpPr>
        <p:spPr/>
        <p:txBody>
          <a:bodyPr>
            <a:normAutofit fontScale="77500" lnSpcReduction="20000"/>
          </a:bodyPr>
          <a:lstStyle/>
          <a:p>
            <a:endParaRPr lang="en-US" dirty="0"/>
          </a:p>
        </p:txBody>
      </p:sp>
      <p:sp>
        <p:nvSpPr>
          <p:cNvPr id="4" name="Rectangle 3">
            <a:extLst>
              <a:ext uri="{FF2B5EF4-FFF2-40B4-BE49-F238E27FC236}">
                <a16:creationId xmlns:a16="http://schemas.microsoft.com/office/drawing/2014/main" id="{7C9501E7-1B18-49D4-8340-9033EFECCF30}"/>
              </a:ext>
            </a:extLst>
          </p:cNvPr>
          <p:cNvSpPr/>
          <p:nvPr/>
        </p:nvSpPr>
        <p:spPr>
          <a:xfrm>
            <a:off x="5892801" y="228601"/>
            <a:ext cx="4165599" cy="5213735"/>
          </a:xfrm>
          <a:prstGeom prst="rect">
            <a:avLst/>
          </a:prstGeom>
        </p:spPr>
        <p:txBody>
          <a:bodyPr wrap="square">
            <a:spAutoFit/>
          </a:bodyPr>
          <a:lstStyle/>
          <a:p>
            <a:pPr marL="571500" lvl="0" indent="-457200" eaLnBrk="1" fontAlgn="auto" hangingPunct="1">
              <a:spcBef>
                <a:spcPct val="20000"/>
              </a:spcBef>
              <a:spcAft>
                <a:spcPts val="0"/>
              </a:spcAft>
              <a:buClr>
                <a:srgbClr val="629DD1"/>
              </a:buClr>
              <a:buFont typeface="Wingdings" panose="05000000000000000000" pitchFamily="2" charset="2"/>
              <a:buChar char="Ø"/>
            </a:pPr>
            <a:r>
              <a:rPr lang="en-US" sz="3200" dirty="0">
                <a:solidFill>
                  <a:srgbClr val="5E6F3B"/>
                </a:solidFill>
                <a:latin typeface="Century Schoolbook"/>
                <a:cs typeface="+mn-cs"/>
              </a:rPr>
              <a:t>Still important to analyze</a:t>
            </a:r>
          </a:p>
          <a:p>
            <a:pPr marL="868680" lvl="1" indent="-457200" eaLnBrk="1" fontAlgn="auto" hangingPunct="1">
              <a:spcBef>
                <a:spcPct val="20000"/>
              </a:spcBef>
              <a:spcAft>
                <a:spcPts val="0"/>
              </a:spcAft>
              <a:buClr>
                <a:srgbClr val="297FD5"/>
              </a:buClr>
              <a:buFont typeface="Wingdings" panose="05000000000000000000" pitchFamily="2" charset="2"/>
              <a:buChar char="Ø"/>
            </a:pPr>
            <a:r>
              <a:rPr lang="en-US" sz="3200" dirty="0">
                <a:solidFill>
                  <a:srgbClr val="5E6F3B"/>
                </a:solidFill>
                <a:latin typeface="Century Schoolbook"/>
                <a:cs typeface="+mn-cs"/>
              </a:rPr>
              <a:t>Many credits &amp; benefits depend on it</a:t>
            </a:r>
          </a:p>
          <a:p>
            <a:pPr marL="571500" lvl="0" indent="-457200" eaLnBrk="1" fontAlgn="auto" hangingPunct="1">
              <a:spcBef>
                <a:spcPct val="20000"/>
              </a:spcBef>
              <a:spcAft>
                <a:spcPts val="0"/>
              </a:spcAft>
              <a:buClr>
                <a:srgbClr val="629DD1"/>
              </a:buClr>
              <a:buFont typeface="Wingdings" panose="05000000000000000000" pitchFamily="2" charset="2"/>
              <a:buChar char="Ø"/>
            </a:pPr>
            <a:r>
              <a:rPr lang="en-US" sz="3200" dirty="0">
                <a:solidFill>
                  <a:srgbClr val="5E6F3B"/>
                </a:solidFill>
                <a:latin typeface="Century Schoolbook"/>
                <a:cs typeface="+mn-cs"/>
              </a:rPr>
              <a:t>TCJA did not change the definition of a dependent for IRC 152 purposes</a:t>
            </a:r>
          </a:p>
        </p:txBody>
      </p:sp>
      <p:pic>
        <p:nvPicPr>
          <p:cNvPr id="5" name="Picture 4">
            <a:extLst>
              <a:ext uri="{FF2B5EF4-FFF2-40B4-BE49-F238E27FC236}">
                <a16:creationId xmlns:a16="http://schemas.microsoft.com/office/drawing/2014/main" id="{424A085E-164C-4332-9431-6BC9A3D93E50}"/>
              </a:ext>
            </a:extLst>
          </p:cNvPr>
          <p:cNvPicPr>
            <a:picLocks noChangeAspect="1"/>
          </p:cNvPicPr>
          <p:nvPr/>
        </p:nvPicPr>
        <p:blipFill>
          <a:blip r:embed="rId2"/>
          <a:stretch>
            <a:fillRect/>
          </a:stretch>
        </p:blipFill>
        <p:spPr>
          <a:xfrm>
            <a:off x="0" y="1524000"/>
            <a:ext cx="5226755" cy="4842933"/>
          </a:xfrm>
          <a:prstGeom prst="rect">
            <a:avLst/>
          </a:prstGeom>
        </p:spPr>
      </p:pic>
    </p:spTree>
    <p:extLst>
      <p:ext uri="{BB962C8B-B14F-4D97-AF65-F5344CB8AC3E}">
        <p14:creationId xmlns:p14="http://schemas.microsoft.com/office/powerpoint/2010/main" val="29775092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AMT</a:t>
            </a:r>
          </a:p>
        </p:txBody>
      </p:sp>
      <p:sp>
        <p:nvSpPr>
          <p:cNvPr id="3" name="Content Placeholder 2"/>
          <p:cNvSpPr>
            <a:spLocks noGrp="1"/>
          </p:cNvSpPr>
          <p:nvPr>
            <p:ph idx="1"/>
          </p:nvPr>
        </p:nvSpPr>
        <p:spPr>
          <a:xfrm>
            <a:off x="266268" y="1049483"/>
            <a:ext cx="4030524" cy="5555503"/>
          </a:xfrm>
        </p:spPr>
        <p:txBody>
          <a:bodyPr/>
          <a:lstStyle/>
          <a:p>
            <a:endParaRPr lang="en-US" dirty="0"/>
          </a:p>
          <a:p>
            <a:r>
              <a:rPr lang="en-US" dirty="0">
                <a:solidFill>
                  <a:srgbClr val="D70001"/>
                </a:solidFill>
                <a:latin typeface="Arial" panose="020B0604020202020204" pitchFamily="34" charset="0"/>
                <a:cs typeface="Arial" panose="020B0604020202020204" pitchFamily="34" charset="0"/>
              </a:rPr>
              <a:t>Not repealed</a:t>
            </a:r>
          </a:p>
          <a:p>
            <a:endParaRPr lang="en-US" dirty="0">
              <a:solidFill>
                <a:srgbClr val="D70001"/>
              </a:solidFill>
              <a:latin typeface="Arial" panose="020B0604020202020204" pitchFamily="34" charset="0"/>
              <a:cs typeface="Arial" panose="020B0604020202020204" pitchFamily="34" charset="0"/>
            </a:endParaRPr>
          </a:p>
          <a:p>
            <a:r>
              <a:rPr lang="en-US" dirty="0">
                <a:solidFill>
                  <a:srgbClr val="D70001"/>
                </a:solidFill>
                <a:latin typeface="Arial" panose="020B0604020202020204" pitchFamily="34" charset="0"/>
                <a:cs typeface="Arial" panose="020B0604020202020204" pitchFamily="34" charset="0"/>
              </a:rPr>
              <a:t>Exemptions increased</a:t>
            </a:r>
          </a:p>
          <a:p>
            <a:endParaRPr lang="en-US" dirty="0">
              <a:solidFill>
                <a:srgbClr val="D70001"/>
              </a:solidFill>
              <a:latin typeface="Arial" panose="020B0604020202020204" pitchFamily="34" charset="0"/>
              <a:cs typeface="Arial" panose="020B0604020202020204" pitchFamily="34" charset="0"/>
            </a:endParaRPr>
          </a:p>
          <a:p>
            <a:r>
              <a:rPr lang="en-US" dirty="0">
                <a:solidFill>
                  <a:srgbClr val="D70001"/>
                </a:solidFill>
                <a:latin typeface="Arial" panose="020B0604020202020204" pitchFamily="34" charset="0"/>
                <a:cs typeface="Arial" panose="020B0604020202020204" pitchFamily="34" charset="0"/>
              </a:rPr>
              <a:t>Phase-out of exemption </a:t>
            </a:r>
            <a:r>
              <a:rPr lang="en-US" b="1" u="sng" dirty="0">
                <a:solidFill>
                  <a:srgbClr val="D70001"/>
                </a:solidFill>
                <a:latin typeface="Arial" panose="020B0604020202020204" pitchFamily="34" charset="0"/>
                <a:cs typeface="Arial" panose="020B0604020202020204" pitchFamily="34" charset="0"/>
              </a:rPr>
              <a:t>substantially</a:t>
            </a:r>
            <a:r>
              <a:rPr lang="en-US" dirty="0">
                <a:solidFill>
                  <a:srgbClr val="D70001"/>
                </a:solidFill>
                <a:latin typeface="Arial" panose="020B0604020202020204" pitchFamily="34" charset="0"/>
                <a:cs typeface="Arial" panose="020B0604020202020204" pitchFamily="34" charset="0"/>
              </a:rPr>
              <a:t> increased</a:t>
            </a:r>
          </a:p>
          <a:p>
            <a:pPr marL="0" indent="0">
              <a:buNone/>
            </a:pPr>
            <a:endParaRPr lang="en-US" dirty="0"/>
          </a:p>
        </p:txBody>
      </p:sp>
      <p:pic>
        <p:nvPicPr>
          <p:cNvPr id="4" name="Picture 3">
            <a:extLst>
              <a:ext uri="{FF2B5EF4-FFF2-40B4-BE49-F238E27FC236}">
                <a16:creationId xmlns:a16="http://schemas.microsoft.com/office/drawing/2014/main" id="{AB42D41D-385C-4E2C-A3CF-226364CE9FF5}"/>
              </a:ext>
            </a:extLst>
          </p:cNvPr>
          <p:cNvPicPr>
            <a:picLocks noChangeAspect="1"/>
          </p:cNvPicPr>
          <p:nvPr/>
        </p:nvPicPr>
        <p:blipFill>
          <a:blip r:embed="rId2"/>
          <a:stretch>
            <a:fillRect/>
          </a:stretch>
        </p:blipFill>
        <p:spPr>
          <a:xfrm>
            <a:off x="4557642" y="707716"/>
            <a:ext cx="7172233" cy="5897270"/>
          </a:xfrm>
          <a:prstGeom prst="rect">
            <a:avLst/>
          </a:prstGeom>
        </p:spPr>
      </p:pic>
    </p:spTree>
    <p:extLst>
      <p:ext uri="{BB962C8B-B14F-4D97-AF65-F5344CB8AC3E}">
        <p14:creationId xmlns:p14="http://schemas.microsoft.com/office/powerpoint/2010/main" val="364285597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A7D7-FD20-425A-A0FF-D4FB210AFDAF}"/>
              </a:ext>
            </a:extLst>
          </p:cNvPr>
          <p:cNvSpPr>
            <a:spLocks noGrp="1"/>
          </p:cNvSpPr>
          <p:nvPr>
            <p:ph type="title"/>
          </p:nvPr>
        </p:nvSpPr>
        <p:spPr/>
        <p:txBody>
          <a:bodyPr>
            <a:normAutofit fontScale="90000"/>
          </a:bodyPr>
          <a:lstStyle/>
          <a:p>
            <a:r>
              <a:rPr lang="en-US" dirty="0">
                <a:solidFill>
                  <a:srgbClr val="686A17"/>
                </a:solidFill>
              </a:rPr>
              <a:t>Kiddie Tax</a:t>
            </a:r>
          </a:p>
        </p:txBody>
      </p:sp>
      <p:sp>
        <p:nvSpPr>
          <p:cNvPr id="3" name="Text Placeholder 2">
            <a:extLst>
              <a:ext uri="{FF2B5EF4-FFF2-40B4-BE49-F238E27FC236}">
                <a16:creationId xmlns:a16="http://schemas.microsoft.com/office/drawing/2014/main" id="{BCFBC488-D505-4CBA-A147-C2213D7BD0C7}"/>
              </a:ext>
            </a:extLst>
          </p:cNvPr>
          <p:cNvSpPr>
            <a:spLocks noGrp="1"/>
          </p:cNvSpPr>
          <p:nvPr>
            <p:ph type="body" sz="quarter" idx="14"/>
          </p:nvPr>
        </p:nvSpPr>
        <p:spPr/>
        <p:txBody>
          <a:bodyPr>
            <a:normAutofit fontScale="77500" lnSpcReduction="20000"/>
          </a:bodyPr>
          <a:lstStyle/>
          <a:p>
            <a:endParaRPr lang="en-US" dirty="0"/>
          </a:p>
        </p:txBody>
      </p:sp>
      <p:sp>
        <p:nvSpPr>
          <p:cNvPr id="4" name="Content Placeholder 3">
            <a:extLst>
              <a:ext uri="{FF2B5EF4-FFF2-40B4-BE49-F238E27FC236}">
                <a16:creationId xmlns:a16="http://schemas.microsoft.com/office/drawing/2014/main" id="{841EC085-91E9-4854-9CC3-50CE1E02C5AC}"/>
              </a:ext>
            </a:extLst>
          </p:cNvPr>
          <p:cNvSpPr>
            <a:spLocks noGrp="1"/>
          </p:cNvSpPr>
          <p:nvPr>
            <p:ph idx="1"/>
          </p:nvPr>
        </p:nvSpPr>
        <p:spPr>
          <a:xfrm>
            <a:off x="324528" y="1198423"/>
            <a:ext cx="5202238" cy="4802327"/>
          </a:xfrm>
        </p:spPr>
        <p:txBody>
          <a:bodyPr/>
          <a:lstStyle/>
          <a:p>
            <a:r>
              <a:rPr lang="en-US" dirty="0">
                <a:solidFill>
                  <a:srgbClr val="373F63"/>
                </a:solidFill>
              </a:rPr>
              <a:t>Somewhat simplified</a:t>
            </a:r>
          </a:p>
          <a:p>
            <a:pPr lvl="1"/>
            <a:r>
              <a:rPr lang="en-US" dirty="0">
                <a:solidFill>
                  <a:srgbClr val="373F63"/>
                </a:solidFill>
              </a:rPr>
              <a:t>No need to figure parent’s tax rate</a:t>
            </a:r>
          </a:p>
          <a:p>
            <a:r>
              <a:rPr lang="en-US" dirty="0">
                <a:solidFill>
                  <a:srgbClr val="373F63"/>
                </a:solidFill>
              </a:rPr>
              <a:t>However, price paid = taxed at estate &amp; trust rates</a:t>
            </a:r>
          </a:p>
          <a:p>
            <a:pPr lvl="1"/>
            <a:r>
              <a:rPr lang="en-US" dirty="0">
                <a:solidFill>
                  <a:srgbClr val="373F63"/>
                </a:solidFill>
              </a:rPr>
              <a:t>Can result in higher taxes</a:t>
            </a:r>
          </a:p>
        </p:txBody>
      </p:sp>
      <p:pic>
        <p:nvPicPr>
          <p:cNvPr id="3074" name="Picture 2" descr="Image result for kids making money">
            <a:extLst>
              <a:ext uri="{FF2B5EF4-FFF2-40B4-BE49-F238E27FC236}">
                <a16:creationId xmlns:a16="http://schemas.microsoft.com/office/drawing/2014/main" id="{5C8D0C30-0328-4CD3-9657-CDF357167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988" y="2101633"/>
            <a:ext cx="5735484" cy="381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4372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59" y="0"/>
            <a:ext cx="10396882" cy="1151965"/>
          </a:xfrm>
        </p:spPr>
        <p:txBody>
          <a:bodyPr/>
          <a:lstStyle/>
          <a:p>
            <a:r>
              <a:rPr lang="en-US" dirty="0"/>
              <a:t>                </a:t>
            </a:r>
            <a:r>
              <a:rPr lang="en-US" sz="4800" dirty="0"/>
              <a:t>Tax Rates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6540204"/>
              </p:ext>
            </p:extLst>
          </p:nvPr>
        </p:nvGraphicFramePr>
        <p:xfrm>
          <a:off x="702641" y="992010"/>
          <a:ext cx="10591800" cy="5257801"/>
        </p:xfrm>
        <a:graphic>
          <a:graphicData uri="http://schemas.openxmlformats.org/drawingml/2006/table">
            <a:tbl>
              <a:tblPr firstRow="1" firstCol="1" bandRow="1">
                <a:tableStyleId>{69CF1AB2-1976-4502-BF36-3FF5EA218861}</a:tableStyleId>
              </a:tblPr>
              <a:tblGrid>
                <a:gridCol w="4101336">
                  <a:extLst>
                    <a:ext uri="{9D8B030D-6E8A-4147-A177-3AD203B41FA5}">
                      <a16:colId xmlns:a16="http://schemas.microsoft.com/office/drawing/2014/main" val="20000"/>
                    </a:ext>
                  </a:extLst>
                </a:gridCol>
                <a:gridCol w="1194564">
                  <a:extLst>
                    <a:ext uri="{9D8B030D-6E8A-4147-A177-3AD203B41FA5}">
                      <a16:colId xmlns:a16="http://schemas.microsoft.com/office/drawing/2014/main" val="20001"/>
                    </a:ext>
                  </a:extLst>
                </a:gridCol>
                <a:gridCol w="3981879">
                  <a:extLst>
                    <a:ext uri="{9D8B030D-6E8A-4147-A177-3AD203B41FA5}">
                      <a16:colId xmlns:a16="http://schemas.microsoft.com/office/drawing/2014/main" val="20002"/>
                    </a:ext>
                  </a:extLst>
                </a:gridCol>
                <a:gridCol w="1314021">
                  <a:extLst>
                    <a:ext uri="{9D8B030D-6E8A-4147-A177-3AD203B41FA5}">
                      <a16:colId xmlns:a16="http://schemas.microsoft.com/office/drawing/2014/main" val="20003"/>
                    </a:ext>
                  </a:extLst>
                </a:gridCol>
              </a:tblGrid>
              <a:tr h="808818">
                <a:tc>
                  <a:txBody>
                    <a:bodyPr/>
                    <a:lstStyle/>
                    <a:p>
                      <a:pPr marL="0" marR="0" algn="just">
                        <a:lnSpc>
                          <a:spcPct val="115000"/>
                        </a:lnSpc>
                        <a:spcBef>
                          <a:spcPts val="0"/>
                        </a:spcBef>
                        <a:spcAft>
                          <a:spcPts val="0"/>
                        </a:spcAft>
                      </a:pPr>
                      <a:r>
                        <a:rPr lang="en-US" sz="2400" dirty="0">
                          <a:effectLst/>
                        </a:rPr>
                        <a:t>Taxable Income 2017 Law</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Rate</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Taxable Income 2018 Law</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Rate</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635569">
                <a:tc>
                  <a:txBody>
                    <a:bodyPr/>
                    <a:lstStyle/>
                    <a:p>
                      <a:pPr marL="0" marR="0">
                        <a:lnSpc>
                          <a:spcPct val="115000"/>
                        </a:lnSpc>
                        <a:spcBef>
                          <a:spcPts val="0"/>
                        </a:spcBef>
                        <a:spcAft>
                          <a:spcPts val="0"/>
                        </a:spcAft>
                      </a:pPr>
                      <a:r>
                        <a:rPr lang="en-US" sz="1800" b="0" dirty="0">
                          <a:effectLst/>
                        </a:rPr>
                        <a:t>Under $9,325 Individual </a:t>
                      </a:r>
                    </a:p>
                    <a:p>
                      <a:pPr marL="0" marR="0">
                        <a:lnSpc>
                          <a:spcPct val="115000"/>
                        </a:lnSpc>
                        <a:spcBef>
                          <a:spcPts val="0"/>
                        </a:spcBef>
                        <a:spcAft>
                          <a:spcPts val="0"/>
                        </a:spcAft>
                      </a:pPr>
                      <a:r>
                        <a:rPr lang="en-US" sz="1800" b="0" dirty="0">
                          <a:effectLst/>
                        </a:rPr>
                        <a:t>Under $18,650 Married</a:t>
                      </a:r>
                      <a:endParaRPr lang="en-US" sz="1800" b="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10%</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Under $9,525 Individual </a:t>
                      </a:r>
                    </a:p>
                    <a:p>
                      <a:pPr marL="0" marR="0">
                        <a:lnSpc>
                          <a:spcPct val="115000"/>
                        </a:lnSpc>
                        <a:spcBef>
                          <a:spcPts val="0"/>
                        </a:spcBef>
                        <a:spcAft>
                          <a:spcPts val="0"/>
                        </a:spcAft>
                      </a:pPr>
                      <a:r>
                        <a:rPr lang="en-US" sz="1800" dirty="0">
                          <a:effectLst/>
                        </a:rPr>
                        <a:t>Under $19,500 Married</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10%</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635569">
                <a:tc>
                  <a:txBody>
                    <a:bodyPr/>
                    <a:lstStyle/>
                    <a:p>
                      <a:pPr marL="0" marR="0">
                        <a:lnSpc>
                          <a:spcPct val="115000"/>
                        </a:lnSpc>
                        <a:spcBef>
                          <a:spcPts val="0"/>
                        </a:spcBef>
                        <a:spcAft>
                          <a:spcPts val="0"/>
                        </a:spcAft>
                      </a:pPr>
                      <a:r>
                        <a:rPr lang="en-US" sz="1800" b="0" dirty="0">
                          <a:effectLst/>
                        </a:rPr>
                        <a:t>$9,325 –$37,950 Individual </a:t>
                      </a:r>
                    </a:p>
                    <a:p>
                      <a:pPr marL="0" marR="0">
                        <a:lnSpc>
                          <a:spcPct val="115000"/>
                        </a:lnSpc>
                        <a:spcBef>
                          <a:spcPts val="0"/>
                        </a:spcBef>
                        <a:spcAft>
                          <a:spcPts val="0"/>
                        </a:spcAft>
                      </a:pPr>
                      <a:r>
                        <a:rPr lang="en-US" sz="1800" b="0" dirty="0">
                          <a:effectLst/>
                        </a:rPr>
                        <a:t>$18,650 –$75,900 Married</a:t>
                      </a:r>
                      <a:endParaRPr lang="en-US" sz="1800" b="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15%</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$9,526 – $38,700 Individual </a:t>
                      </a:r>
                    </a:p>
                    <a:p>
                      <a:pPr marL="0" marR="0">
                        <a:lnSpc>
                          <a:spcPct val="115000"/>
                        </a:lnSpc>
                        <a:spcBef>
                          <a:spcPts val="0"/>
                        </a:spcBef>
                        <a:spcAft>
                          <a:spcPts val="0"/>
                        </a:spcAft>
                      </a:pPr>
                      <a:r>
                        <a:rPr lang="en-US" sz="1800" dirty="0">
                          <a:effectLst/>
                        </a:rPr>
                        <a:t>$19,500 – $77,400 Married</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12%</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635569">
                <a:tc>
                  <a:txBody>
                    <a:bodyPr/>
                    <a:lstStyle/>
                    <a:p>
                      <a:pPr marL="0" marR="0">
                        <a:lnSpc>
                          <a:spcPct val="115000"/>
                        </a:lnSpc>
                        <a:spcBef>
                          <a:spcPts val="0"/>
                        </a:spcBef>
                        <a:spcAft>
                          <a:spcPts val="0"/>
                        </a:spcAft>
                      </a:pPr>
                      <a:r>
                        <a:rPr lang="en-US" sz="1800" b="0" dirty="0">
                          <a:effectLst/>
                        </a:rPr>
                        <a:t>$37,950 – $91,900 Individual </a:t>
                      </a:r>
                    </a:p>
                    <a:p>
                      <a:pPr marL="0" marR="0">
                        <a:lnSpc>
                          <a:spcPct val="115000"/>
                        </a:lnSpc>
                        <a:spcBef>
                          <a:spcPts val="0"/>
                        </a:spcBef>
                        <a:spcAft>
                          <a:spcPts val="0"/>
                        </a:spcAft>
                      </a:pPr>
                      <a:r>
                        <a:rPr lang="en-US" sz="1800" b="0" dirty="0">
                          <a:effectLst/>
                        </a:rPr>
                        <a:t>$75,900 – $153,100 Married</a:t>
                      </a:r>
                      <a:endParaRPr lang="en-US" sz="1800" b="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25%</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$38,701 – $82,500 Individual </a:t>
                      </a:r>
                    </a:p>
                    <a:p>
                      <a:pPr marL="0" marR="0">
                        <a:lnSpc>
                          <a:spcPct val="115000"/>
                        </a:lnSpc>
                        <a:spcBef>
                          <a:spcPts val="0"/>
                        </a:spcBef>
                        <a:spcAft>
                          <a:spcPts val="0"/>
                        </a:spcAft>
                      </a:pPr>
                      <a:r>
                        <a:rPr lang="en-US" sz="1800" dirty="0">
                          <a:effectLst/>
                        </a:rPr>
                        <a:t>$77,401 – $165,000 Married</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22%</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635569">
                <a:tc>
                  <a:txBody>
                    <a:bodyPr/>
                    <a:lstStyle/>
                    <a:p>
                      <a:pPr marL="0" marR="0">
                        <a:lnSpc>
                          <a:spcPct val="115000"/>
                        </a:lnSpc>
                        <a:spcBef>
                          <a:spcPts val="0"/>
                        </a:spcBef>
                        <a:spcAft>
                          <a:spcPts val="0"/>
                        </a:spcAft>
                      </a:pPr>
                      <a:r>
                        <a:rPr lang="en-US" sz="1800" b="0" dirty="0">
                          <a:effectLst/>
                        </a:rPr>
                        <a:t>$91,900 – $191,650 Individual </a:t>
                      </a:r>
                    </a:p>
                    <a:p>
                      <a:pPr marL="0" marR="0">
                        <a:lnSpc>
                          <a:spcPct val="115000"/>
                        </a:lnSpc>
                        <a:spcBef>
                          <a:spcPts val="0"/>
                        </a:spcBef>
                        <a:spcAft>
                          <a:spcPts val="0"/>
                        </a:spcAft>
                      </a:pPr>
                      <a:r>
                        <a:rPr lang="en-US" sz="1800" b="0" dirty="0">
                          <a:effectLst/>
                        </a:rPr>
                        <a:t>$153,100 – $233,350 Married</a:t>
                      </a:r>
                      <a:endParaRPr lang="en-US" sz="1800" b="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28%</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$82,500 – $157,500 Individual $165,001 – $315,000 Married</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24%</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635569">
                <a:tc>
                  <a:txBody>
                    <a:bodyPr/>
                    <a:lstStyle/>
                    <a:p>
                      <a:pPr marL="0" marR="0">
                        <a:lnSpc>
                          <a:spcPct val="115000"/>
                        </a:lnSpc>
                        <a:spcBef>
                          <a:spcPts val="0"/>
                        </a:spcBef>
                        <a:spcAft>
                          <a:spcPts val="0"/>
                        </a:spcAft>
                      </a:pPr>
                      <a:r>
                        <a:rPr lang="en-US" sz="1800" b="0" dirty="0">
                          <a:effectLst/>
                        </a:rPr>
                        <a:t>$191,650–$416,700 Individual</a:t>
                      </a:r>
                    </a:p>
                    <a:p>
                      <a:pPr marL="0" marR="0">
                        <a:lnSpc>
                          <a:spcPct val="115000"/>
                        </a:lnSpc>
                        <a:spcBef>
                          <a:spcPts val="0"/>
                        </a:spcBef>
                        <a:spcAft>
                          <a:spcPts val="0"/>
                        </a:spcAft>
                      </a:pPr>
                      <a:r>
                        <a:rPr lang="en-US" sz="1800" b="0" dirty="0">
                          <a:effectLst/>
                        </a:rPr>
                        <a:t>$233,350 – $416,700 Married</a:t>
                      </a:r>
                      <a:endParaRPr lang="en-US" sz="1800" b="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33%</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$157,500 – $200,000 Individual $315,001 – $400,000 Married</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32%</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635569">
                <a:tc>
                  <a:txBody>
                    <a:bodyPr/>
                    <a:lstStyle/>
                    <a:p>
                      <a:pPr marL="0" marR="0">
                        <a:lnSpc>
                          <a:spcPct val="115000"/>
                        </a:lnSpc>
                        <a:spcBef>
                          <a:spcPts val="0"/>
                        </a:spcBef>
                        <a:spcAft>
                          <a:spcPts val="0"/>
                        </a:spcAft>
                      </a:pPr>
                      <a:r>
                        <a:rPr lang="en-US" sz="1800" b="0" dirty="0">
                          <a:effectLst/>
                        </a:rPr>
                        <a:t>$416,700 - $418,400 Individual $416,700 - $470,700 Married</a:t>
                      </a:r>
                      <a:endParaRPr lang="en-US" sz="1800" b="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35%</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$200,001 – $500,000 Individual $400,001 – $600,000 Married</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35%</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635569">
                <a:tc>
                  <a:txBody>
                    <a:bodyPr/>
                    <a:lstStyle/>
                    <a:p>
                      <a:pPr marL="0" marR="0">
                        <a:lnSpc>
                          <a:spcPct val="115000"/>
                        </a:lnSpc>
                        <a:spcBef>
                          <a:spcPts val="0"/>
                        </a:spcBef>
                        <a:spcAft>
                          <a:spcPts val="0"/>
                        </a:spcAft>
                      </a:pPr>
                      <a:r>
                        <a:rPr lang="en-US" sz="1800" b="0" dirty="0">
                          <a:effectLst/>
                        </a:rPr>
                        <a:t>Over $418,400 Individual </a:t>
                      </a:r>
                    </a:p>
                    <a:p>
                      <a:pPr marL="0" marR="0">
                        <a:lnSpc>
                          <a:spcPct val="115000"/>
                        </a:lnSpc>
                        <a:spcBef>
                          <a:spcPts val="0"/>
                        </a:spcBef>
                        <a:spcAft>
                          <a:spcPts val="0"/>
                        </a:spcAft>
                      </a:pPr>
                      <a:r>
                        <a:rPr lang="en-US" sz="1800" b="0" dirty="0">
                          <a:effectLst/>
                        </a:rPr>
                        <a:t>Over $470,700 Married</a:t>
                      </a:r>
                      <a:endParaRPr lang="en-US" sz="1800" b="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39.6%</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Over $500,000 Individual </a:t>
                      </a:r>
                    </a:p>
                    <a:p>
                      <a:pPr marL="0" marR="0">
                        <a:lnSpc>
                          <a:spcPct val="115000"/>
                        </a:lnSpc>
                        <a:spcBef>
                          <a:spcPts val="0"/>
                        </a:spcBef>
                        <a:spcAft>
                          <a:spcPts val="0"/>
                        </a:spcAft>
                      </a:pPr>
                      <a:r>
                        <a:rPr lang="en-US" sz="1800" dirty="0">
                          <a:effectLst/>
                        </a:rPr>
                        <a:t>Over $600,001 Married</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37%</a:t>
                      </a:r>
                      <a:endParaRPr lang="en-U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2496007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73" y="0"/>
            <a:ext cx="10396882" cy="1151965"/>
          </a:xfrm>
        </p:spPr>
        <p:txBody>
          <a:bodyPr/>
          <a:lstStyle/>
          <a:p>
            <a:r>
              <a:rPr lang="en-US" dirty="0"/>
              <a:t>Marked Up Schedule A</a:t>
            </a:r>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4815" t="3841" r="5777" b="66524"/>
          <a:stretch/>
        </p:blipFill>
        <p:spPr bwMode="auto">
          <a:xfrm>
            <a:off x="1074198" y="967666"/>
            <a:ext cx="9395832" cy="50775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83132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59" y="0"/>
            <a:ext cx="10396882" cy="1151965"/>
          </a:xfrm>
        </p:spPr>
        <p:txBody>
          <a:bodyPr/>
          <a:lstStyle/>
          <a:p>
            <a:r>
              <a:rPr lang="en-US" dirty="0"/>
              <a:t>Marked Up Schedule A</a:t>
            </a:r>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6846" t="32403" r="3747" b="40810"/>
          <a:stretch/>
        </p:blipFill>
        <p:spPr bwMode="auto">
          <a:xfrm>
            <a:off x="897559" y="1151965"/>
            <a:ext cx="10120544" cy="52111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942704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71" y="0"/>
            <a:ext cx="10396882" cy="1151965"/>
          </a:xfrm>
        </p:spPr>
        <p:txBody>
          <a:bodyPr/>
          <a:lstStyle/>
          <a:p>
            <a:r>
              <a:rPr lang="en-US" dirty="0"/>
              <a:t>Marked Up Schedule A</a:t>
            </a:r>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5153" t="59042" r="5440" b="5995"/>
          <a:stretch/>
        </p:blipFill>
        <p:spPr bwMode="auto">
          <a:xfrm>
            <a:off x="1541347" y="926236"/>
            <a:ext cx="9768694" cy="60841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185113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duotone>
              <a:schemeClr val="bg1">
                <a:shade val="48000"/>
                <a:satMod val="110000"/>
                <a:lumMod val="40000"/>
              </a:schemeClr>
              <a:schemeClr val="bg1">
                <a:tint val="90000"/>
                <a:lumMod val="106000"/>
              </a:schemeClr>
            </a:duotone>
            <a:extLst>
              <a:ext uri="{BEBA8EAE-BF5A-486C-A8C5-ECC9F3942E4B}">
                <a14:imgProps xmlns:a14="http://schemas.microsoft.com/office/drawing/2010/main">
                  <a14:imgLayer r:embed="rId3">
                    <a14:imgEffect>
                      <a14:artisticCement/>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BF0D-149B-467A-AC62-6AD2A8441EEA}"/>
              </a:ext>
            </a:extLst>
          </p:cNvPr>
          <p:cNvSpPr>
            <a:spLocks noGrp="1"/>
          </p:cNvSpPr>
          <p:nvPr>
            <p:ph type="title"/>
          </p:nvPr>
        </p:nvSpPr>
        <p:spPr>
          <a:xfrm>
            <a:off x="812800" y="381002"/>
            <a:ext cx="10541000" cy="817421"/>
          </a:xfrm>
        </p:spPr>
        <p:txBody>
          <a:bodyPr/>
          <a:lstStyle/>
          <a:p>
            <a:r>
              <a:rPr lang="en-US" sz="4400" dirty="0">
                <a:solidFill>
                  <a:srgbClr val="7030A0"/>
                </a:solidFill>
              </a:rPr>
              <a:t>Medical</a:t>
            </a:r>
          </a:p>
        </p:txBody>
      </p:sp>
      <p:sp>
        <p:nvSpPr>
          <p:cNvPr id="4" name="Content Placeholder 3">
            <a:extLst>
              <a:ext uri="{FF2B5EF4-FFF2-40B4-BE49-F238E27FC236}">
                <a16:creationId xmlns:a16="http://schemas.microsoft.com/office/drawing/2014/main" id="{706F7DD4-C886-4CDC-B839-CD56F70965A8}"/>
              </a:ext>
            </a:extLst>
          </p:cNvPr>
          <p:cNvSpPr>
            <a:spLocks noGrp="1"/>
          </p:cNvSpPr>
          <p:nvPr>
            <p:ph idx="1"/>
          </p:nvPr>
        </p:nvSpPr>
        <p:spPr/>
        <p:txBody>
          <a:bodyPr/>
          <a:lstStyle/>
          <a:p>
            <a:r>
              <a:rPr lang="en-US" sz="3600" dirty="0">
                <a:solidFill>
                  <a:schemeClr val="tx2">
                    <a:lumMod val="75000"/>
                  </a:schemeClr>
                </a:solidFill>
              </a:rPr>
              <a:t>Remains 7.5%</a:t>
            </a:r>
          </a:p>
          <a:p>
            <a:r>
              <a:rPr lang="en-US" sz="3600" dirty="0">
                <a:solidFill>
                  <a:schemeClr val="tx2">
                    <a:lumMod val="75000"/>
                  </a:schemeClr>
                </a:solidFill>
              </a:rPr>
              <a:t>No AMT addback</a:t>
            </a:r>
          </a:p>
        </p:txBody>
      </p:sp>
      <p:pic>
        <p:nvPicPr>
          <p:cNvPr id="5" name="Picture 4">
            <a:extLst>
              <a:ext uri="{FF2B5EF4-FFF2-40B4-BE49-F238E27FC236}">
                <a16:creationId xmlns:a16="http://schemas.microsoft.com/office/drawing/2014/main" id="{ECBF716C-B699-46D3-90C7-66579DA39063}"/>
              </a:ext>
            </a:extLst>
          </p:cNvPr>
          <p:cNvPicPr>
            <a:picLocks noChangeAspect="1"/>
          </p:cNvPicPr>
          <p:nvPr/>
        </p:nvPicPr>
        <p:blipFill>
          <a:blip r:embed="rId4"/>
          <a:stretch>
            <a:fillRect/>
          </a:stretch>
        </p:blipFill>
        <p:spPr>
          <a:xfrm>
            <a:off x="5717771" y="1503225"/>
            <a:ext cx="5933296" cy="3353602"/>
          </a:xfrm>
          <a:prstGeom prst="rect">
            <a:avLst/>
          </a:prstGeom>
        </p:spPr>
      </p:pic>
    </p:spTree>
    <p:extLst>
      <p:ext uri="{BB962C8B-B14F-4D97-AF65-F5344CB8AC3E}">
        <p14:creationId xmlns:p14="http://schemas.microsoft.com/office/powerpoint/2010/main" val="10958639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miling for the camera&#10;&#10;Description generated with very high confidence">
            <a:extLst>
              <a:ext uri="{FF2B5EF4-FFF2-40B4-BE49-F238E27FC236}">
                <a16:creationId xmlns:a16="http://schemas.microsoft.com/office/drawing/2014/main" id="{C2390BD6-03E6-42E5-B1D0-51CF34BD438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sp>
        <p:nvSpPr>
          <p:cNvPr id="3" name="Title 2">
            <a:extLst>
              <a:ext uri="{FF2B5EF4-FFF2-40B4-BE49-F238E27FC236}">
                <a16:creationId xmlns:a16="http://schemas.microsoft.com/office/drawing/2014/main" id="{05FAE480-FA20-4795-9DF1-22BBE3D648FA}"/>
              </a:ext>
            </a:extLst>
          </p:cNvPr>
          <p:cNvSpPr>
            <a:spLocks noGrp="1"/>
          </p:cNvSpPr>
          <p:nvPr>
            <p:ph type="title"/>
          </p:nvPr>
        </p:nvSpPr>
        <p:spPr/>
        <p:txBody>
          <a:bodyPr>
            <a:normAutofit fontScale="90000"/>
          </a:bodyPr>
          <a:lstStyle/>
          <a:p>
            <a:r>
              <a:rPr lang="en-US" dirty="0"/>
              <a:t>Melinda Garvin, EA</a:t>
            </a:r>
          </a:p>
        </p:txBody>
      </p:sp>
      <p:sp>
        <p:nvSpPr>
          <p:cNvPr id="4" name="Content Placeholder 3">
            <a:extLst>
              <a:ext uri="{FF2B5EF4-FFF2-40B4-BE49-F238E27FC236}">
                <a16:creationId xmlns:a16="http://schemas.microsoft.com/office/drawing/2014/main" id="{CF872206-B2EC-474D-BA40-7FACEBC05886}"/>
              </a:ext>
            </a:extLst>
          </p:cNvPr>
          <p:cNvSpPr>
            <a:spLocks noGrp="1"/>
          </p:cNvSpPr>
          <p:nvPr>
            <p:ph sz="half" idx="2"/>
          </p:nvPr>
        </p:nvSpPr>
        <p:spPr>
          <a:xfrm>
            <a:off x="4229100" y="381002"/>
            <a:ext cx="7124700" cy="5110163"/>
          </a:xfrm>
        </p:spPr>
        <p:txBody>
          <a:bodyPr>
            <a:normAutofit fontScale="70000" lnSpcReduction="20000"/>
          </a:bodyPr>
          <a:lstStyle/>
          <a:p>
            <a:r>
              <a:rPr lang="en-US" sz="2400" dirty="0">
                <a:solidFill>
                  <a:schemeClr val="accent5">
                    <a:lumMod val="75000"/>
                  </a:schemeClr>
                </a:solidFill>
                <a:latin typeface="Arial Nova Light" panose="020B0604020202020204" pitchFamily="34" charset="0"/>
              </a:rPr>
              <a:t>Melinda is a tax professional at Foos Garvin Accounting, LLP. in Ohio and has 30+ years of experience serving individual and businesses tax needs. </a:t>
            </a:r>
          </a:p>
          <a:p>
            <a:r>
              <a:rPr lang="en-US" sz="2400" dirty="0">
                <a:solidFill>
                  <a:schemeClr val="accent5">
                    <a:lumMod val="75000"/>
                  </a:schemeClr>
                </a:solidFill>
                <a:latin typeface="Arial Nova Light" panose="020B0604020202020204" pitchFamily="34" charset="0"/>
              </a:rPr>
              <a:t>Melinda has been an instructor for National Association of Tax Professionals (NATP) for over 10 years, has served in the past on the Ohio NATP Chapter Board as the Education Director and is an instructor for Ohio State University.  Melinda has also been a presenter at the IRS Nationwide Tax Forums, Ohio State Bar Association, State Chapters of NAEA and local organizations.</a:t>
            </a:r>
          </a:p>
          <a:p>
            <a:r>
              <a:rPr lang="en-US" sz="2400" dirty="0">
                <a:solidFill>
                  <a:schemeClr val="accent5">
                    <a:lumMod val="75000"/>
                  </a:schemeClr>
                </a:solidFill>
                <a:latin typeface="Arial Nova Light" panose="020B0604020202020204" pitchFamily="34" charset="0"/>
              </a:rPr>
              <a:t>Melinda’s instructor specialty is in Ethics and Securing Tax Offices; so, to further encourage tax professionals in office ‘best practices’, she authored the manual “</a:t>
            </a:r>
            <a:r>
              <a:rPr lang="en-US" sz="2400" i="1" dirty="0">
                <a:solidFill>
                  <a:schemeClr val="accent5">
                    <a:lumMod val="75000"/>
                  </a:schemeClr>
                </a:solidFill>
                <a:latin typeface="Arial Nova Light" panose="020B0604020202020204" pitchFamily="34" charset="0"/>
              </a:rPr>
              <a:t>Audit Proof the Tax Office” </a:t>
            </a:r>
            <a:r>
              <a:rPr lang="en-US" sz="2400" dirty="0">
                <a:solidFill>
                  <a:schemeClr val="accent5">
                    <a:lumMod val="75000"/>
                  </a:schemeClr>
                </a:solidFill>
                <a:latin typeface="Arial Nova Light" panose="020B0604020202020204" pitchFamily="34" charset="0"/>
              </a:rPr>
              <a:t>and has since then published a second manual called</a:t>
            </a:r>
            <a:r>
              <a:rPr lang="en-US" sz="2400" i="1" dirty="0">
                <a:solidFill>
                  <a:schemeClr val="accent5">
                    <a:lumMod val="75000"/>
                  </a:schemeClr>
                </a:solidFill>
                <a:latin typeface="Arial Nova Light" panose="020B0604020202020204" pitchFamily="34" charset="0"/>
              </a:rPr>
              <a:t> “Best Practices for the Tax Office”.</a:t>
            </a:r>
            <a:r>
              <a:rPr lang="en-US" sz="2400" dirty="0">
                <a:solidFill>
                  <a:schemeClr val="accent5">
                    <a:lumMod val="75000"/>
                  </a:schemeClr>
                </a:solidFill>
                <a:latin typeface="Arial Nova Light" panose="020B0604020202020204" pitchFamily="34" charset="0"/>
              </a:rPr>
              <a:t> </a:t>
            </a:r>
          </a:p>
        </p:txBody>
      </p:sp>
    </p:spTree>
    <p:extLst>
      <p:ext uri="{BB962C8B-B14F-4D97-AF65-F5344CB8AC3E}">
        <p14:creationId xmlns:p14="http://schemas.microsoft.com/office/powerpoint/2010/main" val="174883675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136F-EB33-4CCE-8D60-2F6430B6B012}"/>
              </a:ext>
            </a:extLst>
          </p:cNvPr>
          <p:cNvSpPr>
            <a:spLocks noGrp="1"/>
          </p:cNvSpPr>
          <p:nvPr>
            <p:ph type="title"/>
          </p:nvPr>
        </p:nvSpPr>
        <p:spPr/>
        <p:txBody>
          <a:bodyPr>
            <a:normAutofit fontScale="90000"/>
          </a:bodyPr>
          <a:lstStyle/>
          <a:p>
            <a:r>
              <a:rPr lang="en-US" b="1" dirty="0">
                <a:solidFill>
                  <a:srgbClr val="E47F63"/>
                </a:solidFill>
              </a:rPr>
              <a:t>Taxes</a:t>
            </a:r>
          </a:p>
        </p:txBody>
      </p:sp>
      <p:sp>
        <p:nvSpPr>
          <p:cNvPr id="3" name="Text Placeholder 2">
            <a:extLst>
              <a:ext uri="{FF2B5EF4-FFF2-40B4-BE49-F238E27FC236}">
                <a16:creationId xmlns:a16="http://schemas.microsoft.com/office/drawing/2014/main" id="{676D61DD-BD9B-4045-AF6A-10F7B71F8DD8}"/>
              </a:ext>
            </a:extLst>
          </p:cNvPr>
          <p:cNvSpPr>
            <a:spLocks noGrp="1"/>
          </p:cNvSpPr>
          <p:nvPr>
            <p:ph type="body" sz="quarter" idx="14"/>
          </p:nvPr>
        </p:nvSpPr>
        <p:spPr/>
        <p:txBody>
          <a:bodyPr>
            <a:normAutofit fontScale="77500" lnSpcReduction="20000"/>
          </a:bodyPr>
          <a:lstStyle/>
          <a:p>
            <a:endParaRPr lang="en-US" dirty="0"/>
          </a:p>
        </p:txBody>
      </p:sp>
      <p:sp>
        <p:nvSpPr>
          <p:cNvPr id="4" name="Content Placeholder 3">
            <a:extLst>
              <a:ext uri="{FF2B5EF4-FFF2-40B4-BE49-F238E27FC236}">
                <a16:creationId xmlns:a16="http://schemas.microsoft.com/office/drawing/2014/main" id="{0DDBC7ED-159B-4CF6-8558-9F154208BE49}"/>
              </a:ext>
            </a:extLst>
          </p:cNvPr>
          <p:cNvSpPr>
            <a:spLocks noGrp="1"/>
          </p:cNvSpPr>
          <p:nvPr>
            <p:ph idx="1"/>
          </p:nvPr>
        </p:nvSpPr>
        <p:spPr>
          <a:xfrm>
            <a:off x="6151562" y="554956"/>
            <a:ext cx="5202238" cy="4802327"/>
          </a:xfrm>
        </p:spPr>
        <p:txBody>
          <a:bodyPr/>
          <a:lstStyle/>
          <a:p>
            <a:pPr>
              <a:buFont typeface="Wingdings" panose="05000000000000000000" pitchFamily="2" charset="2"/>
              <a:buChar char="Ø"/>
            </a:pPr>
            <a:r>
              <a:rPr lang="en-US" dirty="0">
                <a:solidFill>
                  <a:srgbClr val="996633"/>
                </a:solidFill>
              </a:rPr>
              <a:t>Limited to $10,000 ($5,000 MFS)</a:t>
            </a:r>
          </a:p>
          <a:p>
            <a:pPr lvl="1">
              <a:buFont typeface="Wingdings" panose="05000000000000000000" pitchFamily="2" charset="2"/>
              <a:buChar char="Ø"/>
            </a:pPr>
            <a:r>
              <a:rPr lang="en-US" dirty="0">
                <a:solidFill>
                  <a:srgbClr val="996633"/>
                </a:solidFill>
              </a:rPr>
              <a:t>Real property taxes</a:t>
            </a:r>
          </a:p>
          <a:p>
            <a:pPr lvl="1">
              <a:buFont typeface="Wingdings" panose="05000000000000000000" pitchFamily="2" charset="2"/>
              <a:buChar char="Ø"/>
            </a:pPr>
            <a:r>
              <a:rPr lang="en-US" dirty="0">
                <a:solidFill>
                  <a:srgbClr val="996633"/>
                </a:solidFill>
              </a:rPr>
              <a:t>Local property taxes</a:t>
            </a:r>
          </a:p>
          <a:p>
            <a:pPr lvl="1">
              <a:buFont typeface="Wingdings" panose="05000000000000000000" pitchFamily="2" charset="2"/>
              <a:buChar char="Ø"/>
            </a:pPr>
            <a:r>
              <a:rPr lang="en-US" dirty="0">
                <a:solidFill>
                  <a:srgbClr val="996633"/>
                </a:solidFill>
              </a:rPr>
              <a:t>State/local income tax</a:t>
            </a:r>
          </a:p>
          <a:p>
            <a:pPr>
              <a:buFont typeface="Wingdings" panose="05000000000000000000" pitchFamily="2" charset="2"/>
              <a:buChar char="Ø"/>
            </a:pPr>
            <a:r>
              <a:rPr lang="en-US" dirty="0">
                <a:solidFill>
                  <a:srgbClr val="996633"/>
                </a:solidFill>
              </a:rPr>
              <a:t>Exception</a:t>
            </a:r>
          </a:p>
          <a:p>
            <a:pPr lvl="1">
              <a:buFont typeface="Wingdings" panose="05000000000000000000" pitchFamily="2" charset="2"/>
              <a:buChar char="Ø"/>
            </a:pPr>
            <a:r>
              <a:rPr lang="en-US" dirty="0">
                <a:solidFill>
                  <a:srgbClr val="996633"/>
                </a:solidFill>
              </a:rPr>
              <a:t>Businesses, rentals</a:t>
            </a:r>
          </a:p>
        </p:txBody>
      </p:sp>
      <p:pic>
        <p:nvPicPr>
          <p:cNvPr id="1026" name="Picture 2" descr="Image result for PROPERTY TAXES">
            <a:extLst>
              <a:ext uri="{FF2B5EF4-FFF2-40B4-BE49-F238E27FC236}">
                <a16:creationId xmlns:a16="http://schemas.microsoft.com/office/drawing/2014/main" id="{B33A3BDD-F598-4A14-87A7-CF6E9813A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8423"/>
            <a:ext cx="5715000" cy="508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67584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8A8D-3858-436C-A0F8-0A2E13E2E859}"/>
              </a:ext>
            </a:extLst>
          </p:cNvPr>
          <p:cNvSpPr>
            <a:spLocks noGrp="1"/>
          </p:cNvSpPr>
          <p:nvPr>
            <p:ph type="title"/>
          </p:nvPr>
        </p:nvSpPr>
        <p:spPr>
          <a:xfrm>
            <a:off x="784172" y="284498"/>
            <a:ext cx="10541000" cy="512619"/>
          </a:xfrm>
        </p:spPr>
        <p:txBody>
          <a:bodyPr>
            <a:normAutofit fontScale="90000"/>
          </a:bodyPr>
          <a:lstStyle/>
          <a:p>
            <a:r>
              <a:rPr lang="en-US" dirty="0">
                <a:solidFill>
                  <a:srgbClr val="FF0066"/>
                </a:solidFill>
              </a:rPr>
              <a:t>Home Mortgage Interest</a:t>
            </a:r>
          </a:p>
        </p:txBody>
      </p:sp>
      <p:sp>
        <p:nvSpPr>
          <p:cNvPr id="3" name="Text Placeholder 2">
            <a:extLst>
              <a:ext uri="{FF2B5EF4-FFF2-40B4-BE49-F238E27FC236}">
                <a16:creationId xmlns:a16="http://schemas.microsoft.com/office/drawing/2014/main" id="{C2A1DFF6-C34F-42E5-AFD3-3610B75768ED}"/>
              </a:ext>
            </a:extLst>
          </p:cNvPr>
          <p:cNvSpPr>
            <a:spLocks noGrp="1"/>
          </p:cNvSpPr>
          <p:nvPr>
            <p:ph type="body" sz="quarter" idx="14"/>
          </p:nvPr>
        </p:nvSpPr>
        <p:spPr/>
        <p:txBody>
          <a:bodyPr>
            <a:normAutofit fontScale="77500" lnSpcReduction="20000"/>
          </a:bodyPr>
          <a:lstStyle/>
          <a:p>
            <a:endParaRPr lang="en-US" dirty="0"/>
          </a:p>
        </p:txBody>
      </p:sp>
      <p:sp>
        <p:nvSpPr>
          <p:cNvPr id="5" name="Content Placeholder 4">
            <a:extLst>
              <a:ext uri="{FF2B5EF4-FFF2-40B4-BE49-F238E27FC236}">
                <a16:creationId xmlns:a16="http://schemas.microsoft.com/office/drawing/2014/main" id="{FA395C22-E6F2-4EFF-A4C1-65A2E5B0AB82}"/>
              </a:ext>
            </a:extLst>
          </p:cNvPr>
          <p:cNvSpPr>
            <a:spLocks noGrp="1"/>
          </p:cNvSpPr>
          <p:nvPr>
            <p:ph idx="10"/>
          </p:nvPr>
        </p:nvSpPr>
        <p:spPr>
          <a:xfrm>
            <a:off x="7705816" y="700612"/>
            <a:ext cx="4225031" cy="5619748"/>
          </a:xfrm>
        </p:spPr>
        <p:txBody>
          <a:bodyPr>
            <a:normAutofit fontScale="92500"/>
          </a:bodyPr>
          <a:lstStyle/>
          <a:p>
            <a:pPr>
              <a:buFont typeface="Wingdings" panose="05000000000000000000" pitchFamily="2" charset="2"/>
              <a:buChar char="Ø"/>
            </a:pPr>
            <a:r>
              <a:rPr lang="en-US" dirty="0">
                <a:solidFill>
                  <a:srgbClr val="0070C0"/>
                </a:solidFill>
              </a:rPr>
              <a:t>Acquisition indebtedness</a:t>
            </a:r>
          </a:p>
          <a:p>
            <a:pPr lvl="1">
              <a:buFont typeface="Wingdings" panose="05000000000000000000" pitchFamily="2" charset="2"/>
              <a:buChar char="Ø"/>
            </a:pPr>
            <a:r>
              <a:rPr lang="en-US" dirty="0">
                <a:solidFill>
                  <a:srgbClr val="7030A0"/>
                </a:solidFill>
              </a:rPr>
              <a:t>$1,000,000 for pre-12/16/2017 mortgages</a:t>
            </a:r>
          </a:p>
          <a:p>
            <a:pPr lvl="1">
              <a:buFont typeface="Wingdings" panose="05000000000000000000" pitchFamily="2" charset="2"/>
              <a:buChar char="Ø"/>
            </a:pPr>
            <a:r>
              <a:rPr lang="en-US" dirty="0">
                <a:solidFill>
                  <a:srgbClr val="7030A0"/>
                </a:solidFill>
              </a:rPr>
              <a:t>$750,000 for others</a:t>
            </a:r>
          </a:p>
          <a:p>
            <a:pPr>
              <a:buFont typeface="Wingdings" panose="05000000000000000000" pitchFamily="2" charset="2"/>
              <a:buChar char="Ø"/>
            </a:pPr>
            <a:r>
              <a:rPr lang="en-US" dirty="0">
                <a:solidFill>
                  <a:srgbClr val="FF0000"/>
                </a:solidFill>
              </a:rPr>
              <a:t>No home equity indebtedness</a:t>
            </a:r>
          </a:p>
          <a:p>
            <a:pPr lvl="1">
              <a:buFont typeface="Wingdings" panose="05000000000000000000" pitchFamily="2" charset="2"/>
              <a:buChar char="Ø"/>
            </a:pPr>
            <a:r>
              <a:rPr lang="en-US" dirty="0">
                <a:solidFill>
                  <a:srgbClr val="7030A0"/>
                </a:solidFill>
              </a:rPr>
              <a:t>Even if pre-12/16/2017</a:t>
            </a:r>
          </a:p>
          <a:p>
            <a:pPr lvl="1">
              <a:buFont typeface="Wingdings" panose="05000000000000000000" pitchFamily="2" charset="2"/>
              <a:buChar char="Ø"/>
            </a:pPr>
            <a:r>
              <a:rPr lang="en-US" dirty="0">
                <a:solidFill>
                  <a:srgbClr val="7030A0"/>
                </a:solidFill>
              </a:rPr>
              <a:t>Watch the definitions!!!!</a:t>
            </a:r>
          </a:p>
          <a:p>
            <a:pPr lvl="1">
              <a:buFont typeface="Wingdings" panose="05000000000000000000" pitchFamily="2" charset="2"/>
              <a:buChar char="Ø"/>
            </a:pPr>
            <a:r>
              <a:rPr lang="en-US" dirty="0">
                <a:solidFill>
                  <a:srgbClr val="7030A0"/>
                </a:solidFill>
              </a:rPr>
              <a:t>See examples</a:t>
            </a:r>
          </a:p>
          <a:p>
            <a:endParaRPr lang="en-US" dirty="0"/>
          </a:p>
        </p:txBody>
      </p:sp>
      <p:sp>
        <p:nvSpPr>
          <p:cNvPr id="7" name="Rectangle 6">
            <a:extLst>
              <a:ext uri="{FF2B5EF4-FFF2-40B4-BE49-F238E27FC236}">
                <a16:creationId xmlns:a16="http://schemas.microsoft.com/office/drawing/2014/main" id="{A62A7F6F-0058-4F55-9383-DF1D844EB562}"/>
              </a:ext>
            </a:extLst>
          </p:cNvPr>
          <p:cNvSpPr/>
          <p:nvPr/>
        </p:nvSpPr>
        <p:spPr>
          <a:xfrm>
            <a:off x="261153" y="4225771"/>
            <a:ext cx="3138674" cy="1774979"/>
          </a:xfrm>
          <a:prstGeom prst="rect">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098902C-5558-4701-A605-9FEB82C24BEA}"/>
              </a:ext>
            </a:extLst>
          </p:cNvPr>
          <p:cNvSpPr txBox="1"/>
          <p:nvPr/>
        </p:nvSpPr>
        <p:spPr>
          <a:xfrm>
            <a:off x="745724" y="4847208"/>
            <a:ext cx="2272684" cy="646331"/>
          </a:xfrm>
          <a:prstGeom prst="rect">
            <a:avLst/>
          </a:prstGeom>
          <a:noFill/>
        </p:spPr>
        <p:txBody>
          <a:bodyPr wrap="square" rtlCol="0">
            <a:spAutoFit/>
          </a:bodyPr>
          <a:lstStyle/>
          <a:p>
            <a:pPr algn="ctr"/>
            <a:r>
              <a:rPr lang="en-US" dirty="0">
                <a:solidFill>
                  <a:schemeClr val="bg1"/>
                </a:solidFill>
              </a:rPr>
              <a:t>Unpaid Balance</a:t>
            </a:r>
          </a:p>
          <a:p>
            <a:pPr algn="ctr"/>
            <a:r>
              <a:rPr lang="en-US" i="1" dirty="0">
                <a:solidFill>
                  <a:schemeClr val="bg1"/>
                </a:solidFill>
              </a:rPr>
              <a:t>Acquisition Debt</a:t>
            </a:r>
          </a:p>
        </p:txBody>
      </p:sp>
      <p:sp>
        <p:nvSpPr>
          <p:cNvPr id="9" name="Half Frame 8">
            <a:extLst>
              <a:ext uri="{FF2B5EF4-FFF2-40B4-BE49-F238E27FC236}">
                <a16:creationId xmlns:a16="http://schemas.microsoft.com/office/drawing/2014/main" id="{29C7D1F4-AA71-4DCE-A5E6-18150A9CCDE5}"/>
              </a:ext>
            </a:extLst>
          </p:cNvPr>
          <p:cNvSpPr/>
          <p:nvPr/>
        </p:nvSpPr>
        <p:spPr>
          <a:xfrm rot="2517970">
            <a:off x="548368" y="3079770"/>
            <a:ext cx="2833601" cy="2549650"/>
          </a:xfrm>
          <a:prstGeom prst="halfFrame">
            <a:avLst>
              <a:gd name="adj1" fmla="val 12218"/>
              <a:gd name="adj2" fmla="val 11589"/>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a:extLst>
              <a:ext uri="{FF2B5EF4-FFF2-40B4-BE49-F238E27FC236}">
                <a16:creationId xmlns:a16="http://schemas.microsoft.com/office/drawing/2014/main" id="{B61C72F3-D1C0-4FBC-B7C5-CD4F2881E368}"/>
              </a:ext>
            </a:extLst>
          </p:cNvPr>
          <p:cNvSpPr/>
          <p:nvPr/>
        </p:nvSpPr>
        <p:spPr>
          <a:xfrm>
            <a:off x="2672179" y="2698793"/>
            <a:ext cx="328474" cy="914400"/>
          </a:xfrm>
          <a:prstGeom prst="rect">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D48A885-1FC9-49AA-AAC2-1676BE964D5D}"/>
              </a:ext>
            </a:extLst>
          </p:cNvPr>
          <p:cNvSpPr txBox="1"/>
          <p:nvPr/>
        </p:nvSpPr>
        <p:spPr>
          <a:xfrm>
            <a:off x="1260629" y="3506680"/>
            <a:ext cx="1171853" cy="646331"/>
          </a:xfrm>
          <a:prstGeom prst="rect">
            <a:avLst/>
          </a:prstGeom>
          <a:noFill/>
        </p:spPr>
        <p:txBody>
          <a:bodyPr wrap="square" rtlCol="0">
            <a:spAutoFit/>
          </a:bodyPr>
          <a:lstStyle/>
          <a:p>
            <a:pPr algn="ctr"/>
            <a:r>
              <a:rPr lang="en-US" dirty="0"/>
              <a:t>Original Mortgage</a:t>
            </a:r>
          </a:p>
        </p:txBody>
      </p:sp>
      <p:graphicFrame>
        <p:nvGraphicFramePr>
          <p:cNvPr id="13" name="Content Placeholder 12">
            <a:extLst>
              <a:ext uri="{FF2B5EF4-FFF2-40B4-BE49-F238E27FC236}">
                <a16:creationId xmlns:a16="http://schemas.microsoft.com/office/drawing/2014/main" id="{C4D8BAD4-FDDB-4424-98DA-B89FA6B2BBD5}"/>
              </a:ext>
            </a:extLst>
          </p:cNvPr>
          <p:cNvGraphicFramePr>
            <a:graphicFrameLocks noGrp="1"/>
          </p:cNvGraphicFramePr>
          <p:nvPr>
            <p:ph idx="1"/>
            <p:extLst/>
          </p:nvPr>
        </p:nvGraphicFramePr>
        <p:xfrm>
          <a:off x="4601200" y="2228295"/>
          <a:ext cx="2906944" cy="3932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Half Frame 13">
            <a:extLst>
              <a:ext uri="{FF2B5EF4-FFF2-40B4-BE49-F238E27FC236}">
                <a16:creationId xmlns:a16="http://schemas.microsoft.com/office/drawing/2014/main" id="{D05A1C43-1DE8-4143-B24B-907F61F66EFF}"/>
              </a:ext>
            </a:extLst>
          </p:cNvPr>
          <p:cNvSpPr/>
          <p:nvPr/>
        </p:nvSpPr>
        <p:spPr>
          <a:xfrm rot="2517970">
            <a:off x="4746970" y="2089990"/>
            <a:ext cx="2833601" cy="2549650"/>
          </a:xfrm>
          <a:prstGeom prst="halfFrame">
            <a:avLst>
              <a:gd name="adj1" fmla="val 12218"/>
              <a:gd name="adj2" fmla="val 1158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C1D705FB-C719-43B9-A706-C9CD323078F0}"/>
              </a:ext>
            </a:extLst>
          </p:cNvPr>
          <p:cNvSpPr/>
          <p:nvPr/>
        </p:nvSpPr>
        <p:spPr>
          <a:xfrm>
            <a:off x="6758250" y="1514048"/>
            <a:ext cx="328474" cy="914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A7725D70-4229-4785-B603-5912289A97C8}"/>
              </a:ext>
            </a:extLst>
          </p:cNvPr>
          <p:cNvSpPr/>
          <p:nvPr/>
        </p:nvSpPr>
        <p:spPr>
          <a:xfrm>
            <a:off x="3502979" y="5017785"/>
            <a:ext cx="1158826"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 Brace 16">
            <a:extLst>
              <a:ext uri="{FF2B5EF4-FFF2-40B4-BE49-F238E27FC236}">
                <a16:creationId xmlns:a16="http://schemas.microsoft.com/office/drawing/2014/main" id="{6EB3295B-B6B3-4CF8-8833-CE12EA1A53A2}"/>
              </a:ext>
            </a:extLst>
          </p:cNvPr>
          <p:cNvSpPr/>
          <p:nvPr/>
        </p:nvSpPr>
        <p:spPr>
          <a:xfrm>
            <a:off x="4764957" y="3932808"/>
            <a:ext cx="312273" cy="2227740"/>
          </a:xfrm>
          <a:prstGeom prst="leftBrace">
            <a:avLst>
              <a:gd name="adj1" fmla="val 82249"/>
              <a:gd name="adj2" fmla="val 45955"/>
            </a:avLst>
          </a:pr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CFB636D3-1E27-4417-88ED-13BA40F8A2EF}"/>
              </a:ext>
            </a:extLst>
          </p:cNvPr>
          <p:cNvSpPr txBox="1"/>
          <p:nvPr/>
        </p:nvSpPr>
        <p:spPr>
          <a:xfrm>
            <a:off x="3333100" y="4492101"/>
            <a:ext cx="1558495" cy="646331"/>
          </a:xfrm>
          <a:prstGeom prst="rect">
            <a:avLst/>
          </a:prstGeom>
          <a:noFill/>
        </p:spPr>
        <p:txBody>
          <a:bodyPr wrap="square" rtlCol="0">
            <a:spAutoFit/>
          </a:bodyPr>
          <a:lstStyle/>
          <a:p>
            <a:pPr algn="ctr"/>
            <a:r>
              <a:rPr lang="en-US" dirty="0"/>
              <a:t>Acquisition Debt</a:t>
            </a:r>
          </a:p>
        </p:txBody>
      </p:sp>
    </p:spTree>
    <p:extLst>
      <p:ext uri="{BB962C8B-B14F-4D97-AF65-F5344CB8AC3E}">
        <p14:creationId xmlns:p14="http://schemas.microsoft.com/office/powerpoint/2010/main" val="234372560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Image result for contributions">
            <a:extLst>
              <a:ext uri="{FF2B5EF4-FFF2-40B4-BE49-F238E27FC236}">
                <a16:creationId xmlns:a16="http://schemas.microsoft.com/office/drawing/2014/main" id="{D53D7DCA-0DA2-4191-A8A2-30B3D97E7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95984">
            <a:off x="2941743" y="3038959"/>
            <a:ext cx="9066398" cy="19554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6945FB-C336-45AF-B48E-43B242EDD7A6}"/>
              </a:ext>
            </a:extLst>
          </p:cNvPr>
          <p:cNvSpPr>
            <a:spLocks noGrp="1"/>
          </p:cNvSpPr>
          <p:nvPr>
            <p:ph type="title"/>
          </p:nvPr>
        </p:nvSpPr>
        <p:spPr/>
        <p:txBody>
          <a:bodyPr>
            <a:normAutofit fontScale="90000"/>
          </a:bodyPr>
          <a:lstStyle/>
          <a:p>
            <a:r>
              <a:rPr lang="en-US" dirty="0">
                <a:solidFill>
                  <a:srgbClr val="7030A0"/>
                </a:solidFill>
              </a:rPr>
              <a:t>Charity</a:t>
            </a:r>
          </a:p>
        </p:txBody>
      </p:sp>
      <p:sp>
        <p:nvSpPr>
          <p:cNvPr id="3" name="Text Placeholder 2">
            <a:extLst>
              <a:ext uri="{FF2B5EF4-FFF2-40B4-BE49-F238E27FC236}">
                <a16:creationId xmlns:a16="http://schemas.microsoft.com/office/drawing/2014/main" id="{ED3E7B21-9D38-434F-9BED-1524302CBE48}"/>
              </a:ext>
            </a:extLst>
          </p:cNvPr>
          <p:cNvSpPr>
            <a:spLocks noGrp="1"/>
          </p:cNvSpPr>
          <p:nvPr>
            <p:ph type="body" sz="quarter" idx="14"/>
          </p:nvPr>
        </p:nvSpPr>
        <p:spPr/>
        <p:txBody>
          <a:bodyPr>
            <a:normAutofit fontScale="77500" lnSpcReduction="20000"/>
          </a:bodyPr>
          <a:lstStyle/>
          <a:p>
            <a:endParaRPr lang="en-US" dirty="0"/>
          </a:p>
        </p:txBody>
      </p:sp>
      <p:sp>
        <p:nvSpPr>
          <p:cNvPr id="4" name="Content Placeholder 3">
            <a:extLst>
              <a:ext uri="{FF2B5EF4-FFF2-40B4-BE49-F238E27FC236}">
                <a16:creationId xmlns:a16="http://schemas.microsoft.com/office/drawing/2014/main" id="{7A49E63B-FACF-425D-9A88-1348A7E33152}"/>
              </a:ext>
            </a:extLst>
          </p:cNvPr>
          <p:cNvSpPr>
            <a:spLocks noGrp="1"/>
          </p:cNvSpPr>
          <p:nvPr>
            <p:ph idx="1"/>
          </p:nvPr>
        </p:nvSpPr>
        <p:spPr/>
        <p:txBody>
          <a:bodyPr/>
          <a:lstStyle/>
          <a:p>
            <a:pPr>
              <a:buFont typeface="Wingdings" panose="05000000000000000000" pitchFamily="2" charset="2"/>
              <a:buChar char="Ø"/>
            </a:pPr>
            <a:r>
              <a:rPr lang="en-US" dirty="0">
                <a:solidFill>
                  <a:srgbClr val="0070C0"/>
                </a:solidFill>
              </a:rPr>
              <a:t>Mostly intact</a:t>
            </a:r>
          </a:p>
          <a:p>
            <a:pPr>
              <a:buFont typeface="Wingdings" panose="05000000000000000000" pitchFamily="2" charset="2"/>
              <a:buChar char="Ø"/>
            </a:pPr>
            <a:r>
              <a:rPr lang="en-US" dirty="0">
                <a:solidFill>
                  <a:srgbClr val="0070C0"/>
                </a:solidFill>
              </a:rPr>
              <a:t>Now 60% AGI limit</a:t>
            </a:r>
          </a:p>
          <a:p>
            <a:pPr>
              <a:buFont typeface="Wingdings" panose="05000000000000000000" pitchFamily="2" charset="2"/>
              <a:buChar char="Ø"/>
            </a:pPr>
            <a:r>
              <a:rPr lang="en-US" dirty="0">
                <a:solidFill>
                  <a:srgbClr val="0070C0"/>
                </a:solidFill>
              </a:rPr>
              <a:t>No deduction if receipt of right for tickets or seating at athletic events</a:t>
            </a:r>
          </a:p>
          <a:p>
            <a:endParaRPr lang="en-US" dirty="0"/>
          </a:p>
        </p:txBody>
      </p:sp>
    </p:spTree>
    <p:extLst>
      <p:ext uri="{BB962C8B-B14F-4D97-AF65-F5344CB8AC3E}">
        <p14:creationId xmlns:p14="http://schemas.microsoft.com/office/powerpoint/2010/main" val="311495924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9788-0625-4FEA-ABD0-5F79AA40E8FC}"/>
              </a:ext>
            </a:extLst>
          </p:cNvPr>
          <p:cNvSpPr>
            <a:spLocks noGrp="1"/>
          </p:cNvSpPr>
          <p:nvPr>
            <p:ph type="title"/>
          </p:nvPr>
        </p:nvSpPr>
        <p:spPr/>
        <p:txBody>
          <a:bodyPr>
            <a:normAutofit fontScale="90000"/>
          </a:bodyPr>
          <a:lstStyle/>
          <a:p>
            <a:r>
              <a:rPr lang="en-US" dirty="0">
                <a:solidFill>
                  <a:schemeClr val="tx2"/>
                </a:solidFill>
              </a:rPr>
              <a:t>Casualty Losses</a:t>
            </a:r>
          </a:p>
        </p:txBody>
      </p:sp>
      <p:sp>
        <p:nvSpPr>
          <p:cNvPr id="3" name="Text Placeholder 2">
            <a:extLst>
              <a:ext uri="{FF2B5EF4-FFF2-40B4-BE49-F238E27FC236}">
                <a16:creationId xmlns:a16="http://schemas.microsoft.com/office/drawing/2014/main" id="{9EF56080-CB37-49FA-A4F9-220A71299564}"/>
              </a:ext>
            </a:extLst>
          </p:cNvPr>
          <p:cNvSpPr>
            <a:spLocks noGrp="1"/>
          </p:cNvSpPr>
          <p:nvPr>
            <p:ph type="body" sz="quarter" idx="14"/>
          </p:nvPr>
        </p:nvSpPr>
        <p:spPr/>
        <p:txBody>
          <a:bodyPr>
            <a:normAutofit fontScale="77500" lnSpcReduction="20000"/>
          </a:bodyPr>
          <a:lstStyle/>
          <a:p>
            <a:endParaRPr lang="en-US" dirty="0"/>
          </a:p>
        </p:txBody>
      </p:sp>
      <p:sp>
        <p:nvSpPr>
          <p:cNvPr id="4" name="Rectangle 3">
            <a:extLst>
              <a:ext uri="{FF2B5EF4-FFF2-40B4-BE49-F238E27FC236}">
                <a16:creationId xmlns:a16="http://schemas.microsoft.com/office/drawing/2014/main" id="{D0683846-1AC7-4B6E-8E53-761BF983F4EA}"/>
              </a:ext>
            </a:extLst>
          </p:cNvPr>
          <p:cNvSpPr/>
          <p:nvPr/>
        </p:nvSpPr>
        <p:spPr>
          <a:xfrm>
            <a:off x="1245833" y="962213"/>
            <a:ext cx="7445406" cy="1200329"/>
          </a:xfrm>
          <a:prstGeom prst="rect">
            <a:avLst/>
          </a:prstGeom>
        </p:spPr>
        <p:txBody>
          <a:bodyPr wrap="square">
            <a:spAutoFit/>
          </a:bodyPr>
          <a:lstStyle/>
          <a:p>
            <a:pPr marL="285750" indent="-285750">
              <a:buFont typeface="Wingdings" panose="05000000000000000000" pitchFamily="2" charset="2"/>
              <a:buChar char="Ø"/>
            </a:pPr>
            <a:r>
              <a:rPr lang="en-US" sz="2400" dirty="0">
                <a:solidFill>
                  <a:srgbClr val="7030A0"/>
                </a:solidFill>
              </a:rPr>
              <a:t>Personal = federally declared disasters only!</a:t>
            </a:r>
          </a:p>
          <a:p>
            <a:pPr marL="742950" lvl="1" indent="-285750">
              <a:buFont typeface="Wingdings" panose="05000000000000000000" pitchFamily="2" charset="2"/>
              <a:buChar char="Ø"/>
            </a:pPr>
            <a:r>
              <a:rPr lang="en-US" sz="2400" dirty="0">
                <a:solidFill>
                  <a:srgbClr val="C32A08"/>
                </a:solidFill>
              </a:rPr>
              <a:t>No deduction for theft, fire, etc.</a:t>
            </a:r>
          </a:p>
          <a:p>
            <a:pPr marL="285750" indent="-285750">
              <a:buFont typeface="Wingdings" panose="05000000000000000000" pitchFamily="2" charset="2"/>
              <a:buChar char="Ø"/>
            </a:pPr>
            <a:r>
              <a:rPr lang="en-US" sz="2400" dirty="0">
                <a:solidFill>
                  <a:srgbClr val="0070C0"/>
                </a:solidFill>
              </a:rPr>
              <a:t>Business = still allowed</a:t>
            </a:r>
          </a:p>
        </p:txBody>
      </p:sp>
      <p:pic>
        <p:nvPicPr>
          <p:cNvPr id="5" name="Picture 4">
            <a:extLst>
              <a:ext uri="{FF2B5EF4-FFF2-40B4-BE49-F238E27FC236}">
                <a16:creationId xmlns:a16="http://schemas.microsoft.com/office/drawing/2014/main" id="{47B07416-D5EB-458E-A2D3-27A7AAB74557}"/>
              </a:ext>
            </a:extLst>
          </p:cNvPr>
          <p:cNvPicPr>
            <a:picLocks noChangeAspect="1"/>
          </p:cNvPicPr>
          <p:nvPr/>
        </p:nvPicPr>
        <p:blipFill>
          <a:blip r:embed="rId2"/>
          <a:stretch>
            <a:fillRect/>
          </a:stretch>
        </p:blipFill>
        <p:spPr>
          <a:xfrm>
            <a:off x="1335635" y="2934348"/>
            <a:ext cx="2969009" cy="2462997"/>
          </a:xfrm>
          <a:prstGeom prst="rect">
            <a:avLst/>
          </a:prstGeom>
        </p:spPr>
      </p:pic>
      <p:pic>
        <p:nvPicPr>
          <p:cNvPr id="6" name="Picture 5">
            <a:extLst>
              <a:ext uri="{FF2B5EF4-FFF2-40B4-BE49-F238E27FC236}">
                <a16:creationId xmlns:a16="http://schemas.microsoft.com/office/drawing/2014/main" id="{6382F188-6C45-467D-91F9-4774AFB0517A}"/>
              </a:ext>
            </a:extLst>
          </p:cNvPr>
          <p:cNvPicPr>
            <a:picLocks noChangeAspect="1"/>
          </p:cNvPicPr>
          <p:nvPr/>
        </p:nvPicPr>
        <p:blipFill>
          <a:blip r:embed="rId3"/>
          <a:stretch>
            <a:fillRect/>
          </a:stretch>
        </p:blipFill>
        <p:spPr>
          <a:xfrm>
            <a:off x="6018786" y="2414726"/>
            <a:ext cx="5055329" cy="3360604"/>
          </a:xfrm>
          <a:prstGeom prst="rect">
            <a:avLst/>
          </a:prstGeom>
        </p:spPr>
      </p:pic>
    </p:spTree>
    <p:extLst>
      <p:ext uri="{BB962C8B-B14F-4D97-AF65-F5344CB8AC3E}">
        <p14:creationId xmlns:p14="http://schemas.microsoft.com/office/powerpoint/2010/main" val="262782048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A5B2-EFB8-4FDA-9B96-13588B6D3967}"/>
              </a:ext>
            </a:extLst>
          </p:cNvPr>
          <p:cNvSpPr>
            <a:spLocks noGrp="1"/>
          </p:cNvSpPr>
          <p:nvPr>
            <p:ph type="title"/>
          </p:nvPr>
        </p:nvSpPr>
        <p:spPr/>
        <p:txBody>
          <a:bodyPr>
            <a:normAutofit fontScale="90000"/>
          </a:bodyPr>
          <a:lstStyle/>
          <a:p>
            <a:r>
              <a:rPr lang="en-US" dirty="0">
                <a:solidFill>
                  <a:srgbClr val="7A0D0B"/>
                </a:solidFill>
              </a:rPr>
              <a:t>2% Itemized Deductions - GONE</a:t>
            </a:r>
          </a:p>
        </p:txBody>
      </p:sp>
      <p:sp>
        <p:nvSpPr>
          <p:cNvPr id="3" name="Text Placeholder 2">
            <a:extLst>
              <a:ext uri="{FF2B5EF4-FFF2-40B4-BE49-F238E27FC236}">
                <a16:creationId xmlns:a16="http://schemas.microsoft.com/office/drawing/2014/main" id="{E0FF4EC1-42A3-4D7F-A031-AF58C255BAFB}"/>
              </a:ext>
            </a:extLst>
          </p:cNvPr>
          <p:cNvSpPr>
            <a:spLocks noGrp="1"/>
          </p:cNvSpPr>
          <p:nvPr>
            <p:ph type="body" sz="quarter" idx="14"/>
          </p:nvPr>
        </p:nvSpPr>
        <p:spPr/>
        <p:txBody>
          <a:bodyPr>
            <a:normAutofit fontScale="77500" lnSpcReduction="20000"/>
          </a:bodyPr>
          <a:lstStyle/>
          <a:p>
            <a:endParaRPr lang="en-US" dirty="0"/>
          </a:p>
        </p:txBody>
      </p:sp>
      <p:pic>
        <p:nvPicPr>
          <p:cNvPr id="4" name="Picture 3">
            <a:extLst>
              <a:ext uri="{FF2B5EF4-FFF2-40B4-BE49-F238E27FC236}">
                <a16:creationId xmlns:a16="http://schemas.microsoft.com/office/drawing/2014/main" id="{725E4F95-A25D-4653-BCD9-660C0C12138F}"/>
              </a:ext>
            </a:extLst>
          </p:cNvPr>
          <p:cNvPicPr>
            <a:picLocks noChangeAspect="1"/>
          </p:cNvPicPr>
          <p:nvPr/>
        </p:nvPicPr>
        <p:blipFill>
          <a:blip r:embed="rId2"/>
          <a:stretch>
            <a:fillRect/>
          </a:stretch>
        </p:blipFill>
        <p:spPr>
          <a:xfrm>
            <a:off x="4932835" y="2018407"/>
            <a:ext cx="5078408" cy="3176291"/>
          </a:xfrm>
          <a:prstGeom prst="rect">
            <a:avLst/>
          </a:prstGeom>
        </p:spPr>
      </p:pic>
    </p:spTree>
    <p:extLst>
      <p:ext uri="{BB962C8B-B14F-4D97-AF65-F5344CB8AC3E}">
        <p14:creationId xmlns:p14="http://schemas.microsoft.com/office/powerpoint/2010/main" val="516617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2236-AA03-45A7-810C-1B9B58DC5652}"/>
              </a:ext>
            </a:extLst>
          </p:cNvPr>
          <p:cNvSpPr>
            <a:spLocks noGrp="1"/>
          </p:cNvSpPr>
          <p:nvPr>
            <p:ph type="title"/>
          </p:nvPr>
        </p:nvSpPr>
        <p:spPr/>
        <p:txBody>
          <a:bodyPr>
            <a:normAutofit fontScale="90000"/>
          </a:bodyPr>
          <a:lstStyle/>
          <a:p>
            <a:r>
              <a:rPr lang="en-US" sz="5400" dirty="0">
                <a:solidFill>
                  <a:schemeClr val="tx2"/>
                </a:solidFill>
              </a:rPr>
              <a:t>Gambling</a:t>
            </a:r>
          </a:p>
        </p:txBody>
      </p:sp>
      <p:sp>
        <p:nvSpPr>
          <p:cNvPr id="3" name="Text Placeholder 2">
            <a:extLst>
              <a:ext uri="{FF2B5EF4-FFF2-40B4-BE49-F238E27FC236}">
                <a16:creationId xmlns:a16="http://schemas.microsoft.com/office/drawing/2014/main" id="{8ED2C9EF-84E3-42E8-9E24-1AFFCADB8C08}"/>
              </a:ext>
            </a:extLst>
          </p:cNvPr>
          <p:cNvSpPr>
            <a:spLocks noGrp="1"/>
          </p:cNvSpPr>
          <p:nvPr>
            <p:ph type="body" sz="quarter" idx="14"/>
          </p:nvPr>
        </p:nvSpPr>
        <p:spPr/>
        <p:txBody>
          <a:bodyPr>
            <a:normAutofit fontScale="77500" lnSpcReduction="20000"/>
          </a:bodyPr>
          <a:lstStyle/>
          <a:p>
            <a:endParaRPr lang="en-US" dirty="0"/>
          </a:p>
        </p:txBody>
      </p:sp>
      <p:sp>
        <p:nvSpPr>
          <p:cNvPr id="4" name="TextBox 3">
            <a:extLst>
              <a:ext uri="{FF2B5EF4-FFF2-40B4-BE49-F238E27FC236}">
                <a16:creationId xmlns:a16="http://schemas.microsoft.com/office/drawing/2014/main" id="{E371525A-AF89-487A-BB7C-5DB473B7F2F7}"/>
              </a:ext>
            </a:extLst>
          </p:cNvPr>
          <p:cNvSpPr txBox="1"/>
          <p:nvPr/>
        </p:nvSpPr>
        <p:spPr>
          <a:xfrm>
            <a:off x="4971495" y="1384917"/>
            <a:ext cx="6187736" cy="2831544"/>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423C85"/>
                </a:solidFill>
              </a:rPr>
              <a:t>Pre-TCJA losses allowed per Code Sec 165d</a:t>
            </a:r>
          </a:p>
          <a:p>
            <a:pPr marL="285750" indent="-285750">
              <a:buFont typeface="Arial" panose="020B0604020202020204" pitchFamily="34" charset="0"/>
              <a:buChar char="•"/>
            </a:pPr>
            <a:endParaRPr lang="en-US" sz="3200" dirty="0">
              <a:solidFill>
                <a:srgbClr val="423C85"/>
              </a:solidFill>
            </a:endParaRPr>
          </a:p>
          <a:p>
            <a:pPr marL="285750" indent="-285750">
              <a:buFont typeface="Arial" panose="020B0604020202020204" pitchFamily="34" charset="0"/>
              <a:buChar char="•"/>
            </a:pPr>
            <a:r>
              <a:rPr lang="en-US" sz="3200" dirty="0">
                <a:solidFill>
                  <a:srgbClr val="423C85"/>
                </a:solidFill>
              </a:rPr>
              <a:t>TCJA expanded definition of term </a:t>
            </a:r>
            <a:r>
              <a:rPr lang="en-US" sz="3200" i="1" dirty="0">
                <a:solidFill>
                  <a:srgbClr val="423C85"/>
                </a:solidFill>
              </a:rPr>
              <a:t>losses</a:t>
            </a:r>
            <a:endParaRPr lang="en-US" sz="3200" dirty="0">
              <a:solidFill>
                <a:srgbClr val="423C85"/>
              </a:solidFill>
            </a:endParaRPr>
          </a:p>
          <a:p>
            <a:endParaRPr lang="en-US" dirty="0"/>
          </a:p>
        </p:txBody>
      </p:sp>
      <p:pic>
        <p:nvPicPr>
          <p:cNvPr id="6" name="Picture 5">
            <a:extLst>
              <a:ext uri="{FF2B5EF4-FFF2-40B4-BE49-F238E27FC236}">
                <a16:creationId xmlns:a16="http://schemas.microsoft.com/office/drawing/2014/main" id="{175CA030-BAE8-439E-A85F-EC023789AAE9}"/>
              </a:ext>
            </a:extLst>
          </p:cNvPr>
          <p:cNvPicPr>
            <a:picLocks noChangeAspect="1"/>
          </p:cNvPicPr>
          <p:nvPr/>
        </p:nvPicPr>
        <p:blipFill>
          <a:blip r:embed="rId2"/>
          <a:stretch>
            <a:fillRect/>
          </a:stretch>
        </p:blipFill>
        <p:spPr>
          <a:xfrm rot="20284333">
            <a:off x="858497" y="3954557"/>
            <a:ext cx="2733675" cy="1676400"/>
          </a:xfrm>
          <a:prstGeom prst="rect">
            <a:avLst/>
          </a:prstGeom>
        </p:spPr>
      </p:pic>
      <p:pic>
        <p:nvPicPr>
          <p:cNvPr id="7" name="Picture 6">
            <a:extLst>
              <a:ext uri="{FF2B5EF4-FFF2-40B4-BE49-F238E27FC236}">
                <a16:creationId xmlns:a16="http://schemas.microsoft.com/office/drawing/2014/main" id="{3B8E4B64-E714-45C9-BE76-589DC53397D3}"/>
              </a:ext>
            </a:extLst>
          </p:cNvPr>
          <p:cNvPicPr>
            <a:picLocks noChangeAspect="1"/>
          </p:cNvPicPr>
          <p:nvPr/>
        </p:nvPicPr>
        <p:blipFill>
          <a:blip r:embed="rId3"/>
          <a:stretch>
            <a:fillRect/>
          </a:stretch>
        </p:blipFill>
        <p:spPr>
          <a:xfrm rot="1497170">
            <a:off x="9712989" y="3714838"/>
            <a:ext cx="2124075" cy="2152650"/>
          </a:xfrm>
          <a:prstGeom prst="rect">
            <a:avLst/>
          </a:prstGeom>
        </p:spPr>
      </p:pic>
      <p:pic>
        <p:nvPicPr>
          <p:cNvPr id="8" name="Picture 7">
            <a:extLst>
              <a:ext uri="{FF2B5EF4-FFF2-40B4-BE49-F238E27FC236}">
                <a16:creationId xmlns:a16="http://schemas.microsoft.com/office/drawing/2014/main" id="{E4ED18C9-FCAB-49C1-8505-CE0BC44E0E25}"/>
              </a:ext>
            </a:extLst>
          </p:cNvPr>
          <p:cNvPicPr>
            <a:picLocks noChangeAspect="1"/>
          </p:cNvPicPr>
          <p:nvPr/>
        </p:nvPicPr>
        <p:blipFill>
          <a:blip r:embed="rId4"/>
          <a:stretch>
            <a:fillRect/>
          </a:stretch>
        </p:blipFill>
        <p:spPr>
          <a:xfrm rot="590816">
            <a:off x="599335" y="1555054"/>
            <a:ext cx="2914650" cy="1571625"/>
          </a:xfrm>
          <a:prstGeom prst="rect">
            <a:avLst/>
          </a:prstGeom>
        </p:spPr>
      </p:pic>
      <p:pic>
        <p:nvPicPr>
          <p:cNvPr id="9" name="Picture 8">
            <a:extLst>
              <a:ext uri="{FF2B5EF4-FFF2-40B4-BE49-F238E27FC236}">
                <a16:creationId xmlns:a16="http://schemas.microsoft.com/office/drawing/2014/main" id="{10BBEA53-C992-42AA-9CE1-5BFC364C336A}"/>
              </a:ext>
            </a:extLst>
          </p:cNvPr>
          <p:cNvPicPr>
            <a:picLocks noChangeAspect="1"/>
          </p:cNvPicPr>
          <p:nvPr/>
        </p:nvPicPr>
        <p:blipFill>
          <a:blip r:embed="rId5"/>
          <a:stretch>
            <a:fillRect/>
          </a:stretch>
        </p:blipFill>
        <p:spPr>
          <a:xfrm>
            <a:off x="3849838" y="4357688"/>
            <a:ext cx="2466975" cy="1857375"/>
          </a:xfrm>
          <a:prstGeom prst="rect">
            <a:avLst/>
          </a:prstGeom>
        </p:spPr>
      </p:pic>
      <p:pic>
        <p:nvPicPr>
          <p:cNvPr id="10" name="Picture 9">
            <a:extLst>
              <a:ext uri="{FF2B5EF4-FFF2-40B4-BE49-F238E27FC236}">
                <a16:creationId xmlns:a16="http://schemas.microsoft.com/office/drawing/2014/main" id="{62CF9DDD-9B29-465F-BECD-AC2C2741F23E}"/>
              </a:ext>
            </a:extLst>
          </p:cNvPr>
          <p:cNvPicPr>
            <a:picLocks noChangeAspect="1"/>
          </p:cNvPicPr>
          <p:nvPr/>
        </p:nvPicPr>
        <p:blipFill>
          <a:blip r:embed="rId6"/>
          <a:stretch>
            <a:fillRect/>
          </a:stretch>
        </p:blipFill>
        <p:spPr>
          <a:xfrm>
            <a:off x="6458734" y="4566272"/>
            <a:ext cx="3019425" cy="1514475"/>
          </a:xfrm>
          <a:prstGeom prst="rect">
            <a:avLst/>
          </a:prstGeom>
        </p:spPr>
      </p:pic>
    </p:spTree>
    <p:extLst>
      <p:ext uri="{BB962C8B-B14F-4D97-AF65-F5344CB8AC3E}">
        <p14:creationId xmlns:p14="http://schemas.microsoft.com/office/powerpoint/2010/main" val="329450964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D123-D8D6-4F48-827E-0182D0F54D30}"/>
              </a:ext>
            </a:extLst>
          </p:cNvPr>
          <p:cNvSpPr>
            <a:spLocks noGrp="1"/>
          </p:cNvSpPr>
          <p:nvPr>
            <p:ph type="title"/>
          </p:nvPr>
        </p:nvSpPr>
        <p:spPr/>
        <p:txBody>
          <a:bodyPr>
            <a:normAutofit fontScale="90000"/>
          </a:bodyPr>
          <a:lstStyle/>
          <a:p>
            <a:r>
              <a:rPr lang="en-US" sz="4800" dirty="0">
                <a:solidFill>
                  <a:schemeClr val="tx2"/>
                </a:solidFill>
              </a:rPr>
              <a:t>Child Tax Credit</a:t>
            </a:r>
          </a:p>
        </p:txBody>
      </p:sp>
      <p:sp>
        <p:nvSpPr>
          <p:cNvPr id="3" name="Text Placeholder 2">
            <a:extLst>
              <a:ext uri="{FF2B5EF4-FFF2-40B4-BE49-F238E27FC236}">
                <a16:creationId xmlns:a16="http://schemas.microsoft.com/office/drawing/2014/main" id="{2014400A-FFF5-459F-932B-AB669E7F755A}"/>
              </a:ext>
            </a:extLst>
          </p:cNvPr>
          <p:cNvSpPr>
            <a:spLocks noGrp="1"/>
          </p:cNvSpPr>
          <p:nvPr>
            <p:ph type="body" sz="quarter" idx="14"/>
          </p:nvPr>
        </p:nvSpPr>
        <p:spPr/>
        <p:txBody>
          <a:bodyPr>
            <a:normAutofit fontScale="77500" lnSpcReduction="20000"/>
          </a:bodyPr>
          <a:lstStyle/>
          <a:p>
            <a:endParaRPr lang="en-US" dirty="0"/>
          </a:p>
        </p:txBody>
      </p:sp>
      <p:pic>
        <p:nvPicPr>
          <p:cNvPr id="4" name="Picture 3">
            <a:extLst>
              <a:ext uri="{FF2B5EF4-FFF2-40B4-BE49-F238E27FC236}">
                <a16:creationId xmlns:a16="http://schemas.microsoft.com/office/drawing/2014/main" id="{AE68518A-722E-425E-9562-F3E71C290E1E}"/>
              </a:ext>
            </a:extLst>
          </p:cNvPr>
          <p:cNvPicPr>
            <a:picLocks noChangeAspect="1"/>
          </p:cNvPicPr>
          <p:nvPr/>
        </p:nvPicPr>
        <p:blipFill>
          <a:blip r:embed="rId2"/>
          <a:stretch>
            <a:fillRect/>
          </a:stretch>
        </p:blipFill>
        <p:spPr>
          <a:xfrm>
            <a:off x="4465178" y="1639669"/>
            <a:ext cx="3261643" cy="3578662"/>
          </a:xfrm>
          <a:prstGeom prst="rect">
            <a:avLst/>
          </a:prstGeom>
        </p:spPr>
      </p:pic>
    </p:spTree>
    <p:extLst>
      <p:ext uri="{BB962C8B-B14F-4D97-AF65-F5344CB8AC3E}">
        <p14:creationId xmlns:p14="http://schemas.microsoft.com/office/powerpoint/2010/main" val="4202337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A20A3C-BD33-4BC0-BAA2-683C4F29A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FF51F4B5-F243-485B-AEFF-8A23923327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 name="Rectangle 13">
              <a:extLst>
                <a:ext uri="{FF2B5EF4-FFF2-40B4-BE49-F238E27FC236}">
                  <a16:creationId xmlns:a16="http://schemas.microsoft.com/office/drawing/2014/main" id="{F6DDD77F-AF4E-4699-83CA-25E67DE025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5" name="Freeform 11">
              <a:extLst>
                <a:ext uri="{FF2B5EF4-FFF2-40B4-BE49-F238E27FC236}">
                  <a16:creationId xmlns:a16="http://schemas.microsoft.com/office/drawing/2014/main" id="{E54D6B7E-A890-4096-B04C-986095FD4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6" name="Rectangle 15">
              <a:extLst>
                <a:ext uri="{FF2B5EF4-FFF2-40B4-BE49-F238E27FC236}">
                  <a16:creationId xmlns:a16="http://schemas.microsoft.com/office/drawing/2014/main" id="{73BABC7B-87BC-419D-A42E-34400A920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18" name="Rectangle 17">
            <a:extLst>
              <a:ext uri="{FF2B5EF4-FFF2-40B4-BE49-F238E27FC236}">
                <a16:creationId xmlns:a16="http://schemas.microsoft.com/office/drawing/2014/main" id="{FB1AC45A-F9B7-4D03-9EC3-BA0410EE6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a:extLst>
              <a:ext uri="{FF2B5EF4-FFF2-40B4-BE49-F238E27FC236}">
                <a16:creationId xmlns:a16="http://schemas.microsoft.com/office/drawing/2014/main" id="{F29AE41D-6696-4780-814D-CB9DF566E666}"/>
              </a:ext>
            </a:extLst>
          </p:cNvPr>
          <p:cNvPicPr>
            <a:picLocks noGrp="1" noChangeAspect="1"/>
          </p:cNvPicPr>
          <p:nvPr>
            <p:ph type="pic" idx="1"/>
          </p:nvPr>
        </p:nvPicPr>
        <p:blipFill>
          <a:blip r:embed="rId4"/>
          <a:srcRect l="25096" r="25096"/>
          <a:stretch>
            <a:fillRect/>
          </a:stretch>
        </p:blipFill>
        <p:spPr>
          <a:xfrm>
            <a:off x="1484420" y="-1"/>
            <a:ext cx="2822306" cy="3980623"/>
          </a:xfrm>
          <a:prstGeom prst="rect">
            <a:avLst/>
          </a:prstGeom>
          <a:ln>
            <a:noFill/>
          </a:ln>
        </p:spPr>
      </p:pic>
      <p:sp>
        <p:nvSpPr>
          <p:cNvPr id="20" name="Rectangle 19">
            <a:extLst>
              <a:ext uri="{FF2B5EF4-FFF2-40B4-BE49-F238E27FC236}">
                <a16:creationId xmlns:a16="http://schemas.microsoft.com/office/drawing/2014/main" id="{9851FC3B-CE9A-4567-83E2-E185C75C4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AA6177F-C45C-4219-8E12-8DAD0215B2F7}"/>
              </a:ext>
            </a:extLst>
          </p:cNvPr>
          <p:cNvSpPr>
            <a:spLocks noGrp="1"/>
          </p:cNvSpPr>
          <p:nvPr>
            <p:ph type="title"/>
          </p:nvPr>
        </p:nvSpPr>
        <p:spPr>
          <a:xfrm>
            <a:off x="685801" y="4267829"/>
            <a:ext cx="3373149" cy="1608035"/>
          </a:xfrm>
        </p:spPr>
        <p:txBody>
          <a:bodyPr vert="horz" lIns="91440" tIns="45720" rIns="91440" bIns="45720" rtlCol="0" anchor="ctr">
            <a:normAutofit/>
          </a:bodyPr>
          <a:lstStyle/>
          <a:p>
            <a:pPr algn="l"/>
            <a:r>
              <a:rPr lang="en-US" sz="4800" dirty="0">
                <a:solidFill>
                  <a:schemeClr val="bg1"/>
                </a:solidFill>
              </a:rPr>
              <a:t>CHILD TAX CREDIT</a:t>
            </a:r>
          </a:p>
        </p:txBody>
      </p:sp>
      <p:sp>
        <p:nvSpPr>
          <p:cNvPr id="4" name="Text Placeholder 3">
            <a:extLst>
              <a:ext uri="{FF2B5EF4-FFF2-40B4-BE49-F238E27FC236}">
                <a16:creationId xmlns:a16="http://schemas.microsoft.com/office/drawing/2014/main" id="{FF14D9F1-02C1-4E28-9DA1-61FCECBE4370}"/>
              </a:ext>
            </a:extLst>
          </p:cNvPr>
          <p:cNvSpPr>
            <a:spLocks noGrp="1"/>
          </p:cNvSpPr>
          <p:nvPr>
            <p:ph type="body" sz="half" idx="2"/>
          </p:nvPr>
        </p:nvSpPr>
        <p:spPr>
          <a:xfrm>
            <a:off x="4634682" y="4267829"/>
            <a:ext cx="6635805" cy="1608035"/>
          </a:xfrm>
          <a:solidFill>
            <a:schemeClr val="bg2">
              <a:lumMod val="60000"/>
              <a:lumOff val="40000"/>
            </a:schemeClr>
          </a:solidFill>
        </p:spPr>
        <p:txBody>
          <a:bodyPr vert="horz" lIns="91440" tIns="45720" rIns="91440" bIns="45720" rtlCol="0" anchor="ctr">
            <a:normAutofit/>
          </a:bodyPr>
          <a:lstStyle/>
          <a:p>
            <a:pPr>
              <a:lnSpc>
                <a:spcPct val="115000"/>
              </a:lnSpc>
              <a:spcBef>
                <a:spcPts val="0"/>
              </a:spcBef>
              <a:spcAft>
                <a:spcPts val="1000"/>
              </a:spcAft>
            </a:pPr>
            <a:r>
              <a:rPr lang="en-US" sz="2400" dirty="0">
                <a:latin typeface="Calibri" panose="020F0502020204030204" pitchFamily="34" charset="0"/>
                <a:ea typeface="Calibri" panose="020F0502020204030204" pitchFamily="34" charset="0"/>
                <a:cs typeface="Times New Roman" panose="02020603050405020304" pitchFamily="18" charset="0"/>
              </a:rPr>
              <a:t>The new child tax credit is $2,000, with up to $1,400 being refundable. </a:t>
            </a:r>
          </a:p>
          <a:p>
            <a:pPr indent="-228600" algn="l">
              <a:buFont typeface="Arial" panose="020B0604020202020204" pitchFamily="34" charset="0"/>
              <a:buChar char="•"/>
            </a:pPr>
            <a:endParaRPr lang="en-US" dirty="0">
              <a:solidFill>
                <a:schemeClr val="bg1"/>
              </a:solidFill>
            </a:endParaRPr>
          </a:p>
        </p:txBody>
      </p:sp>
      <p:graphicFrame>
        <p:nvGraphicFramePr>
          <p:cNvPr id="5" name="Table 4">
            <a:extLst>
              <a:ext uri="{FF2B5EF4-FFF2-40B4-BE49-F238E27FC236}">
                <a16:creationId xmlns:a16="http://schemas.microsoft.com/office/drawing/2014/main" id="{F4BB9886-D0D9-4BD0-AD85-240F5489D81B}"/>
              </a:ext>
            </a:extLst>
          </p:cNvPr>
          <p:cNvGraphicFramePr>
            <a:graphicFrameLocks noGrp="1"/>
          </p:cNvGraphicFramePr>
          <p:nvPr>
            <p:extLst>
              <p:ext uri="{D42A27DB-BD31-4B8C-83A1-F6EECF244321}">
                <p14:modId xmlns:p14="http://schemas.microsoft.com/office/powerpoint/2010/main" val="2192872192"/>
              </p:ext>
            </p:extLst>
          </p:nvPr>
        </p:nvGraphicFramePr>
        <p:xfrm>
          <a:off x="5914589" y="294965"/>
          <a:ext cx="5794813" cy="3390695"/>
        </p:xfrm>
        <a:graphic>
          <a:graphicData uri="http://schemas.openxmlformats.org/drawingml/2006/table">
            <a:tbl>
              <a:tblPr firstRow="1" firstCol="1" bandRow="1">
                <a:tableStyleId>{5C22544A-7EE6-4342-B048-85BDC9FD1C3A}</a:tableStyleId>
              </a:tblPr>
              <a:tblGrid>
                <a:gridCol w="2216577">
                  <a:extLst>
                    <a:ext uri="{9D8B030D-6E8A-4147-A177-3AD203B41FA5}">
                      <a16:colId xmlns:a16="http://schemas.microsoft.com/office/drawing/2014/main" val="1374115434"/>
                    </a:ext>
                  </a:extLst>
                </a:gridCol>
                <a:gridCol w="1789118">
                  <a:extLst>
                    <a:ext uri="{9D8B030D-6E8A-4147-A177-3AD203B41FA5}">
                      <a16:colId xmlns:a16="http://schemas.microsoft.com/office/drawing/2014/main" val="863215872"/>
                    </a:ext>
                  </a:extLst>
                </a:gridCol>
                <a:gridCol w="1789118">
                  <a:extLst>
                    <a:ext uri="{9D8B030D-6E8A-4147-A177-3AD203B41FA5}">
                      <a16:colId xmlns:a16="http://schemas.microsoft.com/office/drawing/2014/main" val="2030666569"/>
                    </a:ext>
                  </a:extLst>
                </a:gridCol>
              </a:tblGrid>
              <a:tr h="908423">
                <a:tc gridSpan="3">
                  <a:txBody>
                    <a:bodyPr/>
                    <a:lstStyle/>
                    <a:p>
                      <a:pPr marL="0" marR="0" algn="ctr">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Child Tax Credit Phase-out Threshold Comparison</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612852"/>
                  </a:ext>
                </a:extLst>
              </a:tr>
              <a:tr h="908423">
                <a:tc>
                  <a:txBody>
                    <a:bodyPr/>
                    <a:lstStyle/>
                    <a:p>
                      <a:pPr marL="0" marR="0">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Filing Status</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tc>
                  <a:txBody>
                    <a:bodyPr/>
                    <a:lstStyle/>
                    <a:p>
                      <a:pPr marL="0" marR="0" algn="ctr">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2017-pre TCJA</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tc>
                  <a:txBody>
                    <a:bodyPr/>
                    <a:lstStyle/>
                    <a:p>
                      <a:pPr marL="0" marR="0" algn="ctr">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2018 per TCJA</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extLst>
                  <a:ext uri="{0D108BD9-81ED-4DB2-BD59-A6C34878D82A}">
                    <a16:rowId xmlns:a16="http://schemas.microsoft.com/office/drawing/2014/main" val="1204847494"/>
                  </a:ext>
                </a:extLst>
              </a:tr>
              <a:tr h="464269">
                <a:tc>
                  <a:txBody>
                    <a:bodyPr/>
                    <a:lstStyle/>
                    <a:p>
                      <a:pPr marL="0" marR="0">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MFJ</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tc>
                  <a:txBody>
                    <a:bodyPr/>
                    <a:lstStyle/>
                    <a:p>
                      <a:pPr marL="0" marR="0" algn="ctr">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$110,000</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tc>
                  <a:txBody>
                    <a:bodyPr/>
                    <a:lstStyle/>
                    <a:p>
                      <a:pPr marL="0" marR="0" algn="ctr">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$400,000</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extLst>
                  <a:ext uri="{0D108BD9-81ED-4DB2-BD59-A6C34878D82A}">
                    <a16:rowId xmlns:a16="http://schemas.microsoft.com/office/drawing/2014/main" val="552754214"/>
                  </a:ext>
                </a:extLst>
              </a:tr>
              <a:tr h="554790">
                <a:tc>
                  <a:txBody>
                    <a:bodyPr/>
                    <a:lstStyle/>
                    <a:p>
                      <a:pPr marL="0" marR="0">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S, HOH</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tc>
                  <a:txBody>
                    <a:bodyPr/>
                    <a:lstStyle/>
                    <a:p>
                      <a:pPr marL="0" marR="0" algn="ctr">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$75,000</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tc rowSpan="2">
                  <a:txBody>
                    <a:bodyPr/>
                    <a:lstStyle/>
                    <a:p>
                      <a:pPr marL="0" marR="0" algn="ctr">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 </a:t>
                      </a:r>
                    </a:p>
                    <a:p>
                      <a:pPr marL="0" marR="0" algn="ctr">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$200,000</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extLst>
                  <a:ext uri="{0D108BD9-81ED-4DB2-BD59-A6C34878D82A}">
                    <a16:rowId xmlns:a16="http://schemas.microsoft.com/office/drawing/2014/main" val="2363285916"/>
                  </a:ext>
                </a:extLst>
              </a:tr>
              <a:tr h="554790">
                <a:tc>
                  <a:txBody>
                    <a:bodyPr/>
                    <a:lstStyle/>
                    <a:p>
                      <a:pPr marL="0" marR="0">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MFS</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tc>
                  <a:txBody>
                    <a:bodyPr/>
                    <a:lstStyle/>
                    <a:p>
                      <a:pPr marL="0" marR="0" algn="ctr">
                        <a:lnSpc>
                          <a:spcPct val="115000"/>
                        </a:lnSpc>
                        <a:spcBef>
                          <a:spcPts val="0"/>
                        </a:spcBef>
                        <a:spcAft>
                          <a:spcPts val="1000"/>
                        </a:spcAft>
                      </a:pPr>
                      <a:r>
                        <a:rPr lang="en-US" sz="2500" dirty="0">
                          <a:effectLst/>
                          <a:latin typeface="Arial" panose="020B0604020202020204" pitchFamily="34" charset="0"/>
                          <a:cs typeface="Arial" panose="020B0604020202020204" pitchFamily="34" charset="0"/>
                        </a:rPr>
                        <a:t>$55,000</a:t>
                      </a:r>
                      <a:endParaRPr lang="en-US" sz="2500" dirty="0">
                        <a:effectLst/>
                        <a:latin typeface="Arial" panose="020B0604020202020204" pitchFamily="34" charset="0"/>
                        <a:ea typeface="Calibri" panose="020F0502020204030204" pitchFamily="34" charset="0"/>
                        <a:cs typeface="Arial" panose="020B0604020202020204" pitchFamily="34" charset="0"/>
                      </a:endParaRPr>
                    </a:p>
                  </a:txBody>
                  <a:tcPr marL="108624" marR="108624" marT="0" marB="0"/>
                </a:tc>
                <a:tc vMerge="1">
                  <a:txBody>
                    <a:bodyPr/>
                    <a:lstStyle/>
                    <a:p>
                      <a:endParaRPr lang="en-US"/>
                    </a:p>
                  </a:txBody>
                  <a:tcPr/>
                </a:tc>
                <a:extLst>
                  <a:ext uri="{0D108BD9-81ED-4DB2-BD59-A6C34878D82A}">
                    <a16:rowId xmlns:a16="http://schemas.microsoft.com/office/drawing/2014/main" val="3578080659"/>
                  </a:ext>
                </a:extLst>
              </a:tr>
            </a:tbl>
          </a:graphicData>
        </a:graphic>
      </p:graphicFrame>
    </p:spTree>
    <p:extLst>
      <p:ext uri="{BB962C8B-B14F-4D97-AF65-F5344CB8AC3E}">
        <p14:creationId xmlns:p14="http://schemas.microsoft.com/office/powerpoint/2010/main" val="2233877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BA79-BB2F-411E-8574-888B1255CB18}"/>
              </a:ext>
            </a:extLst>
          </p:cNvPr>
          <p:cNvSpPr>
            <a:spLocks noGrp="1"/>
          </p:cNvSpPr>
          <p:nvPr>
            <p:ph type="title"/>
          </p:nvPr>
        </p:nvSpPr>
        <p:spPr/>
        <p:txBody>
          <a:bodyPr/>
          <a:lstStyle/>
          <a:p>
            <a:r>
              <a:rPr lang="en-US" dirty="0"/>
              <a:t>OTHER DEPENDENT CREDIT</a:t>
            </a:r>
          </a:p>
        </p:txBody>
      </p:sp>
      <p:pic>
        <p:nvPicPr>
          <p:cNvPr id="5" name="Content Placeholder 4">
            <a:extLst>
              <a:ext uri="{FF2B5EF4-FFF2-40B4-BE49-F238E27FC236}">
                <a16:creationId xmlns:a16="http://schemas.microsoft.com/office/drawing/2014/main" id="{AC3AE386-5769-4469-B602-BF407B578497}"/>
              </a:ext>
            </a:extLst>
          </p:cNvPr>
          <p:cNvPicPr>
            <a:picLocks noGrp="1" noChangeAspect="1"/>
          </p:cNvPicPr>
          <p:nvPr>
            <p:ph sz="quarter" idx="13"/>
          </p:nvPr>
        </p:nvPicPr>
        <p:blipFill rotWithShape="1">
          <a:blip r:embed="rId2"/>
          <a:srcRect t="11299"/>
          <a:stretch/>
        </p:blipFill>
        <p:spPr>
          <a:xfrm>
            <a:off x="5610578" y="1117600"/>
            <a:ext cx="5080000" cy="4198807"/>
          </a:xfrm>
          <a:prstGeom prst="rect">
            <a:avLst/>
          </a:prstGeom>
        </p:spPr>
      </p:pic>
      <p:sp>
        <p:nvSpPr>
          <p:cNvPr id="4" name="Text Placeholder 3">
            <a:extLst>
              <a:ext uri="{FF2B5EF4-FFF2-40B4-BE49-F238E27FC236}">
                <a16:creationId xmlns:a16="http://schemas.microsoft.com/office/drawing/2014/main" id="{DF3BE682-82EE-49AE-AC4F-C0BA2A98DEF9}"/>
              </a:ext>
            </a:extLst>
          </p:cNvPr>
          <p:cNvSpPr>
            <a:spLocks noGrp="1"/>
          </p:cNvSpPr>
          <p:nvPr>
            <p:ph type="body" sz="half" idx="2"/>
          </p:nvPr>
        </p:nvSpPr>
        <p:spPr/>
        <p:txBody>
          <a:bodyPr/>
          <a:lstStyle/>
          <a:p>
            <a:pPr marL="285750" indent="-285750">
              <a:buFont typeface="Wingdings" panose="05000000000000000000" pitchFamily="2" charset="2"/>
              <a:buChar char="Ø"/>
            </a:pPr>
            <a:r>
              <a:rPr lang="en-US" dirty="0"/>
              <a:t>$500</a:t>
            </a:r>
          </a:p>
          <a:p>
            <a:pPr marL="285750" indent="-285750">
              <a:buFont typeface="Wingdings" panose="05000000000000000000" pitchFamily="2" charset="2"/>
              <a:buChar char="Ø"/>
            </a:pPr>
            <a:r>
              <a:rPr lang="en-US" dirty="0"/>
              <a:t>Non Refundable</a:t>
            </a:r>
          </a:p>
          <a:p>
            <a:pPr marL="285750" indent="-285750">
              <a:buFont typeface="Wingdings" panose="05000000000000000000" pitchFamily="2" charset="2"/>
              <a:buChar char="Ø"/>
            </a:pPr>
            <a:r>
              <a:rPr lang="en-US" dirty="0"/>
              <a:t>ATIN or ITIN will Qualify</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446321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A8C80-7343-44EE-A860-B36B78A9C402}"/>
              </a:ext>
            </a:extLst>
          </p:cNvPr>
          <p:cNvSpPr>
            <a:spLocks noGrp="1"/>
          </p:cNvSpPr>
          <p:nvPr>
            <p:ph type="title"/>
          </p:nvPr>
        </p:nvSpPr>
        <p:spPr/>
        <p:txBody>
          <a:bodyPr/>
          <a:lstStyle/>
          <a:p>
            <a:pPr algn="ctr"/>
            <a:r>
              <a:rPr lang="en-US" dirty="0"/>
              <a:t>A couple of tcja changes</a:t>
            </a:r>
          </a:p>
        </p:txBody>
      </p:sp>
      <p:sp>
        <p:nvSpPr>
          <p:cNvPr id="3" name="Content Placeholder 2">
            <a:extLst>
              <a:ext uri="{FF2B5EF4-FFF2-40B4-BE49-F238E27FC236}">
                <a16:creationId xmlns:a16="http://schemas.microsoft.com/office/drawing/2014/main" id="{9EF5EB13-A4E8-4726-88B6-1887CF0CB5F4}"/>
              </a:ext>
            </a:extLst>
          </p:cNvPr>
          <p:cNvSpPr>
            <a:spLocks noGrp="1"/>
          </p:cNvSpPr>
          <p:nvPr>
            <p:ph sz="quarter" idx="13"/>
          </p:nvPr>
        </p:nvSpPr>
        <p:spPr/>
        <p:txBody>
          <a:bodyPr/>
          <a:lstStyle/>
          <a:p>
            <a:r>
              <a:rPr lang="en-US" dirty="0"/>
              <a:t>Shared responsibility payment</a:t>
            </a:r>
          </a:p>
          <a:p>
            <a:pPr lvl="1"/>
            <a:r>
              <a:rPr lang="en-US" dirty="0"/>
              <a:t>Penalty</a:t>
            </a:r>
          </a:p>
          <a:p>
            <a:pPr lvl="1"/>
            <a:r>
              <a:rPr lang="en-US" dirty="0"/>
              <a:t>Not gone – it’s just zero for 2019</a:t>
            </a:r>
          </a:p>
          <a:p>
            <a:pPr lvl="1"/>
            <a:r>
              <a:rPr lang="en-US" dirty="0"/>
              <a:t>Still here for the 2018 returns</a:t>
            </a:r>
          </a:p>
        </p:txBody>
      </p:sp>
      <p:sp>
        <p:nvSpPr>
          <p:cNvPr id="4" name="Content Placeholder 3">
            <a:extLst>
              <a:ext uri="{FF2B5EF4-FFF2-40B4-BE49-F238E27FC236}">
                <a16:creationId xmlns:a16="http://schemas.microsoft.com/office/drawing/2014/main" id="{9B635A67-7777-40DD-867D-D8296A961B9C}"/>
              </a:ext>
            </a:extLst>
          </p:cNvPr>
          <p:cNvSpPr>
            <a:spLocks noGrp="1"/>
          </p:cNvSpPr>
          <p:nvPr>
            <p:ph sz="quarter" idx="14"/>
          </p:nvPr>
        </p:nvSpPr>
        <p:spPr/>
        <p:txBody>
          <a:bodyPr/>
          <a:lstStyle/>
          <a:p>
            <a:r>
              <a:rPr lang="en-US" dirty="0"/>
              <a:t>529 plans</a:t>
            </a:r>
          </a:p>
          <a:p>
            <a:pPr lvl="1"/>
            <a:r>
              <a:rPr lang="en-US" dirty="0"/>
              <a:t>Distributions up to $10K per bene can be used for tuition (broad description)</a:t>
            </a:r>
          </a:p>
          <a:p>
            <a:pPr lvl="1"/>
            <a:r>
              <a:rPr lang="en-US" dirty="0"/>
              <a:t>Able accounts too!</a:t>
            </a:r>
          </a:p>
        </p:txBody>
      </p:sp>
    </p:spTree>
    <p:extLst>
      <p:ext uri="{BB962C8B-B14F-4D97-AF65-F5344CB8AC3E}">
        <p14:creationId xmlns:p14="http://schemas.microsoft.com/office/powerpoint/2010/main" val="419640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1279" y="67235"/>
            <a:ext cx="10396882" cy="1151965"/>
          </a:xfrm>
        </p:spPr>
        <p:txBody>
          <a:bodyPr/>
          <a:lstStyle/>
          <a:p>
            <a:r>
              <a:rPr lang="en-US" dirty="0"/>
              <a:t>Marked Up 1040</a:t>
            </a:r>
          </a:p>
        </p:txBody>
      </p:sp>
      <p:pic>
        <p:nvPicPr>
          <p:cNvPr id="10" name="Content Placeholder 9" descr="C:\Users\genaro\Dropbox\_courses\Steve\Tax Updates\2017 Form 1040\2017 Form 1040.pdf_page_1.jpg"/>
          <p:cNvPicPr>
            <a:picLocks noGrp="1"/>
          </p:cNvPicPr>
          <p:nvPr>
            <p:ph idx="1"/>
          </p:nvPr>
        </p:nvPicPr>
        <p:blipFill rotWithShape="1">
          <a:blip r:embed="rId2">
            <a:extLst>
              <a:ext uri="{28A0092B-C50C-407E-A947-70E740481C1C}">
                <a14:useLocalDpi xmlns:a14="http://schemas.microsoft.com/office/drawing/2010/main" val="0"/>
              </a:ext>
            </a:extLst>
          </a:blip>
          <a:srcRect l="4494" t="2850" r="4334" b="42136"/>
          <a:stretch/>
        </p:blipFill>
        <p:spPr bwMode="auto">
          <a:xfrm>
            <a:off x="1066800" y="1219200"/>
            <a:ext cx="9241264" cy="5191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967561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A7AF-544D-421F-8E63-83FA4D8FCA25}"/>
              </a:ext>
            </a:extLst>
          </p:cNvPr>
          <p:cNvSpPr>
            <a:spLocks noGrp="1"/>
          </p:cNvSpPr>
          <p:nvPr>
            <p:ph type="title"/>
          </p:nvPr>
        </p:nvSpPr>
        <p:spPr/>
        <p:txBody>
          <a:bodyPr>
            <a:normAutofit fontScale="90000"/>
          </a:bodyPr>
          <a:lstStyle/>
          <a:p>
            <a:r>
              <a:rPr lang="en-US" dirty="0">
                <a:solidFill>
                  <a:srgbClr val="73C1B3"/>
                </a:solidFill>
              </a:rPr>
              <a:t>Head of Household - Parents</a:t>
            </a:r>
          </a:p>
        </p:txBody>
      </p:sp>
      <p:sp>
        <p:nvSpPr>
          <p:cNvPr id="3" name="Text Placeholder 2">
            <a:extLst>
              <a:ext uri="{FF2B5EF4-FFF2-40B4-BE49-F238E27FC236}">
                <a16:creationId xmlns:a16="http://schemas.microsoft.com/office/drawing/2014/main" id="{5B45B49A-D1A7-4A13-9689-7F0D6403EE03}"/>
              </a:ext>
            </a:extLst>
          </p:cNvPr>
          <p:cNvSpPr>
            <a:spLocks noGrp="1"/>
          </p:cNvSpPr>
          <p:nvPr>
            <p:ph type="body" sz="quarter" idx="14"/>
          </p:nvPr>
        </p:nvSpPr>
        <p:spPr/>
        <p:txBody>
          <a:bodyPr>
            <a:normAutofit fontScale="77500" lnSpcReduction="20000"/>
          </a:bodyPr>
          <a:lstStyle/>
          <a:p>
            <a:endParaRPr lang="en-US" dirty="0"/>
          </a:p>
        </p:txBody>
      </p:sp>
      <p:pic>
        <p:nvPicPr>
          <p:cNvPr id="4" name="Picture 2" descr="C:\Users\ACECPA\AppData\Local\Microsoft\Windows\Temporary Internet Files\Content.IE5\22KC2IM8\old_people[1].jpg">
            <a:extLst>
              <a:ext uri="{FF2B5EF4-FFF2-40B4-BE49-F238E27FC236}">
                <a16:creationId xmlns:a16="http://schemas.microsoft.com/office/drawing/2014/main" id="{69D30896-821B-4EB2-AD94-2FA3B421D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5546" y="1953087"/>
            <a:ext cx="6230688" cy="400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537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0A86-28A2-4496-A86D-EB04EF0F618E}"/>
              </a:ext>
            </a:extLst>
          </p:cNvPr>
          <p:cNvSpPr>
            <a:spLocks noGrp="1"/>
          </p:cNvSpPr>
          <p:nvPr>
            <p:ph type="title"/>
          </p:nvPr>
        </p:nvSpPr>
        <p:spPr/>
        <p:txBody>
          <a:bodyPr>
            <a:normAutofit fontScale="90000"/>
          </a:bodyPr>
          <a:lstStyle/>
          <a:p>
            <a:r>
              <a:rPr lang="en-US" dirty="0">
                <a:solidFill>
                  <a:srgbClr val="AF3E31"/>
                </a:solidFill>
              </a:rPr>
              <a:t>Head of Household</a:t>
            </a:r>
          </a:p>
        </p:txBody>
      </p:sp>
      <p:sp>
        <p:nvSpPr>
          <p:cNvPr id="3" name="Text Placeholder 2">
            <a:extLst>
              <a:ext uri="{FF2B5EF4-FFF2-40B4-BE49-F238E27FC236}">
                <a16:creationId xmlns:a16="http://schemas.microsoft.com/office/drawing/2014/main" id="{C8292E79-6C03-456D-B367-004A9CE684D4}"/>
              </a:ext>
            </a:extLst>
          </p:cNvPr>
          <p:cNvSpPr>
            <a:spLocks noGrp="1"/>
          </p:cNvSpPr>
          <p:nvPr>
            <p:ph type="body" sz="quarter" idx="14"/>
          </p:nvPr>
        </p:nvSpPr>
        <p:spPr/>
        <p:txBody>
          <a:bodyPr>
            <a:normAutofit fontScale="77500" lnSpcReduction="20000"/>
          </a:bodyPr>
          <a:lstStyle/>
          <a:p>
            <a:endParaRPr lang="en-US" dirty="0"/>
          </a:p>
        </p:txBody>
      </p:sp>
      <p:sp>
        <p:nvSpPr>
          <p:cNvPr id="4" name="Content Placeholder 3">
            <a:extLst>
              <a:ext uri="{FF2B5EF4-FFF2-40B4-BE49-F238E27FC236}">
                <a16:creationId xmlns:a16="http://schemas.microsoft.com/office/drawing/2014/main" id="{8E2F18DC-CBA5-4344-81CD-252274BE4986}"/>
              </a:ext>
            </a:extLst>
          </p:cNvPr>
          <p:cNvSpPr>
            <a:spLocks noGrp="1"/>
          </p:cNvSpPr>
          <p:nvPr>
            <p:ph idx="1"/>
          </p:nvPr>
        </p:nvSpPr>
        <p:spPr>
          <a:xfrm>
            <a:off x="812800" y="1198423"/>
            <a:ext cx="10541000" cy="4802327"/>
          </a:xfrm>
        </p:spPr>
        <p:txBody>
          <a:bodyPr/>
          <a:lstStyle/>
          <a:p>
            <a:r>
              <a:rPr lang="en-US" dirty="0">
                <a:solidFill>
                  <a:srgbClr val="234379"/>
                </a:solidFill>
              </a:rPr>
              <a:t>New penalties!!!</a:t>
            </a:r>
          </a:p>
          <a:p>
            <a:pPr lvl="1"/>
            <a:r>
              <a:rPr lang="en-US" dirty="0">
                <a:solidFill>
                  <a:srgbClr val="234379"/>
                </a:solidFill>
              </a:rPr>
              <a:t>$520</a:t>
            </a:r>
          </a:p>
          <a:p>
            <a:pPr lvl="1"/>
            <a:r>
              <a:rPr lang="en-US" dirty="0">
                <a:solidFill>
                  <a:srgbClr val="234379"/>
                </a:solidFill>
              </a:rPr>
              <a:t>Form 8867 will be updated</a:t>
            </a:r>
          </a:p>
          <a:p>
            <a:r>
              <a:rPr lang="en-US" dirty="0">
                <a:solidFill>
                  <a:srgbClr val="234379"/>
                </a:solidFill>
              </a:rPr>
              <a:t>Remember the rules</a:t>
            </a:r>
          </a:p>
          <a:p>
            <a:pPr lvl="1"/>
            <a:r>
              <a:rPr lang="en-US" dirty="0">
                <a:solidFill>
                  <a:srgbClr val="234379"/>
                </a:solidFill>
              </a:rPr>
              <a:t>Unmarried</a:t>
            </a:r>
          </a:p>
          <a:p>
            <a:pPr lvl="1"/>
            <a:r>
              <a:rPr lang="en-US" dirty="0">
                <a:solidFill>
                  <a:srgbClr val="234379"/>
                </a:solidFill>
              </a:rPr>
              <a:t>Half the cost</a:t>
            </a:r>
          </a:p>
          <a:p>
            <a:pPr lvl="1"/>
            <a:r>
              <a:rPr lang="en-US" dirty="0">
                <a:solidFill>
                  <a:srgbClr val="234379"/>
                </a:solidFill>
              </a:rPr>
              <a:t>Qualifying person</a:t>
            </a:r>
          </a:p>
        </p:txBody>
      </p:sp>
      <p:pic>
        <p:nvPicPr>
          <p:cNvPr id="1028" name="Picture 4" descr="Related image">
            <a:extLst>
              <a:ext uri="{FF2B5EF4-FFF2-40B4-BE49-F238E27FC236}">
                <a16:creationId xmlns:a16="http://schemas.microsoft.com/office/drawing/2014/main" id="{256CF6B2-DF5E-4C63-98A6-538D0F38A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773" y="1429305"/>
            <a:ext cx="5658969" cy="4042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67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a:blip r:embed="rId2"/>
          <a:stretch>
            <a:fillRect/>
          </a:stretch>
        </p:blipFill>
        <p:spPr>
          <a:xfrm>
            <a:off x="0" y="14110"/>
            <a:ext cx="11125200" cy="6843890"/>
          </a:xfrm>
          <a:prstGeom prst="rect">
            <a:avLst/>
          </a:prstGeom>
        </p:spPr>
      </p:pic>
    </p:spTree>
    <p:extLst>
      <p:ext uri="{BB962C8B-B14F-4D97-AF65-F5344CB8AC3E}">
        <p14:creationId xmlns:p14="http://schemas.microsoft.com/office/powerpoint/2010/main" val="135561645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             Costs</a:t>
            </a:r>
          </a:p>
        </p:txBody>
      </p:sp>
      <p:pic>
        <p:nvPicPr>
          <p:cNvPr id="4" name="Content Placeholder 3"/>
          <p:cNvPicPr>
            <a:picLocks noGrp="1"/>
          </p:cNvPicPr>
          <p:nvPr>
            <p:ph idx="1"/>
          </p:nvPr>
        </p:nvPicPr>
        <p:blipFill>
          <a:blip r:embed="rId2"/>
          <a:stretch>
            <a:fillRect/>
          </a:stretch>
        </p:blipFill>
        <p:spPr>
          <a:xfrm>
            <a:off x="1295400" y="734627"/>
            <a:ext cx="9067800" cy="5562600"/>
          </a:xfrm>
          <a:prstGeom prst="rect">
            <a:avLst/>
          </a:prstGeom>
        </p:spPr>
      </p:pic>
    </p:spTree>
    <p:extLst>
      <p:ext uri="{BB962C8B-B14F-4D97-AF65-F5344CB8AC3E}">
        <p14:creationId xmlns:p14="http://schemas.microsoft.com/office/powerpoint/2010/main" val="209368472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E551-49A4-47C4-B0E3-CB81D625F5AE}"/>
              </a:ext>
            </a:extLst>
          </p:cNvPr>
          <p:cNvSpPr>
            <a:spLocks noGrp="1"/>
          </p:cNvSpPr>
          <p:nvPr>
            <p:ph type="title"/>
          </p:nvPr>
        </p:nvSpPr>
        <p:spPr/>
        <p:txBody>
          <a:bodyPr>
            <a:normAutofit fontScale="90000"/>
          </a:bodyPr>
          <a:lstStyle/>
          <a:p>
            <a:r>
              <a:rPr lang="en-US" dirty="0">
                <a:solidFill>
                  <a:srgbClr val="7030A0"/>
                </a:solidFill>
              </a:rPr>
              <a:t>Head of Household – See Examples</a:t>
            </a:r>
          </a:p>
        </p:txBody>
      </p:sp>
      <p:sp>
        <p:nvSpPr>
          <p:cNvPr id="3" name="Text Placeholder 2">
            <a:extLst>
              <a:ext uri="{FF2B5EF4-FFF2-40B4-BE49-F238E27FC236}">
                <a16:creationId xmlns:a16="http://schemas.microsoft.com/office/drawing/2014/main" id="{2DC442A9-E185-4CD7-8501-49993A933C8D}"/>
              </a:ext>
            </a:extLst>
          </p:cNvPr>
          <p:cNvSpPr>
            <a:spLocks noGrp="1"/>
          </p:cNvSpPr>
          <p:nvPr>
            <p:ph type="body" sz="quarter" idx="14"/>
          </p:nvPr>
        </p:nvSpPr>
        <p:spPr/>
        <p:txBody>
          <a:bodyPr>
            <a:normAutofit fontScale="77500" lnSpcReduction="20000"/>
          </a:bodyPr>
          <a:lstStyle/>
          <a:p>
            <a:endParaRPr lang="en-US" dirty="0"/>
          </a:p>
        </p:txBody>
      </p:sp>
      <p:sp>
        <p:nvSpPr>
          <p:cNvPr id="4" name="Rectangle 3">
            <a:extLst>
              <a:ext uri="{FF2B5EF4-FFF2-40B4-BE49-F238E27FC236}">
                <a16:creationId xmlns:a16="http://schemas.microsoft.com/office/drawing/2014/main" id="{0F30559A-DBAF-4A1E-B7C5-B3F6A321495B}"/>
              </a:ext>
            </a:extLst>
          </p:cNvPr>
          <p:cNvSpPr/>
          <p:nvPr/>
        </p:nvSpPr>
        <p:spPr>
          <a:xfrm>
            <a:off x="275208" y="1430969"/>
            <a:ext cx="8566951" cy="3970318"/>
          </a:xfrm>
          <a:prstGeom prst="rect">
            <a:avLst/>
          </a:prstGeom>
        </p:spPr>
        <p:txBody>
          <a:bodyPr wrap="square">
            <a:spAutoFit/>
          </a:bodyPr>
          <a:lstStyle/>
          <a:p>
            <a:pPr marL="285750" indent="-285750">
              <a:buFont typeface="Wingdings" panose="05000000000000000000" pitchFamily="2" charset="2"/>
              <a:buChar char="Ø"/>
            </a:pPr>
            <a:r>
              <a:rPr lang="en-US" sz="3600" dirty="0">
                <a:solidFill>
                  <a:srgbClr val="FF3399"/>
                </a:solidFill>
              </a:rPr>
              <a:t>Child who qualifies</a:t>
            </a:r>
          </a:p>
          <a:p>
            <a:pPr marL="285750" indent="-285750">
              <a:buFont typeface="Wingdings" panose="05000000000000000000" pitchFamily="2" charset="2"/>
              <a:buChar char="Ø"/>
            </a:pPr>
            <a:endParaRPr lang="en-US" sz="3600" dirty="0"/>
          </a:p>
          <a:p>
            <a:pPr marL="285750" indent="-285750">
              <a:buFont typeface="Wingdings" panose="05000000000000000000" pitchFamily="2" charset="2"/>
              <a:buChar char="Ø"/>
            </a:pPr>
            <a:r>
              <a:rPr lang="en-US" sz="3600" dirty="0">
                <a:solidFill>
                  <a:srgbClr val="AF3E31"/>
                </a:solidFill>
              </a:rPr>
              <a:t>Child who doesn’t qualify</a:t>
            </a:r>
          </a:p>
          <a:p>
            <a:pPr marL="285750" indent="-285750">
              <a:buFont typeface="Wingdings" panose="05000000000000000000" pitchFamily="2" charset="2"/>
              <a:buChar char="Ø"/>
            </a:pPr>
            <a:endParaRPr lang="en-US" sz="3600" dirty="0"/>
          </a:p>
          <a:p>
            <a:pPr marL="285750" indent="-285750">
              <a:buFont typeface="Wingdings" panose="05000000000000000000" pitchFamily="2" charset="2"/>
              <a:buChar char="Ø"/>
            </a:pPr>
            <a:r>
              <a:rPr lang="en-US" sz="3600" dirty="0">
                <a:solidFill>
                  <a:srgbClr val="0070C0"/>
                </a:solidFill>
              </a:rPr>
              <a:t>Girlfriend with no child together</a:t>
            </a:r>
          </a:p>
          <a:p>
            <a:pPr marL="285750" indent="-285750">
              <a:buFont typeface="Wingdings" panose="05000000000000000000" pitchFamily="2" charset="2"/>
              <a:buChar char="Ø"/>
            </a:pPr>
            <a:endParaRPr lang="en-US" sz="3600" dirty="0">
              <a:solidFill>
                <a:srgbClr val="C00000"/>
              </a:solidFill>
            </a:endParaRPr>
          </a:p>
          <a:p>
            <a:pPr marL="285750" indent="-285750">
              <a:buFont typeface="Wingdings" panose="05000000000000000000" pitchFamily="2" charset="2"/>
              <a:buChar char="Ø"/>
            </a:pPr>
            <a:r>
              <a:rPr lang="en-US" sz="3600" dirty="0">
                <a:solidFill>
                  <a:srgbClr val="C00000"/>
                </a:solidFill>
              </a:rPr>
              <a:t>Girlfriend with child together</a:t>
            </a:r>
          </a:p>
        </p:txBody>
      </p:sp>
      <p:pic>
        <p:nvPicPr>
          <p:cNvPr id="2050" name="Picture 2" descr="Image result for head of household">
            <a:extLst>
              <a:ext uri="{FF2B5EF4-FFF2-40B4-BE49-F238E27FC236}">
                <a16:creationId xmlns:a16="http://schemas.microsoft.com/office/drawing/2014/main" id="{035FCFAF-7073-4EC3-A7A1-A320706F8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167" y="1198423"/>
            <a:ext cx="4294029" cy="400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64929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Estate &amp; Gifts</a:t>
            </a:r>
          </a:p>
        </p:txBody>
      </p:sp>
      <p:sp>
        <p:nvSpPr>
          <p:cNvPr id="3" name="Content Placeholder 2"/>
          <p:cNvSpPr>
            <a:spLocks noGrp="1"/>
          </p:cNvSpPr>
          <p:nvPr>
            <p:ph idx="1"/>
          </p:nvPr>
        </p:nvSpPr>
        <p:spPr/>
        <p:txBody>
          <a:bodyPr/>
          <a:lstStyle/>
          <a:p>
            <a:endParaRPr lang="en-US" dirty="0">
              <a:solidFill>
                <a:srgbClr val="0070C0"/>
              </a:solidFill>
            </a:endParaRPr>
          </a:p>
          <a:p>
            <a:r>
              <a:rPr lang="en-US" dirty="0">
                <a:solidFill>
                  <a:srgbClr val="0070C0"/>
                </a:solidFill>
              </a:rPr>
              <a:t>Not repealed</a:t>
            </a:r>
          </a:p>
          <a:p>
            <a:endParaRPr lang="en-US" dirty="0">
              <a:solidFill>
                <a:srgbClr val="0070C0"/>
              </a:solidFill>
            </a:endParaRPr>
          </a:p>
          <a:p>
            <a:r>
              <a:rPr lang="en-US" dirty="0">
                <a:solidFill>
                  <a:srgbClr val="0070C0"/>
                </a:solidFill>
              </a:rPr>
              <a:t>Doubled the exclusion amount</a:t>
            </a:r>
          </a:p>
          <a:p>
            <a:endParaRPr lang="en-US" dirty="0">
              <a:solidFill>
                <a:srgbClr val="0070C0"/>
              </a:solidFill>
            </a:endParaRPr>
          </a:p>
          <a:p>
            <a:r>
              <a:rPr lang="en-US" dirty="0">
                <a:solidFill>
                  <a:srgbClr val="0070C0"/>
                </a:solidFill>
              </a:rPr>
              <a:t>Step-up retained</a:t>
            </a:r>
          </a:p>
        </p:txBody>
      </p:sp>
      <p:pic>
        <p:nvPicPr>
          <p:cNvPr id="4" name="Picture 3">
            <a:extLst>
              <a:ext uri="{FF2B5EF4-FFF2-40B4-BE49-F238E27FC236}">
                <a16:creationId xmlns:a16="http://schemas.microsoft.com/office/drawing/2014/main" id="{08ABE6B9-7ED9-424C-89B0-37CD17E59DC5}"/>
              </a:ext>
            </a:extLst>
          </p:cNvPr>
          <p:cNvPicPr>
            <a:picLocks noChangeAspect="1"/>
          </p:cNvPicPr>
          <p:nvPr/>
        </p:nvPicPr>
        <p:blipFill>
          <a:blip r:embed="rId2"/>
          <a:stretch>
            <a:fillRect/>
          </a:stretch>
        </p:blipFill>
        <p:spPr>
          <a:xfrm>
            <a:off x="5779363" y="1440413"/>
            <a:ext cx="5794159" cy="4345619"/>
          </a:xfrm>
          <a:prstGeom prst="rect">
            <a:avLst/>
          </a:prstGeom>
        </p:spPr>
      </p:pic>
    </p:spTree>
    <p:extLst>
      <p:ext uri="{BB962C8B-B14F-4D97-AF65-F5344CB8AC3E}">
        <p14:creationId xmlns:p14="http://schemas.microsoft.com/office/powerpoint/2010/main" val="178747745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12791" y="67235"/>
            <a:ext cx="10396882" cy="1151965"/>
          </a:xfrm>
        </p:spPr>
        <p:txBody>
          <a:bodyPr/>
          <a:lstStyle/>
          <a:p>
            <a:r>
              <a:rPr lang="en-US" dirty="0"/>
              <a:t>Marked Up 1040</a:t>
            </a:r>
          </a:p>
        </p:txBody>
      </p:sp>
      <p:pic>
        <p:nvPicPr>
          <p:cNvPr id="10" name="Content Placeholder 9" descr="C:\Users\genaro\Dropbox\_courses\Steve\Tax Updates\2017 Form 1040\2017 Form 1040.pdf_page_1.jpg"/>
          <p:cNvPicPr>
            <a:picLocks noGrp="1"/>
          </p:cNvPicPr>
          <p:nvPr>
            <p:ph idx="1"/>
          </p:nvPr>
        </p:nvPicPr>
        <p:blipFill rotWithShape="1">
          <a:blip r:embed="rId2">
            <a:extLst>
              <a:ext uri="{28A0092B-C50C-407E-A947-70E740481C1C}">
                <a14:useLocalDpi xmlns:a14="http://schemas.microsoft.com/office/drawing/2010/main" val="0"/>
              </a:ext>
            </a:extLst>
          </a:blip>
          <a:srcRect l="3879" t="52726" r="4949" b="-7740"/>
          <a:stretch/>
        </p:blipFill>
        <p:spPr bwMode="auto">
          <a:xfrm>
            <a:off x="990600" y="1219200"/>
            <a:ext cx="9241264" cy="5191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21655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09" y="163286"/>
            <a:ext cx="10396882" cy="1151965"/>
          </a:xfrm>
        </p:spPr>
        <p:txBody>
          <a:bodyPr/>
          <a:lstStyle/>
          <a:p>
            <a:r>
              <a:rPr lang="en-US" dirty="0"/>
              <a:t>Marked Up 1040</a:t>
            </a:r>
          </a:p>
        </p:txBody>
      </p:sp>
      <p:pic>
        <p:nvPicPr>
          <p:cNvPr id="4" name="Content Placeholder 3" descr="C:\Users\genaro\Dropbox\_courses\Steve\Tax Updates\2017 Form 1040\2017 Form 1040.pdf_page_2.jpg"/>
          <p:cNvPicPr>
            <a:picLocks noGrp="1"/>
          </p:cNvPicPr>
          <p:nvPr>
            <p:ph idx="1"/>
          </p:nvPr>
        </p:nvPicPr>
        <p:blipFill rotWithShape="1">
          <a:blip r:embed="rId2">
            <a:extLst>
              <a:ext uri="{28A0092B-C50C-407E-A947-70E740481C1C}">
                <a14:useLocalDpi xmlns:a14="http://schemas.microsoft.com/office/drawing/2010/main" val="0"/>
              </a:ext>
            </a:extLst>
          </a:blip>
          <a:srcRect l="4494" t="2851" r="4174" b="64900"/>
          <a:stretch/>
        </p:blipFill>
        <p:spPr bwMode="auto">
          <a:xfrm>
            <a:off x="990600" y="1600200"/>
            <a:ext cx="9231599" cy="46897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903890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58" y="116633"/>
            <a:ext cx="10396882" cy="1151965"/>
          </a:xfrm>
        </p:spPr>
        <p:txBody>
          <a:bodyPr/>
          <a:lstStyle/>
          <a:p>
            <a:r>
              <a:rPr lang="en-US" dirty="0"/>
              <a:t>Marked Up 1040</a:t>
            </a:r>
          </a:p>
        </p:txBody>
      </p:sp>
      <p:pic>
        <p:nvPicPr>
          <p:cNvPr id="4" name="Content Placeholder 3" descr="C:\Users\genaro\Dropbox\_courses\Steve\Tax Updates\2017 Form 1040\2017 Form 1040.pdf_page_2.jpg"/>
          <p:cNvPicPr>
            <a:picLocks noGrp="1"/>
          </p:cNvPicPr>
          <p:nvPr>
            <p:ph idx="1"/>
          </p:nvPr>
        </p:nvPicPr>
        <p:blipFill rotWithShape="1">
          <a:blip r:embed="rId2">
            <a:extLst>
              <a:ext uri="{28A0092B-C50C-407E-A947-70E740481C1C}">
                <a14:useLocalDpi xmlns:a14="http://schemas.microsoft.com/office/drawing/2010/main" val="0"/>
              </a:ext>
            </a:extLst>
          </a:blip>
          <a:srcRect l="3672" t="36291" r="4996" b="31460"/>
          <a:stretch/>
        </p:blipFill>
        <p:spPr bwMode="auto">
          <a:xfrm>
            <a:off x="1335833" y="1338942"/>
            <a:ext cx="9231599" cy="46897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015566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0A0D-0E6A-4ED7-9038-430BEC124A15}"/>
              </a:ext>
            </a:extLst>
          </p:cNvPr>
          <p:cNvSpPr>
            <a:spLocks noGrp="1"/>
          </p:cNvSpPr>
          <p:nvPr>
            <p:ph type="title"/>
          </p:nvPr>
        </p:nvSpPr>
        <p:spPr>
          <a:xfrm>
            <a:off x="812800" y="381002"/>
            <a:ext cx="10541000" cy="755340"/>
          </a:xfrm>
        </p:spPr>
        <p:txBody>
          <a:bodyPr/>
          <a:lstStyle/>
          <a:p>
            <a:r>
              <a:rPr lang="en-US" sz="4800" dirty="0">
                <a:solidFill>
                  <a:srgbClr val="7030A0"/>
                </a:solidFill>
              </a:rPr>
              <a:t>Alimony</a:t>
            </a:r>
          </a:p>
        </p:txBody>
      </p:sp>
      <p:sp>
        <p:nvSpPr>
          <p:cNvPr id="3" name="Text Placeholder 2">
            <a:extLst>
              <a:ext uri="{FF2B5EF4-FFF2-40B4-BE49-F238E27FC236}">
                <a16:creationId xmlns:a16="http://schemas.microsoft.com/office/drawing/2014/main" id="{810E4EE8-1226-4CA5-AFEE-1D407DC1CADC}"/>
              </a:ext>
            </a:extLst>
          </p:cNvPr>
          <p:cNvSpPr>
            <a:spLocks noGrp="1"/>
          </p:cNvSpPr>
          <p:nvPr>
            <p:ph type="body" sz="quarter" idx="14"/>
          </p:nvPr>
        </p:nvSpPr>
        <p:spPr/>
        <p:txBody>
          <a:bodyPr>
            <a:normAutofit fontScale="77500" lnSpcReduction="20000"/>
          </a:bodyPr>
          <a:lstStyle/>
          <a:p>
            <a:endParaRPr lang="en-US" dirty="0"/>
          </a:p>
        </p:txBody>
      </p:sp>
      <p:pic>
        <p:nvPicPr>
          <p:cNvPr id="5" name="Content Placeholder 4">
            <a:extLst>
              <a:ext uri="{FF2B5EF4-FFF2-40B4-BE49-F238E27FC236}">
                <a16:creationId xmlns:a16="http://schemas.microsoft.com/office/drawing/2014/main" id="{214C975A-4FA3-41E1-8793-DDCE07444546}"/>
              </a:ext>
            </a:extLst>
          </p:cNvPr>
          <p:cNvPicPr>
            <a:picLocks noGrp="1" noChangeAspect="1"/>
          </p:cNvPicPr>
          <p:nvPr>
            <p:ph idx="1"/>
          </p:nvPr>
        </p:nvPicPr>
        <p:blipFill>
          <a:blip r:embed="rId2"/>
          <a:stretch>
            <a:fillRect/>
          </a:stretch>
        </p:blipFill>
        <p:spPr>
          <a:xfrm>
            <a:off x="812800" y="1251968"/>
            <a:ext cx="4948808" cy="4948808"/>
          </a:xfrm>
          <a:prstGeom prst="rect">
            <a:avLst/>
          </a:prstGeom>
        </p:spPr>
      </p:pic>
      <p:sp>
        <p:nvSpPr>
          <p:cNvPr id="6" name="Rectangle 5">
            <a:extLst>
              <a:ext uri="{FF2B5EF4-FFF2-40B4-BE49-F238E27FC236}">
                <a16:creationId xmlns:a16="http://schemas.microsoft.com/office/drawing/2014/main" id="{71CDA023-AEC1-4995-B04F-F62722D5B919}"/>
              </a:ext>
            </a:extLst>
          </p:cNvPr>
          <p:cNvSpPr/>
          <p:nvPr/>
        </p:nvSpPr>
        <p:spPr>
          <a:xfrm>
            <a:off x="5921406" y="1271917"/>
            <a:ext cx="6081204" cy="4031873"/>
          </a:xfrm>
          <a:prstGeom prst="rect">
            <a:avLst/>
          </a:prstGeom>
        </p:spPr>
        <p:txBody>
          <a:bodyPr wrap="square">
            <a:spAutoFit/>
          </a:bodyPr>
          <a:lstStyle/>
          <a:p>
            <a:pPr marL="285750" indent="-285750">
              <a:buFont typeface="Wingdings" panose="05000000000000000000" pitchFamily="2" charset="2"/>
              <a:buChar char="Ø"/>
            </a:pPr>
            <a:r>
              <a:rPr lang="en-US" sz="3200" dirty="0">
                <a:solidFill>
                  <a:srgbClr val="C00000"/>
                </a:solidFill>
              </a:rPr>
              <a:t>After 2018, no longer deductible/includable from or in income</a:t>
            </a:r>
          </a:p>
          <a:p>
            <a:pPr marL="285750" indent="-285750">
              <a:buFont typeface="Wingdings" panose="05000000000000000000" pitchFamily="2" charset="2"/>
              <a:buChar char="Ø"/>
            </a:pPr>
            <a:endParaRPr lang="en-US" sz="3200" dirty="0"/>
          </a:p>
          <a:p>
            <a:pPr marL="285750" indent="-285750">
              <a:buFont typeface="Wingdings" panose="05000000000000000000" pitchFamily="2" charset="2"/>
              <a:buChar char="Ø"/>
            </a:pPr>
            <a:r>
              <a:rPr lang="en-US" sz="3200" dirty="0">
                <a:solidFill>
                  <a:srgbClr val="00B050"/>
                </a:solidFill>
              </a:rPr>
              <a:t>Can modify pre-2019 divorces</a:t>
            </a:r>
          </a:p>
          <a:p>
            <a:pPr marL="285750" indent="-285750">
              <a:buFont typeface="Wingdings" panose="05000000000000000000" pitchFamily="2" charset="2"/>
              <a:buChar char="Ø"/>
            </a:pPr>
            <a:endParaRPr lang="en-US" sz="3200" dirty="0"/>
          </a:p>
          <a:p>
            <a:pPr marL="285750" indent="-285750">
              <a:buFont typeface="Wingdings" panose="05000000000000000000" pitchFamily="2" charset="2"/>
              <a:buChar char="Ø"/>
            </a:pPr>
            <a:r>
              <a:rPr lang="en-US" sz="3200" dirty="0">
                <a:solidFill>
                  <a:schemeClr val="tx2">
                    <a:lumMod val="75000"/>
                  </a:schemeClr>
                </a:solidFill>
              </a:rPr>
              <a:t>Pre-2019 divorces follow old rules</a:t>
            </a:r>
          </a:p>
        </p:txBody>
      </p:sp>
    </p:spTree>
    <p:extLst>
      <p:ext uri="{BB962C8B-B14F-4D97-AF65-F5344CB8AC3E}">
        <p14:creationId xmlns:p14="http://schemas.microsoft.com/office/powerpoint/2010/main" val="26582030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433583E-9BDB-4EFF-8553-CDE0F2F3058A}"/>
              </a:ext>
            </a:extLst>
          </p:cNvPr>
          <p:cNvPicPr>
            <a:picLocks noGrp="1" noChangeAspect="1"/>
          </p:cNvPicPr>
          <p:nvPr>
            <p:ph idx="1"/>
          </p:nvPr>
        </p:nvPicPr>
        <p:blipFill>
          <a:blip r:embed="rId2"/>
          <a:stretch>
            <a:fillRect/>
          </a:stretch>
        </p:blipFill>
        <p:spPr>
          <a:xfrm>
            <a:off x="0" y="1429782"/>
            <a:ext cx="4916196" cy="4433668"/>
          </a:xfrm>
          <a:prstGeom prst="rect">
            <a:avLst/>
          </a:prstGeom>
        </p:spPr>
      </p:pic>
      <p:sp>
        <p:nvSpPr>
          <p:cNvPr id="2" name="Title 1">
            <a:extLst>
              <a:ext uri="{FF2B5EF4-FFF2-40B4-BE49-F238E27FC236}">
                <a16:creationId xmlns:a16="http://schemas.microsoft.com/office/drawing/2014/main" id="{38280EA8-BFBF-462F-A746-948CA90FC1F4}"/>
              </a:ext>
            </a:extLst>
          </p:cNvPr>
          <p:cNvSpPr>
            <a:spLocks noGrp="1"/>
          </p:cNvSpPr>
          <p:nvPr>
            <p:ph type="title"/>
          </p:nvPr>
        </p:nvSpPr>
        <p:spPr>
          <a:xfrm>
            <a:off x="812800" y="381002"/>
            <a:ext cx="10541000" cy="940422"/>
          </a:xfrm>
        </p:spPr>
        <p:txBody>
          <a:bodyPr/>
          <a:lstStyle/>
          <a:p>
            <a:r>
              <a:rPr lang="en-US" sz="4400" dirty="0">
                <a:solidFill>
                  <a:srgbClr val="996633"/>
                </a:solidFill>
              </a:rPr>
              <a:t>Moving Expenses</a:t>
            </a:r>
          </a:p>
        </p:txBody>
      </p:sp>
      <p:sp>
        <p:nvSpPr>
          <p:cNvPr id="3" name="Text Placeholder 2">
            <a:extLst>
              <a:ext uri="{FF2B5EF4-FFF2-40B4-BE49-F238E27FC236}">
                <a16:creationId xmlns:a16="http://schemas.microsoft.com/office/drawing/2014/main" id="{2C8483D4-0048-4B6B-8D72-65F340C3F47E}"/>
              </a:ext>
            </a:extLst>
          </p:cNvPr>
          <p:cNvSpPr>
            <a:spLocks noGrp="1"/>
          </p:cNvSpPr>
          <p:nvPr>
            <p:ph type="body" sz="quarter" idx="14"/>
          </p:nvPr>
        </p:nvSpPr>
        <p:spPr/>
        <p:txBody>
          <a:bodyPr>
            <a:normAutofit fontScale="77500" lnSpcReduction="20000"/>
          </a:bodyPr>
          <a:lstStyle/>
          <a:p>
            <a:endParaRPr lang="en-US" dirty="0"/>
          </a:p>
        </p:txBody>
      </p:sp>
      <p:sp>
        <p:nvSpPr>
          <p:cNvPr id="5" name="Rectangle 4">
            <a:extLst>
              <a:ext uri="{FF2B5EF4-FFF2-40B4-BE49-F238E27FC236}">
                <a16:creationId xmlns:a16="http://schemas.microsoft.com/office/drawing/2014/main" id="{45DAD11B-A73F-42B7-B7AA-993EF7440978}"/>
              </a:ext>
            </a:extLst>
          </p:cNvPr>
          <p:cNvSpPr/>
          <p:nvPr/>
        </p:nvSpPr>
        <p:spPr>
          <a:xfrm>
            <a:off x="6347534" y="1321424"/>
            <a:ext cx="4065973" cy="3046988"/>
          </a:xfrm>
          <a:prstGeom prst="rect">
            <a:avLst/>
          </a:prstGeom>
        </p:spPr>
        <p:txBody>
          <a:bodyPr wrap="square">
            <a:spAutoFit/>
          </a:bodyPr>
          <a:lstStyle/>
          <a:p>
            <a:pPr marL="285750" indent="-285750">
              <a:buFont typeface="Wingdings" panose="05000000000000000000" pitchFamily="2" charset="2"/>
              <a:buChar char="Ø"/>
            </a:pPr>
            <a:r>
              <a:rPr lang="en-US" sz="3200" dirty="0">
                <a:solidFill>
                  <a:srgbClr val="FF9933"/>
                </a:solidFill>
              </a:rPr>
              <a:t>No longer deductible</a:t>
            </a:r>
          </a:p>
          <a:p>
            <a:pPr marL="742950" lvl="1" indent="-285750">
              <a:buFont typeface="Wingdings" panose="05000000000000000000" pitchFamily="2" charset="2"/>
              <a:buChar char="Ø"/>
            </a:pPr>
            <a:r>
              <a:rPr lang="en-US" sz="3200" dirty="0">
                <a:solidFill>
                  <a:srgbClr val="FF9933"/>
                </a:solidFill>
              </a:rPr>
              <a:t>Exception: Armed Forces</a:t>
            </a:r>
          </a:p>
          <a:p>
            <a:pPr marL="742950" lvl="1" indent="-285750">
              <a:buFont typeface="Wingdings" panose="05000000000000000000" pitchFamily="2" charset="2"/>
              <a:buChar char="Ø"/>
            </a:pPr>
            <a:r>
              <a:rPr lang="en-US" sz="3200" dirty="0">
                <a:solidFill>
                  <a:srgbClr val="FF9933"/>
                </a:solidFill>
              </a:rPr>
              <a:t>Notice 2018-42</a:t>
            </a:r>
          </a:p>
          <a:p>
            <a:pPr marL="742950" lvl="1" indent="-285750">
              <a:buFont typeface="Wingdings" panose="05000000000000000000" pitchFamily="2" charset="2"/>
              <a:buChar char="Ø"/>
            </a:pPr>
            <a:r>
              <a:rPr lang="en-US" sz="3200" dirty="0">
                <a:solidFill>
                  <a:srgbClr val="FF9933"/>
                </a:solidFill>
              </a:rPr>
              <a:t>18 cents/mile</a:t>
            </a:r>
          </a:p>
        </p:txBody>
      </p:sp>
    </p:spTree>
    <p:extLst>
      <p:ext uri="{BB962C8B-B14F-4D97-AF65-F5344CB8AC3E}">
        <p14:creationId xmlns:p14="http://schemas.microsoft.com/office/powerpoint/2010/main" val="214875343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extLst/>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679E24-B442-48DA-91F5-D20C35276B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47FFD68E-AD03-4180-8BBB-B3E7DE0D1C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B36C81B8-0929-4B46-BCB0-00954C0E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A771D040-DA75-4CDB-859B-07D4C8094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4" name="Rectangle 13">
              <a:extLst>
                <a:ext uri="{FF2B5EF4-FFF2-40B4-BE49-F238E27FC236}">
                  <a16:creationId xmlns:a16="http://schemas.microsoft.com/office/drawing/2014/main" id="{4C97C64C-CFCE-45F6-B8D4-4B46AB898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110DACA-A74A-4AE3-A45E-FDA7D3BD77C6}"/>
              </a:ext>
            </a:extLst>
          </p:cNvPr>
          <p:cNvSpPr>
            <a:spLocks noGrp="1"/>
          </p:cNvSpPr>
          <p:nvPr>
            <p:ph type="title"/>
          </p:nvPr>
        </p:nvSpPr>
        <p:spPr>
          <a:xfrm>
            <a:off x="8009812" y="685800"/>
            <a:ext cx="3072869" cy="1151965"/>
          </a:xfrm>
        </p:spPr>
        <p:txBody>
          <a:bodyPr vert="horz" lIns="91440" tIns="45720" rIns="91440" bIns="45720" rtlCol="0" anchor="ctr">
            <a:normAutofit/>
          </a:bodyPr>
          <a:lstStyle/>
          <a:p>
            <a:r>
              <a:rPr lang="en-US" sz="4100" dirty="0">
                <a:solidFill>
                  <a:schemeClr val="accent1"/>
                </a:solidFill>
              </a:rPr>
              <a:t>DPAD – GONE!</a:t>
            </a:r>
          </a:p>
        </p:txBody>
      </p:sp>
      <p:sp>
        <p:nvSpPr>
          <p:cNvPr id="16" name="Rectangle 15">
            <a:extLst>
              <a:ext uri="{FF2B5EF4-FFF2-40B4-BE49-F238E27FC236}">
                <a16:creationId xmlns:a16="http://schemas.microsoft.com/office/drawing/2014/main" id="{40EBDF3C-61A6-450C-8532-9276D9A1E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C:\Users\ACECPA\AppData\Local\Microsoft\Windows\Temporary Internet Files\Content.IE5\9KC12RBD\manufacturing-indonesia-02[1].jpg">
            <a:extLst>
              <a:ext uri="{FF2B5EF4-FFF2-40B4-BE49-F238E27FC236}">
                <a16:creationId xmlns:a16="http://schemas.microsoft.com/office/drawing/2014/main" id="{DC254F53-CF7C-48CC-8EBA-386603172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07" y="1807293"/>
            <a:ext cx="6557897" cy="1983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B2EE5B4-DE11-4A7E-93F4-22F9BD5C25DF}"/>
              </a:ext>
            </a:extLst>
          </p:cNvPr>
          <p:cNvSpPr>
            <a:spLocks noGrp="1"/>
          </p:cNvSpPr>
          <p:nvPr>
            <p:ph type="body" sz="quarter" idx="14"/>
          </p:nvPr>
        </p:nvSpPr>
        <p:spPr>
          <a:xfrm>
            <a:off x="8006592" y="2071048"/>
            <a:ext cx="3076090" cy="3072290"/>
          </a:xfrm>
        </p:spPr>
        <p:txBody>
          <a:bodyPr vert="horz" lIns="91440" tIns="45720" rIns="91440" bIns="45720" rtlCol="0" anchor="t">
            <a:normAutofit/>
          </a:bodyPr>
          <a:lstStyle/>
          <a:p>
            <a:pPr algn="l"/>
            <a:r>
              <a:rPr lang="en-US" dirty="0">
                <a:solidFill>
                  <a:schemeClr val="accent1">
                    <a:lumMod val="75000"/>
                  </a:schemeClr>
                </a:solidFill>
                <a:latin typeface="Arial" panose="020B0604020202020204" pitchFamily="34" charset="0"/>
                <a:cs typeface="Arial" panose="020B0604020202020204" pitchFamily="34" charset="0"/>
              </a:rPr>
              <a:t>But that’s not the rest of the story!</a:t>
            </a:r>
          </a:p>
          <a:p>
            <a:pPr algn="l"/>
            <a:r>
              <a:rPr lang="en-US" dirty="0">
                <a:solidFill>
                  <a:schemeClr val="accent6">
                    <a:lumMod val="75000"/>
                  </a:schemeClr>
                </a:solidFill>
                <a:latin typeface="Arial" panose="020B0604020202020204" pitchFamily="34" charset="0"/>
                <a:cs typeface="Arial" panose="020B0604020202020204" pitchFamily="34" charset="0"/>
              </a:rPr>
              <a:t>199A is going to impact so many more taxpayers!</a:t>
            </a:r>
          </a:p>
          <a:p>
            <a:pPr algn="l"/>
            <a:r>
              <a:rPr lang="en-US" dirty="0">
                <a:solidFill>
                  <a:schemeClr val="accent1">
                    <a:lumMod val="75000"/>
                  </a:schemeClr>
                </a:solidFill>
                <a:latin typeface="Arial" panose="020B0604020202020204" pitchFamily="34" charset="0"/>
                <a:cs typeface="Arial" panose="020B0604020202020204" pitchFamily="34" charset="0"/>
              </a:rPr>
              <a:t>We’ll talk about it a little later.</a:t>
            </a:r>
          </a:p>
        </p:txBody>
      </p:sp>
    </p:spTree>
    <p:extLst>
      <p:ext uri="{BB962C8B-B14F-4D97-AF65-F5344CB8AC3E}">
        <p14:creationId xmlns:p14="http://schemas.microsoft.com/office/powerpoint/2010/main" val="3332890767"/>
      </p:ext>
    </p:extLst>
  </p:cSld>
  <p:clrMapOvr>
    <a:masterClrMapping/>
  </p:clrMapOvr>
  <p:transition spd="slow">
    <p:push dir="u"/>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76</TotalTime>
  <Words>846</Words>
  <Application>Microsoft Office PowerPoint</Application>
  <PresentationFormat>Widescreen</PresentationFormat>
  <Paragraphs>192</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 Nova Light</vt:lpstr>
      <vt:lpstr>Calibri</vt:lpstr>
      <vt:lpstr>Century Schoolbook</vt:lpstr>
      <vt:lpstr>Impact</vt:lpstr>
      <vt:lpstr>Times New Roman</vt:lpstr>
      <vt:lpstr>Wingdings</vt:lpstr>
      <vt:lpstr>Main Event</vt:lpstr>
      <vt:lpstr>Federal tax law changes</vt:lpstr>
      <vt:lpstr>Melinda Garvin, EA</vt:lpstr>
      <vt:lpstr>Marked Up 1040</vt:lpstr>
      <vt:lpstr>Marked Up 1040</vt:lpstr>
      <vt:lpstr>Marked Up 1040</vt:lpstr>
      <vt:lpstr>Marked Up 1040</vt:lpstr>
      <vt:lpstr>Alimony</vt:lpstr>
      <vt:lpstr>Moving Expenses</vt:lpstr>
      <vt:lpstr>DPAD – GONE!</vt:lpstr>
      <vt:lpstr>Student Loans Discharged</vt:lpstr>
      <vt:lpstr>Standard Deductions &amp; Exemptions</vt:lpstr>
      <vt:lpstr>Dependents</vt:lpstr>
      <vt:lpstr>AMT</vt:lpstr>
      <vt:lpstr>Kiddie Tax</vt:lpstr>
      <vt:lpstr>                Tax Rates</vt:lpstr>
      <vt:lpstr>Marked Up Schedule A</vt:lpstr>
      <vt:lpstr>Marked Up Schedule A</vt:lpstr>
      <vt:lpstr>Marked Up Schedule A</vt:lpstr>
      <vt:lpstr>Medical</vt:lpstr>
      <vt:lpstr>Taxes</vt:lpstr>
      <vt:lpstr>Home Mortgage Interest</vt:lpstr>
      <vt:lpstr>Charity</vt:lpstr>
      <vt:lpstr>Casualty Losses</vt:lpstr>
      <vt:lpstr>2% Itemized Deductions - GONE</vt:lpstr>
      <vt:lpstr>Gambling</vt:lpstr>
      <vt:lpstr>Child Tax Credit</vt:lpstr>
      <vt:lpstr>CHILD TAX CREDIT</vt:lpstr>
      <vt:lpstr>OTHER DEPENDENT CREDIT</vt:lpstr>
      <vt:lpstr>A couple of tcja changes</vt:lpstr>
      <vt:lpstr>Head of Household - Parents</vt:lpstr>
      <vt:lpstr>Head of Household</vt:lpstr>
      <vt:lpstr>PowerPoint Presentation</vt:lpstr>
      <vt:lpstr>             Costs</vt:lpstr>
      <vt:lpstr>Head of Household – See Examples</vt:lpstr>
      <vt:lpstr>Estate &amp; Gifts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Melinda Garvin</dc:creator>
  <cp:lastModifiedBy>Melinda Garvin</cp:lastModifiedBy>
  <cp:revision>17</cp:revision>
  <dcterms:created xsi:type="dcterms:W3CDTF">2018-09-18T01:20:47Z</dcterms:created>
  <dcterms:modified xsi:type="dcterms:W3CDTF">2018-09-18T02:43:21Z</dcterms:modified>
</cp:coreProperties>
</file>