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3DAD4-C4C6-425E-9F66-130C304F8DAB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86BA10-B2B6-469F-8633-A24E86E5F122}">
      <dgm:prSet/>
      <dgm:spPr/>
      <dgm:t>
        <a:bodyPr/>
        <a:lstStyle/>
        <a:p>
          <a:r>
            <a:rPr lang="en-US" dirty="0"/>
            <a:t>Standard Deduction</a:t>
          </a:r>
        </a:p>
      </dgm:t>
    </dgm:pt>
    <dgm:pt modelId="{3767CA8F-69E4-411E-95E0-55DDEB5C9A85}" type="parTrans" cxnId="{544E8E23-4C17-44BF-9AAF-4D79B6BCDCFE}">
      <dgm:prSet/>
      <dgm:spPr/>
      <dgm:t>
        <a:bodyPr/>
        <a:lstStyle/>
        <a:p>
          <a:endParaRPr lang="en-US"/>
        </a:p>
      </dgm:t>
    </dgm:pt>
    <dgm:pt modelId="{FB677F93-ED7B-4AA5-89D2-4FCDD3BA8BB2}" type="sibTrans" cxnId="{544E8E23-4C17-44BF-9AAF-4D79B6BCDCFE}">
      <dgm:prSet/>
      <dgm:spPr/>
      <dgm:t>
        <a:bodyPr/>
        <a:lstStyle/>
        <a:p>
          <a:endParaRPr lang="en-US"/>
        </a:p>
      </dgm:t>
    </dgm:pt>
    <dgm:pt modelId="{005693A5-DDB1-4DEA-B8B8-B895196214F9}">
      <dgm:prSet/>
      <dgm:spPr/>
      <dgm:t>
        <a:bodyPr/>
        <a:lstStyle/>
        <a:p>
          <a:r>
            <a:rPr lang="en-US" dirty="0"/>
            <a:t>Filing Requirements</a:t>
          </a:r>
        </a:p>
      </dgm:t>
    </dgm:pt>
    <dgm:pt modelId="{AB9262A0-EC56-4644-9DE0-A7B46C413E7A}" type="parTrans" cxnId="{92B1C387-D26C-44FB-BA5E-02E6DD5D573F}">
      <dgm:prSet/>
      <dgm:spPr/>
      <dgm:t>
        <a:bodyPr/>
        <a:lstStyle/>
        <a:p>
          <a:endParaRPr lang="en-US"/>
        </a:p>
      </dgm:t>
    </dgm:pt>
    <dgm:pt modelId="{142E9882-9FEA-4DA6-B2D8-88EB9E1B14AF}" type="sibTrans" cxnId="{92B1C387-D26C-44FB-BA5E-02E6DD5D573F}">
      <dgm:prSet/>
      <dgm:spPr/>
      <dgm:t>
        <a:bodyPr/>
        <a:lstStyle/>
        <a:p>
          <a:endParaRPr lang="en-US"/>
        </a:p>
      </dgm:t>
    </dgm:pt>
    <dgm:pt modelId="{BD32BBB9-B3C9-4D6A-97F8-F9D3A7D53440}">
      <dgm:prSet/>
      <dgm:spPr/>
      <dgm:t>
        <a:bodyPr/>
        <a:lstStyle/>
        <a:p>
          <a:r>
            <a:rPr lang="en-US" dirty="0"/>
            <a:t>Medical Expense Thresholds</a:t>
          </a:r>
        </a:p>
      </dgm:t>
    </dgm:pt>
    <dgm:pt modelId="{259CA831-26BE-4B73-8385-E148BA476CF1}" type="parTrans" cxnId="{2510BBAD-C63C-4E81-8AFB-186B06A9E69F}">
      <dgm:prSet/>
      <dgm:spPr/>
      <dgm:t>
        <a:bodyPr/>
        <a:lstStyle/>
        <a:p>
          <a:endParaRPr lang="en-US"/>
        </a:p>
      </dgm:t>
    </dgm:pt>
    <dgm:pt modelId="{8DA3B510-6F39-4D38-B392-BAEDCDC4966E}" type="sibTrans" cxnId="{2510BBAD-C63C-4E81-8AFB-186B06A9E69F}">
      <dgm:prSet/>
      <dgm:spPr/>
      <dgm:t>
        <a:bodyPr/>
        <a:lstStyle/>
        <a:p>
          <a:endParaRPr lang="en-US"/>
        </a:p>
      </dgm:t>
    </dgm:pt>
    <dgm:pt modelId="{52D64EDE-7176-4E46-A5F7-507C48BB0056}" type="pres">
      <dgm:prSet presAssocID="{6D53DAD4-C4C6-425E-9F66-130C304F8D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792B1A-4B01-4587-AAD1-FB4614689DE0}" type="pres">
      <dgm:prSet presAssocID="{1B86BA10-B2B6-469F-8633-A24E86E5F122}" presName="hierRoot1" presStyleCnt="0">
        <dgm:presLayoutVars>
          <dgm:hierBranch val="init"/>
        </dgm:presLayoutVars>
      </dgm:prSet>
      <dgm:spPr/>
    </dgm:pt>
    <dgm:pt modelId="{A2320E13-80C6-4BB0-A867-A3769493D77A}" type="pres">
      <dgm:prSet presAssocID="{1B86BA10-B2B6-469F-8633-A24E86E5F122}" presName="rootComposite1" presStyleCnt="0"/>
      <dgm:spPr/>
    </dgm:pt>
    <dgm:pt modelId="{F277449D-AD72-4B96-8621-1B60ECD8A235}" type="pres">
      <dgm:prSet presAssocID="{1B86BA10-B2B6-469F-8633-A24E86E5F122}" presName="rootText1" presStyleLbl="node0" presStyleIdx="0" presStyleCnt="3">
        <dgm:presLayoutVars>
          <dgm:chPref val="3"/>
        </dgm:presLayoutVars>
      </dgm:prSet>
      <dgm:spPr/>
    </dgm:pt>
    <dgm:pt modelId="{3635F781-43DA-464C-A324-5C27AF69E5AD}" type="pres">
      <dgm:prSet presAssocID="{1B86BA10-B2B6-469F-8633-A24E86E5F122}" presName="rootConnector1" presStyleLbl="node1" presStyleIdx="0" presStyleCnt="0"/>
      <dgm:spPr/>
    </dgm:pt>
    <dgm:pt modelId="{D0785787-4057-4935-B873-926DBC8E4BDD}" type="pres">
      <dgm:prSet presAssocID="{1B86BA10-B2B6-469F-8633-A24E86E5F122}" presName="hierChild2" presStyleCnt="0"/>
      <dgm:spPr/>
    </dgm:pt>
    <dgm:pt modelId="{0A89CF08-93F7-41A2-BB34-36F35EB77455}" type="pres">
      <dgm:prSet presAssocID="{1B86BA10-B2B6-469F-8633-A24E86E5F122}" presName="hierChild3" presStyleCnt="0"/>
      <dgm:spPr/>
    </dgm:pt>
    <dgm:pt modelId="{2A06D11C-21F5-4D1E-83AD-AEF1EAFA2E33}" type="pres">
      <dgm:prSet presAssocID="{005693A5-DDB1-4DEA-B8B8-B895196214F9}" presName="hierRoot1" presStyleCnt="0">
        <dgm:presLayoutVars>
          <dgm:hierBranch val="init"/>
        </dgm:presLayoutVars>
      </dgm:prSet>
      <dgm:spPr/>
    </dgm:pt>
    <dgm:pt modelId="{7A2AB505-A10D-4EE2-AD30-2E176E235280}" type="pres">
      <dgm:prSet presAssocID="{005693A5-DDB1-4DEA-B8B8-B895196214F9}" presName="rootComposite1" presStyleCnt="0"/>
      <dgm:spPr/>
    </dgm:pt>
    <dgm:pt modelId="{1428B906-6E0F-4EB5-A378-A595C3198B2A}" type="pres">
      <dgm:prSet presAssocID="{005693A5-DDB1-4DEA-B8B8-B895196214F9}" presName="rootText1" presStyleLbl="node0" presStyleIdx="1" presStyleCnt="3">
        <dgm:presLayoutVars>
          <dgm:chPref val="3"/>
        </dgm:presLayoutVars>
      </dgm:prSet>
      <dgm:spPr/>
    </dgm:pt>
    <dgm:pt modelId="{79E4B022-49EC-4ECE-8EFB-EC744423E654}" type="pres">
      <dgm:prSet presAssocID="{005693A5-DDB1-4DEA-B8B8-B895196214F9}" presName="rootConnector1" presStyleLbl="node1" presStyleIdx="0" presStyleCnt="0"/>
      <dgm:spPr/>
    </dgm:pt>
    <dgm:pt modelId="{72D43C25-32E5-490E-997E-FE0E48D18ABA}" type="pres">
      <dgm:prSet presAssocID="{005693A5-DDB1-4DEA-B8B8-B895196214F9}" presName="hierChild2" presStyleCnt="0"/>
      <dgm:spPr/>
    </dgm:pt>
    <dgm:pt modelId="{CC04DCBD-F6FF-4CEC-A684-377C508DB044}" type="pres">
      <dgm:prSet presAssocID="{005693A5-DDB1-4DEA-B8B8-B895196214F9}" presName="hierChild3" presStyleCnt="0"/>
      <dgm:spPr/>
    </dgm:pt>
    <dgm:pt modelId="{B369E44E-7627-4EA8-914A-75B74FE571B9}" type="pres">
      <dgm:prSet presAssocID="{BD32BBB9-B3C9-4D6A-97F8-F9D3A7D53440}" presName="hierRoot1" presStyleCnt="0">
        <dgm:presLayoutVars>
          <dgm:hierBranch val="init"/>
        </dgm:presLayoutVars>
      </dgm:prSet>
      <dgm:spPr/>
    </dgm:pt>
    <dgm:pt modelId="{CDB1AB82-8490-4B34-A8D2-361E6C68489C}" type="pres">
      <dgm:prSet presAssocID="{BD32BBB9-B3C9-4D6A-97F8-F9D3A7D53440}" presName="rootComposite1" presStyleCnt="0"/>
      <dgm:spPr/>
    </dgm:pt>
    <dgm:pt modelId="{EEE13476-2912-454D-8CE1-FB4BFF720F24}" type="pres">
      <dgm:prSet presAssocID="{BD32BBB9-B3C9-4D6A-97F8-F9D3A7D53440}" presName="rootText1" presStyleLbl="node0" presStyleIdx="2" presStyleCnt="3">
        <dgm:presLayoutVars>
          <dgm:chPref val="3"/>
        </dgm:presLayoutVars>
      </dgm:prSet>
      <dgm:spPr/>
    </dgm:pt>
    <dgm:pt modelId="{14E517F6-9DD6-4305-A19D-DBAB61F63810}" type="pres">
      <dgm:prSet presAssocID="{BD32BBB9-B3C9-4D6A-97F8-F9D3A7D53440}" presName="rootConnector1" presStyleLbl="node1" presStyleIdx="0" presStyleCnt="0"/>
      <dgm:spPr/>
    </dgm:pt>
    <dgm:pt modelId="{F2C8F6E5-BDB8-4CFC-A283-5A60769ACAB5}" type="pres">
      <dgm:prSet presAssocID="{BD32BBB9-B3C9-4D6A-97F8-F9D3A7D53440}" presName="hierChild2" presStyleCnt="0"/>
      <dgm:spPr/>
    </dgm:pt>
    <dgm:pt modelId="{B41D1602-0C7D-4F51-8083-D125F166010D}" type="pres">
      <dgm:prSet presAssocID="{BD32BBB9-B3C9-4D6A-97F8-F9D3A7D53440}" presName="hierChild3" presStyleCnt="0"/>
      <dgm:spPr/>
    </dgm:pt>
  </dgm:ptLst>
  <dgm:cxnLst>
    <dgm:cxn modelId="{D8A21C15-7F01-456D-8E8A-077B08ED96F6}" type="presOf" srcId="{BD32BBB9-B3C9-4D6A-97F8-F9D3A7D53440}" destId="{EEE13476-2912-454D-8CE1-FB4BFF720F24}" srcOrd="0" destOrd="0" presId="urn:microsoft.com/office/officeart/2009/3/layout/HorizontalOrganizationChart"/>
    <dgm:cxn modelId="{544E8E23-4C17-44BF-9AAF-4D79B6BCDCFE}" srcId="{6D53DAD4-C4C6-425E-9F66-130C304F8DAB}" destId="{1B86BA10-B2B6-469F-8633-A24E86E5F122}" srcOrd="0" destOrd="0" parTransId="{3767CA8F-69E4-411E-95E0-55DDEB5C9A85}" sibTransId="{FB677F93-ED7B-4AA5-89D2-4FCDD3BA8BB2}"/>
    <dgm:cxn modelId="{E8EC333A-29C1-4092-B912-5CEB28529478}" type="presOf" srcId="{005693A5-DDB1-4DEA-B8B8-B895196214F9}" destId="{1428B906-6E0F-4EB5-A378-A595C3198B2A}" srcOrd="0" destOrd="0" presId="urn:microsoft.com/office/officeart/2009/3/layout/HorizontalOrganizationChart"/>
    <dgm:cxn modelId="{D1476867-36A7-429C-B272-84433E78D418}" type="presOf" srcId="{BD32BBB9-B3C9-4D6A-97F8-F9D3A7D53440}" destId="{14E517F6-9DD6-4305-A19D-DBAB61F63810}" srcOrd="1" destOrd="0" presId="urn:microsoft.com/office/officeart/2009/3/layout/HorizontalOrganizationChart"/>
    <dgm:cxn modelId="{AC15C653-C357-45A6-B3F9-930225084C84}" type="presOf" srcId="{1B86BA10-B2B6-469F-8633-A24E86E5F122}" destId="{F277449D-AD72-4B96-8621-1B60ECD8A235}" srcOrd="0" destOrd="0" presId="urn:microsoft.com/office/officeart/2009/3/layout/HorizontalOrganizationChart"/>
    <dgm:cxn modelId="{92B1C387-D26C-44FB-BA5E-02E6DD5D573F}" srcId="{6D53DAD4-C4C6-425E-9F66-130C304F8DAB}" destId="{005693A5-DDB1-4DEA-B8B8-B895196214F9}" srcOrd="1" destOrd="0" parTransId="{AB9262A0-EC56-4644-9DE0-A7B46C413E7A}" sibTransId="{142E9882-9FEA-4DA6-B2D8-88EB9E1B14AF}"/>
    <dgm:cxn modelId="{2510BBAD-C63C-4E81-8AFB-186B06A9E69F}" srcId="{6D53DAD4-C4C6-425E-9F66-130C304F8DAB}" destId="{BD32BBB9-B3C9-4D6A-97F8-F9D3A7D53440}" srcOrd="2" destOrd="0" parTransId="{259CA831-26BE-4B73-8385-E148BA476CF1}" sibTransId="{8DA3B510-6F39-4D38-B392-BAEDCDC4966E}"/>
    <dgm:cxn modelId="{2F40C3B9-2B44-4400-A540-39B482A35644}" type="presOf" srcId="{6D53DAD4-C4C6-425E-9F66-130C304F8DAB}" destId="{52D64EDE-7176-4E46-A5F7-507C48BB0056}" srcOrd="0" destOrd="0" presId="urn:microsoft.com/office/officeart/2009/3/layout/HorizontalOrganizationChart"/>
    <dgm:cxn modelId="{BA3C02BA-0517-4CF6-9E8B-BF2D996B877F}" type="presOf" srcId="{005693A5-DDB1-4DEA-B8B8-B895196214F9}" destId="{79E4B022-49EC-4ECE-8EFB-EC744423E654}" srcOrd="1" destOrd="0" presId="urn:microsoft.com/office/officeart/2009/3/layout/HorizontalOrganizationChart"/>
    <dgm:cxn modelId="{8813A0C7-2634-4497-99BC-3EFFE0336F63}" type="presOf" srcId="{1B86BA10-B2B6-469F-8633-A24E86E5F122}" destId="{3635F781-43DA-464C-A324-5C27AF69E5AD}" srcOrd="1" destOrd="0" presId="urn:microsoft.com/office/officeart/2009/3/layout/HorizontalOrganizationChart"/>
    <dgm:cxn modelId="{B8BDE53F-5337-48DD-9D4A-168440052892}" type="presParOf" srcId="{52D64EDE-7176-4E46-A5F7-507C48BB0056}" destId="{55792B1A-4B01-4587-AAD1-FB4614689DE0}" srcOrd="0" destOrd="0" presId="urn:microsoft.com/office/officeart/2009/3/layout/HorizontalOrganizationChart"/>
    <dgm:cxn modelId="{336A4540-4FDE-4C4A-B829-E82D48188134}" type="presParOf" srcId="{55792B1A-4B01-4587-AAD1-FB4614689DE0}" destId="{A2320E13-80C6-4BB0-A867-A3769493D77A}" srcOrd="0" destOrd="0" presId="urn:microsoft.com/office/officeart/2009/3/layout/HorizontalOrganizationChart"/>
    <dgm:cxn modelId="{D798C38E-D2D3-4F07-9CD1-BD973C57A874}" type="presParOf" srcId="{A2320E13-80C6-4BB0-A867-A3769493D77A}" destId="{F277449D-AD72-4B96-8621-1B60ECD8A235}" srcOrd="0" destOrd="0" presId="urn:microsoft.com/office/officeart/2009/3/layout/HorizontalOrganizationChart"/>
    <dgm:cxn modelId="{BE2E2314-166B-4D94-8A10-35F7972C0394}" type="presParOf" srcId="{A2320E13-80C6-4BB0-A867-A3769493D77A}" destId="{3635F781-43DA-464C-A324-5C27AF69E5AD}" srcOrd="1" destOrd="0" presId="urn:microsoft.com/office/officeart/2009/3/layout/HorizontalOrganizationChart"/>
    <dgm:cxn modelId="{F8A80470-E8D9-4CAA-95F8-92CC525CF418}" type="presParOf" srcId="{55792B1A-4B01-4587-AAD1-FB4614689DE0}" destId="{D0785787-4057-4935-B873-926DBC8E4BDD}" srcOrd="1" destOrd="0" presId="urn:microsoft.com/office/officeart/2009/3/layout/HorizontalOrganizationChart"/>
    <dgm:cxn modelId="{86A6981E-BDA9-4309-A0E0-1A9152A9D4EC}" type="presParOf" srcId="{55792B1A-4B01-4587-AAD1-FB4614689DE0}" destId="{0A89CF08-93F7-41A2-BB34-36F35EB77455}" srcOrd="2" destOrd="0" presId="urn:microsoft.com/office/officeart/2009/3/layout/HorizontalOrganizationChart"/>
    <dgm:cxn modelId="{461C6065-9949-4A3D-BFBC-2D1C1CEE9DC9}" type="presParOf" srcId="{52D64EDE-7176-4E46-A5F7-507C48BB0056}" destId="{2A06D11C-21F5-4D1E-83AD-AEF1EAFA2E33}" srcOrd="1" destOrd="0" presId="urn:microsoft.com/office/officeart/2009/3/layout/HorizontalOrganizationChart"/>
    <dgm:cxn modelId="{B46D84DA-0254-4200-83F2-F62153B6810F}" type="presParOf" srcId="{2A06D11C-21F5-4D1E-83AD-AEF1EAFA2E33}" destId="{7A2AB505-A10D-4EE2-AD30-2E176E235280}" srcOrd="0" destOrd="0" presId="urn:microsoft.com/office/officeart/2009/3/layout/HorizontalOrganizationChart"/>
    <dgm:cxn modelId="{9D21C2EA-08B2-4B5D-A79A-84659D6B8EFC}" type="presParOf" srcId="{7A2AB505-A10D-4EE2-AD30-2E176E235280}" destId="{1428B906-6E0F-4EB5-A378-A595C3198B2A}" srcOrd="0" destOrd="0" presId="urn:microsoft.com/office/officeart/2009/3/layout/HorizontalOrganizationChart"/>
    <dgm:cxn modelId="{36432A95-6013-4F77-B26C-83109CDCA07B}" type="presParOf" srcId="{7A2AB505-A10D-4EE2-AD30-2E176E235280}" destId="{79E4B022-49EC-4ECE-8EFB-EC744423E654}" srcOrd="1" destOrd="0" presId="urn:microsoft.com/office/officeart/2009/3/layout/HorizontalOrganizationChart"/>
    <dgm:cxn modelId="{3224DD32-2B79-4145-94E6-110FC4E42AFD}" type="presParOf" srcId="{2A06D11C-21F5-4D1E-83AD-AEF1EAFA2E33}" destId="{72D43C25-32E5-490E-997E-FE0E48D18ABA}" srcOrd="1" destOrd="0" presId="urn:microsoft.com/office/officeart/2009/3/layout/HorizontalOrganizationChart"/>
    <dgm:cxn modelId="{7FEE4D0B-0E48-4948-ADAF-F39ACF37A816}" type="presParOf" srcId="{2A06D11C-21F5-4D1E-83AD-AEF1EAFA2E33}" destId="{CC04DCBD-F6FF-4CEC-A684-377C508DB044}" srcOrd="2" destOrd="0" presId="urn:microsoft.com/office/officeart/2009/3/layout/HorizontalOrganizationChart"/>
    <dgm:cxn modelId="{54F0BADC-8C6C-4132-A15F-E79D3ECC96FF}" type="presParOf" srcId="{52D64EDE-7176-4E46-A5F7-507C48BB0056}" destId="{B369E44E-7627-4EA8-914A-75B74FE571B9}" srcOrd="2" destOrd="0" presId="urn:microsoft.com/office/officeart/2009/3/layout/HorizontalOrganizationChart"/>
    <dgm:cxn modelId="{E2092957-353F-4426-9E11-6A0DCC441DF1}" type="presParOf" srcId="{B369E44E-7627-4EA8-914A-75B74FE571B9}" destId="{CDB1AB82-8490-4B34-A8D2-361E6C68489C}" srcOrd="0" destOrd="0" presId="urn:microsoft.com/office/officeart/2009/3/layout/HorizontalOrganizationChart"/>
    <dgm:cxn modelId="{7F51BC00-8BEA-4D41-9B5F-31E4B067978B}" type="presParOf" srcId="{CDB1AB82-8490-4B34-A8D2-361E6C68489C}" destId="{EEE13476-2912-454D-8CE1-FB4BFF720F24}" srcOrd="0" destOrd="0" presId="urn:microsoft.com/office/officeart/2009/3/layout/HorizontalOrganizationChart"/>
    <dgm:cxn modelId="{E01A5E67-1AF0-48B2-B1FA-BEAD9B09B413}" type="presParOf" srcId="{CDB1AB82-8490-4B34-A8D2-361E6C68489C}" destId="{14E517F6-9DD6-4305-A19D-DBAB61F63810}" srcOrd="1" destOrd="0" presId="urn:microsoft.com/office/officeart/2009/3/layout/HorizontalOrganizationChart"/>
    <dgm:cxn modelId="{9D827A63-764A-4ECF-8881-395D6E58D11A}" type="presParOf" srcId="{B369E44E-7627-4EA8-914A-75B74FE571B9}" destId="{F2C8F6E5-BDB8-4CFC-A283-5A60769ACAB5}" srcOrd="1" destOrd="0" presId="urn:microsoft.com/office/officeart/2009/3/layout/HorizontalOrganizationChart"/>
    <dgm:cxn modelId="{7B03714F-8772-497C-9AB0-CF2FE6BF04A8}" type="presParOf" srcId="{B369E44E-7627-4EA8-914A-75B74FE571B9}" destId="{B41D1602-0C7D-4F51-8083-D125F166010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808EE-2D83-44B2-8360-7C8E14AFF274}" type="doc">
      <dgm:prSet loTypeId="urn:microsoft.com/office/officeart/2005/8/layout/hProcess6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0A3AAA1-F545-4D1E-8E6A-26D6F655DC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Exemption amount $11,180,000</a:t>
          </a:r>
        </a:p>
      </dgm:t>
    </dgm:pt>
    <dgm:pt modelId="{05115034-A7B5-48AE-9A45-B0FA0008168A}" type="parTrans" cxnId="{9832E3F7-821A-4574-B55D-486DD4E1C0FB}">
      <dgm:prSet/>
      <dgm:spPr/>
      <dgm:t>
        <a:bodyPr/>
        <a:lstStyle/>
        <a:p>
          <a:endParaRPr lang="en-US"/>
        </a:p>
      </dgm:t>
    </dgm:pt>
    <dgm:pt modelId="{26426329-9561-4C7D-A163-039D94FFB05E}" type="sibTrans" cxnId="{9832E3F7-821A-4574-B55D-486DD4E1C0FB}">
      <dgm:prSet/>
      <dgm:spPr/>
      <dgm:t>
        <a:bodyPr/>
        <a:lstStyle/>
        <a:p>
          <a:endParaRPr lang="en-US"/>
        </a:p>
      </dgm:t>
    </dgm:pt>
    <dgm:pt modelId="{E2B3B43C-EC08-4E48-9213-6852B6F3A3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Portability Election (DSUE)</a:t>
          </a:r>
        </a:p>
      </dgm:t>
    </dgm:pt>
    <dgm:pt modelId="{EE581DF9-FF1E-4ED7-90D1-D10386F963A0}" type="parTrans" cxnId="{8C7F111C-8DC0-4D8C-8B8F-01CEE9113DB3}">
      <dgm:prSet/>
      <dgm:spPr/>
      <dgm:t>
        <a:bodyPr/>
        <a:lstStyle/>
        <a:p>
          <a:endParaRPr lang="en-US"/>
        </a:p>
      </dgm:t>
    </dgm:pt>
    <dgm:pt modelId="{79B93FB8-2F9D-49AF-910F-E7AA805C4BF6}" type="sibTrans" cxnId="{8C7F111C-8DC0-4D8C-8B8F-01CEE9113DB3}">
      <dgm:prSet/>
      <dgm:spPr/>
      <dgm:t>
        <a:bodyPr/>
        <a:lstStyle/>
        <a:p>
          <a:endParaRPr lang="en-US"/>
        </a:p>
      </dgm:t>
    </dgm:pt>
    <dgm:pt modelId="{BE6AC9F0-53C4-4722-8C5D-8E6A73AD88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Available on a timely filed estate tax return (including extensions) </a:t>
          </a:r>
        </a:p>
      </dgm:t>
    </dgm:pt>
    <dgm:pt modelId="{2D7547D2-CD0B-4C4A-96E4-695AD53F81D8}" type="parTrans" cxnId="{4002016E-29A1-46A6-8D07-A37E8FE25782}">
      <dgm:prSet/>
      <dgm:spPr/>
      <dgm:t>
        <a:bodyPr/>
        <a:lstStyle/>
        <a:p>
          <a:endParaRPr lang="en-US"/>
        </a:p>
      </dgm:t>
    </dgm:pt>
    <dgm:pt modelId="{718C3926-E0A5-4531-B5AF-08E0D31EBEF4}" type="sibTrans" cxnId="{4002016E-29A1-46A6-8D07-A37E8FE25782}">
      <dgm:prSet/>
      <dgm:spPr/>
      <dgm:t>
        <a:bodyPr/>
        <a:lstStyle/>
        <a:p>
          <a:endParaRPr lang="en-US"/>
        </a:p>
      </dgm:t>
    </dgm:pt>
    <dgm:pt modelId="{91B88F9E-2D9A-4B64-AFAC-3E4157B3925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Whether required to file or not</a:t>
          </a:r>
        </a:p>
      </dgm:t>
    </dgm:pt>
    <dgm:pt modelId="{BA0FC192-D391-4993-B24F-2D6E85885532}" type="parTrans" cxnId="{6B4889F3-E847-4B9A-A6B3-8C3E27E3C825}">
      <dgm:prSet/>
      <dgm:spPr/>
      <dgm:t>
        <a:bodyPr/>
        <a:lstStyle/>
        <a:p>
          <a:endParaRPr lang="en-US"/>
        </a:p>
      </dgm:t>
    </dgm:pt>
    <dgm:pt modelId="{77144398-A5EF-4058-92EA-DFE0EF6A95D7}" type="sibTrans" cxnId="{6B4889F3-E847-4B9A-A6B3-8C3E27E3C825}">
      <dgm:prSet/>
      <dgm:spPr/>
      <dgm:t>
        <a:bodyPr/>
        <a:lstStyle/>
        <a:p>
          <a:endParaRPr lang="en-US"/>
        </a:p>
      </dgm:t>
    </dgm:pt>
    <dgm:pt modelId="{7C15848D-4390-469A-B677-14E9E07AE6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Simplified Portability Election</a:t>
          </a:r>
        </a:p>
      </dgm:t>
    </dgm:pt>
    <dgm:pt modelId="{87F079D8-72E1-4B82-877C-E3001B0B6476}" type="parTrans" cxnId="{96AE6875-95CB-4EF3-9618-86C130C36902}">
      <dgm:prSet/>
      <dgm:spPr/>
      <dgm:t>
        <a:bodyPr/>
        <a:lstStyle/>
        <a:p>
          <a:endParaRPr lang="en-US"/>
        </a:p>
      </dgm:t>
    </dgm:pt>
    <dgm:pt modelId="{98FCC7C2-31D8-4C9A-BF13-38C81D078DE3}" type="sibTrans" cxnId="{96AE6875-95CB-4EF3-9618-86C130C36902}">
      <dgm:prSet/>
      <dgm:spPr/>
      <dgm:t>
        <a:bodyPr/>
        <a:lstStyle/>
        <a:p>
          <a:endParaRPr lang="en-US"/>
        </a:p>
      </dgm:t>
    </dgm:pt>
    <dgm:pt modelId="{AF8EF8A8-B07A-4FCA-A15C-F071FD983619}" type="pres">
      <dgm:prSet presAssocID="{0B9808EE-2D83-44B2-8360-7C8E14AFF274}" presName="theList" presStyleCnt="0">
        <dgm:presLayoutVars>
          <dgm:dir/>
          <dgm:animLvl val="lvl"/>
          <dgm:resizeHandles val="exact"/>
        </dgm:presLayoutVars>
      </dgm:prSet>
      <dgm:spPr/>
    </dgm:pt>
    <dgm:pt modelId="{05869FCD-BFF3-4434-883A-351783B57970}" type="pres">
      <dgm:prSet presAssocID="{00A3AAA1-F545-4D1E-8E6A-26D6F655DCD0}" presName="compNode" presStyleCnt="0"/>
      <dgm:spPr/>
    </dgm:pt>
    <dgm:pt modelId="{F2F200A4-1059-471B-9F72-DC2521FAD064}" type="pres">
      <dgm:prSet presAssocID="{00A3AAA1-F545-4D1E-8E6A-26D6F655DCD0}" presName="noGeometry" presStyleCnt="0"/>
      <dgm:spPr/>
    </dgm:pt>
    <dgm:pt modelId="{3BFCA033-75AE-457A-AFAE-129D730DE08D}" type="pres">
      <dgm:prSet presAssocID="{00A3AAA1-F545-4D1E-8E6A-26D6F655DCD0}" presName="childTextVisible" presStyleLbl="bgAccFollowNode1" presStyleIdx="0" presStyleCnt="3">
        <dgm:presLayoutVars>
          <dgm:bulletEnabled val="1"/>
        </dgm:presLayoutVars>
      </dgm:prSet>
      <dgm:spPr/>
    </dgm:pt>
    <dgm:pt modelId="{1F652FEC-9F65-4D99-BC63-82AE990003D2}" type="pres">
      <dgm:prSet presAssocID="{00A3AAA1-F545-4D1E-8E6A-26D6F655DCD0}" presName="childTextHidden" presStyleLbl="bgAccFollowNode1" presStyleIdx="0" presStyleCnt="3"/>
      <dgm:spPr/>
    </dgm:pt>
    <dgm:pt modelId="{C2ABF8F1-EAB2-4371-8D9C-6A1DA71060E6}" type="pres">
      <dgm:prSet presAssocID="{00A3AAA1-F545-4D1E-8E6A-26D6F655DCD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CC997AA-CE06-4A8D-B861-DB704B49A82D}" type="pres">
      <dgm:prSet presAssocID="{00A3AAA1-F545-4D1E-8E6A-26D6F655DCD0}" presName="aSpace" presStyleCnt="0"/>
      <dgm:spPr/>
    </dgm:pt>
    <dgm:pt modelId="{908EB7FD-9FA1-4F94-BB7C-9FFCBD944204}" type="pres">
      <dgm:prSet presAssocID="{E2B3B43C-EC08-4E48-9213-6852B6F3A364}" presName="compNode" presStyleCnt="0"/>
      <dgm:spPr/>
    </dgm:pt>
    <dgm:pt modelId="{BC73BAB8-12E0-4373-A914-B094B63D62D8}" type="pres">
      <dgm:prSet presAssocID="{E2B3B43C-EC08-4E48-9213-6852B6F3A364}" presName="noGeometry" presStyleCnt="0"/>
      <dgm:spPr/>
    </dgm:pt>
    <dgm:pt modelId="{549889BF-AC17-4837-B7F2-EF62BB3A5698}" type="pres">
      <dgm:prSet presAssocID="{E2B3B43C-EC08-4E48-9213-6852B6F3A364}" presName="childTextVisible" presStyleLbl="bgAccFollowNode1" presStyleIdx="1" presStyleCnt="3">
        <dgm:presLayoutVars>
          <dgm:bulletEnabled val="1"/>
        </dgm:presLayoutVars>
      </dgm:prSet>
      <dgm:spPr/>
    </dgm:pt>
    <dgm:pt modelId="{FDEEBAFB-90DD-41B5-BEC0-038B210D416C}" type="pres">
      <dgm:prSet presAssocID="{E2B3B43C-EC08-4E48-9213-6852B6F3A364}" presName="childTextHidden" presStyleLbl="bgAccFollowNode1" presStyleIdx="1" presStyleCnt="3"/>
      <dgm:spPr/>
    </dgm:pt>
    <dgm:pt modelId="{87985032-D733-431B-92D2-C622392B45EF}" type="pres">
      <dgm:prSet presAssocID="{E2B3B43C-EC08-4E48-9213-6852B6F3A364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788B6E8-0455-4881-BA6F-CAD271A9267C}" type="pres">
      <dgm:prSet presAssocID="{E2B3B43C-EC08-4E48-9213-6852B6F3A364}" presName="aSpace" presStyleCnt="0"/>
      <dgm:spPr/>
    </dgm:pt>
    <dgm:pt modelId="{4069A4CE-1B8D-490A-9F7F-0C48B93AE759}" type="pres">
      <dgm:prSet presAssocID="{7C15848D-4390-469A-B677-14E9E07AE698}" presName="compNode" presStyleCnt="0"/>
      <dgm:spPr/>
    </dgm:pt>
    <dgm:pt modelId="{27CF7DF6-03DE-4BC8-9DD4-130CD26D5209}" type="pres">
      <dgm:prSet presAssocID="{7C15848D-4390-469A-B677-14E9E07AE698}" presName="noGeometry" presStyleCnt="0"/>
      <dgm:spPr/>
    </dgm:pt>
    <dgm:pt modelId="{BF03C4AF-4B81-4C8C-8AD5-4867C13A35A9}" type="pres">
      <dgm:prSet presAssocID="{7C15848D-4390-469A-B677-14E9E07AE698}" presName="childTextVisible" presStyleLbl="bgAccFollowNode1" presStyleIdx="2" presStyleCnt="3">
        <dgm:presLayoutVars>
          <dgm:bulletEnabled val="1"/>
        </dgm:presLayoutVars>
      </dgm:prSet>
      <dgm:spPr/>
    </dgm:pt>
    <dgm:pt modelId="{4352AFD0-A106-454B-9C5D-AA7FD729DA32}" type="pres">
      <dgm:prSet presAssocID="{7C15848D-4390-469A-B677-14E9E07AE698}" presName="childTextHidden" presStyleLbl="bgAccFollowNode1" presStyleIdx="2" presStyleCnt="3"/>
      <dgm:spPr/>
    </dgm:pt>
    <dgm:pt modelId="{E5E97518-0A0F-422C-A511-68950EB01556}" type="pres">
      <dgm:prSet presAssocID="{7C15848D-4390-469A-B677-14E9E07AE69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8C7F111C-8DC0-4D8C-8B8F-01CEE9113DB3}" srcId="{0B9808EE-2D83-44B2-8360-7C8E14AFF274}" destId="{E2B3B43C-EC08-4E48-9213-6852B6F3A364}" srcOrd="1" destOrd="0" parTransId="{EE581DF9-FF1E-4ED7-90D1-D10386F963A0}" sibTransId="{79B93FB8-2F9D-49AF-910F-E7AA805C4BF6}"/>
    <dgm:cxn modelId="{7B33F12D-5F59-48E2-A3AF-17B35047062A}" type="presOf" srcId="{00A3AAA1-F545-4D1E-8E6A-26D6F655DCD0}" destId="{C2ABF8F1-EAB2-4371-8D9C-6A1DA71060E6}" srcOrd="0" destOrd="0" presId="urn:microsoft.com/office/officeart/2005/8/layout/hProcess6"/>
    <dgm:cxn modelId="{E5810B5E-278B-4FD1-A1EC-C1EC2C44B00F}" type="presOf" srcId="{E2B3B43C-EC08-4E48-9213-6852B6F3A364}" destId="{87985032-D733-431B-92D2-C622392B45EF}" srcOrd="0" destOrd="0" presId="urn:microsoft.com/office/officeart/2005/8/layout/hProcess6"/>
    <dgm:cxn modelId="{7E9EFE63-20DF-42F7-B5D7-6496399E97D9}" type="presOf" srcId="{7C15848D-4390-469A-B677-14E9E07AE698}" destId="{E5E97518-0A0F-422C-A511-68950EB01556}" srcOrd="0" destOrd="0" presId="urn:microsoft.com/office/officeart/2005/8/layout/hProcess6"/>
    <dgm:cxn modelId="{6E44B24C-ABBB-4FF9-B4EA-46E42E02E141}" type="presOf" srcId="{91B88F9E-2D9A-4B64-AFAC-3E4157B3925D}" destId="{FDEEBAFB-90DD-41B5-BEC0-038B210D416C}" srcOrd="1" destOrd="1" presId="urn:microsoft.com/office/officeart/2005/8/layout/hProcess6"/>
    <dgm:cxn modelId="{4002016E-29A1-46A6-8D07-A37E8FE25782}" srcId="{E2B3B43C-EC08-4E48-9213-6852B6F3A364}" destId="{BE6AC9F0-53C4-4722-8C5D-8E6A73AD8883}" srcOrd="0" destOrd="0" parTransId="{2D7547D2-CD0B-4C4A-96E4-695AD53F81D8}" sibTransId="{718C3926-E0A5-4531-B5AF-08E0D31EBEF4}"/>
    <dgm:cxn modelId="{2BE60174-9FCE-4DD6-8F8E-C2B78F9782F9}" type="presOf" srcId="{BE6AC9F0-53C4-4722-8C5D-8E6A73AD8883}" destId="{FDEEBAFB-90DD-41B5-BEC0-038B210D416C}" srcOrd="1" destOrd="0" presId="urn:microsoft.com/office/officeart/2005/8/layout/hProcess6"/>
    <dgm:cxn modelId="{96AE6875-95CB-4EF3-9618-86C130C36902}" srcId="{0B9808EE-2D83-44B2-8360-7C8E14AFF274}" destId="{7C15848D-4390-469A-B677-14E9E07AE698}" srcOrd="2" destOrd="0" parTransId="{87F079D8-72E1-4B82-877C-E3001B0B6476}" sibTransId="{98FCC7C2-31D8-4C9A-BF13-38C81D078DE3}"/>
    <dgm:cxn modelId="{92F0C186-D01F-420C-8A3D-559170A9CC7A}" type="presOf" srcId="{0B9808EE-2D83-44B2-8360-7C8E14AFF274}" destId="{AF8EF8A8-B07A-4FCA-A15C-F071FD983619}" srcOrd="0" destOrd="0" presId="urn:microsoft.com/office/officeart/2005/8/layout/hProcess6"/>
    <dgm:cxn modelId="{A1C2A3B0-E1B8-4114-BD36-43A1A1D86549}" type="presOf" srcId="{BE6AC9F0-53C4-4722-8C5D-8E6A73AD8883}" destId="{549889BF-AC17-4837-B7F2-EF62BB3A5698}" srcOrd="0" destOrd="0" presId="urn:microsoft.com/office/officeart/2005/8/layout/hProcess6"/>
    <dgm:cxn modelId="{6B4889F3-E847-4B9A-A6B3-8C3E27E3C825}" srcId="{E2B3B43C-EC08-4E48-9213-6852B6F3A364}" destId="{91B88F9E-2D9A-4B64-AFAC-3E4157B3925D}" srcOrd="1" destOrd="0" parTransId="{BA0FC192-D391-4993-B24F-2D6E85885532}" sibTransId="{77144398-A5EF-4058-92EA-DFE0EF6A95D7}"/>
    <dgm:cxn modelId="{9832E3F7-821A-4574-B55D-486DD4E1C0FB}" srcId="{0B9808EE-2D83-44B2-8360-7C8E14AFF274}" destId="{00A3AAA1-F545-4D1E-8E6A-26D6F655DCD0}" srcOrd="0" destOrd="0" parTransId="{05115034-A7B5-48AE-9A45-B0FA0008168A}" sibTransId="{26426329-9561-4C7D-A163-039D94FFB05E}"/>
    <dgm:cxn modelId="{8E8EF4F9-97A2-404B-94EC-51D27E7C901C}" type="presOf" srcId="{91B88F9E-2D9A-4B64-AFAC-3E4157B3925D}" destId="{549889BF-AC17-4837-B7F2-EF62BB3A5698}" srcOrd="0" destOrd="1" presId="urn:microsoft.com/office/officeart/2005/8/layout/hProcess6"/>
    <dgm:cxn modelId="{FEEF7E66-D4DE-4872-8613-42DC84C41A1A}" type="presParOf" srcId="{AF8EF8A8-B07A-4FCA-A15C-F071FD983619}" destId="{05869FCD-BFF3-4434-883A-351783B57970}" srcOrd="0" destOrd="0" presId="urn:microsoft.com/office/officeart/2005/8/layout/hProcess6"/>
    <dgm:cxn modelId="{2AEB5476-9315-4ABA-BEB8-6755AD1AA0AC}" type="presParOf" srcId="{05869FCD-BFF3-4434-883A-351783B57970}" destId="{F2F200A4-1059-471B-9F72-DC2521FAD064}" srcOrd="0" destOrd="0" presId="urn:microsoft.com/office/officeart/2005/8/layout/hProcess6"/>
    <dgm:cxn modelId="{24DA4796-B7E6-4092-A944-55A36A8F9C54}" type="presParOf" srcId="{05869FCD-BFF3-4434-883A-351783B57970}" destId="{3BFCA033-75AE-457A-AFAE-129D730DE08D}" srcOrd="1" destOrd="0" presId="urn:microsoft.com/office/officeart/2005/8/layout/hProcess6"/>
    <dgm:cxn modelId="{ACC397DE-051E-4F96-A644-049EA1D0429E}" type="presParOf" srcId="{05869FCD-BFF3-4434-883A-351783B57970}" destId="{1F652FEC-9F65-4D99-BC63-82AE990003D2}" srcOrd="2" destOrd="0" presId="urn:microsoft.com/office/officeart/2005/8/layout/hProcess6"/>
    <dgm:cxn modelId="{80FF8F22-391A-4F53-A2B5-2ED0EE02FE97}" type="presParOf" srcId="{05869FCD-BFF3-4434-883A-351783B57970}" destId="{C2ABF8F1-EAB2-4371-8D9C-6A1DA71060E6}" srcOrd="3" destOrd="0" presId="urn:microsoft.com/office/officeart/2005/8/layout/hProcess6"/>
    <dgm:cxn modelId="{E2431E82-6C25-45CD-BB61-16A04788E3BA}" type="presParOf" srcId="{AF8EF8A8-B07A-4FCA-A15C-F071FD983619}" destId="{1CC997AA-CE06-4A8D-B861-DB704B49A82D}" srcOrd="1" destOrd="0" presId="urn:microsoft.com/office/officeart/2005/8/layout/hProcess6"/>
    <dgm:cxn modelId="{104CE839-668A-4791-B9DE-81041FCBF1BF}" type="presParOf" srcId="{AF8EF8A8-B07A-4FCA-A15C-F071FD983619}" destId="{908EB7FD-9FA1-4F94-BB7C-9FFCBD944204}" srcOrd="2" destOrd="0" presId="urn:microsoft.com/office/officeart/2005/8/layout/hProcess6"/>
    <dgm:cxn modelId="{AA9152D2-3209-4F69-B148-44E541F5ED74}" type="presParOf" srcId="{908EB7FD-9FA1-4F94-BB7C-9FFCBD944204}" destId="{BC73BAB8-12E0-4373-A914-B094B63D62D8}" srcOrd="0" destOrd="0" presId="urn:microsoft.com/office/officeart/2005/8/layout/hProcess6"/>
    <dgm:cxn modelId="{F09071BE-138F-4040-8CD8-221770CEA08A}" type="presParOf" srcId="{908EB7FD-9FA1-4F94-BB7C-9FFCBD944204}" destId="{549889BF-AC17-4837-B7F2-EF62BB3A5698}" srcOrd="1" destOrd="0" presId="urn:microsoft.com/office/officeart/2005/8/layout/hProcess6"/>
    <dgm:cxn modelId="{818CA29B-3697-4601-8CB4-F4CB8A9604F5}" type="presParOf" srcId="{908EB7FD-9FA1-4F94-BB7C-9FFCBD944204}" destId="{FDEEBAFB-90DD-41B5-BEC0-038B210D416C}" srcOrd="2" destOrd="0" presId="urn:microsoft.com/office/officeart/2005/8/layout/hProcess6"/>
    <dgm:cxn modelId="{AAF5854F-5BAA-40BE-8584-F55B3AAB0B76}" type="presParOf" srcId="{908EB7FD-9FA1-4F94-BB7C-9FFCBD944204}" destId="{87985032-D733-431B-92D2-C622392B45EF}" srcOrd="3" destOrd="0" presId="urn:microsoft.com/office/officeart/2005/8/layout/hProcess6"/>
    <dgm:cxn modelId="{E4849CAB-FB38-4C0E-9E29-EA09E241CEF8}" type="presParOf" srcId="{AF8EF8A8-B07A-4FCA-A15C-F071FD983619}" destId="{6788B6E8-0455-4881-BA6F-CAD271A9267C}" srcOrd="3" destOrd="0" presId="urn:microsoft.com/office/officeart/2005/8/layout/hProcess6"/>
    <dgm:cxn modelId="{63278001-E05E-447F-9169-F836625B3061}" type="presParOf" srcId="{AF8EF8A8-B07A-4FCA-A15C-F071FD983619}" destId="{4069A4CE-1B8D-490A-9F7F-0C48B93AE759}" srcOrd="4" destOrd="0" presId="urn:microsoft.com/office/officeart/2005/8/layout/hProcess6"/>
    <dgm:cxn modelId="{4E86F708-7E6E-4236-9B18-B2EA58E5119F}" type="presParOf" srcId="{4069A4CE-1B8D-490A-9F7F-0C48B93AE759}" destId="{27CF7DF6-03DE-4BC8-9DD4-130CD26D5209}" srcOrd="0" destOrd="0" presId="urn:microsoft.com/office/officeart/2005/8/layout/hProcess6"/>
    <dgm:cxn modelId="{F0D6057E-2401-41DE-B20E-58CC1CF7558A}" type="presParOf" srcId="{4069A4CE-1B8D-490A-9F7F-0C48B93AE759}" destId="{BF03C4AF-4B81-4C8C-8AD5-4867C13A35A9}" srcOrd="1" destOrd="0" presId="urn:microsoft.com/office/officeart/2005/8/layout/hProcess6"/>
    <dgm:cxn modelId="{A7524F8E-DAFA-4B26-B378-D7ADB1ADA0A4}" type="presParOf" srcId="{4069A4CE-1B8D-490A-9F7F-0C48B93AE759}" destId="{4352AFD0-A106-454B-9C5D-AA7FD729DA32}" srcOrd="2" destOrd="0" presId="urn:microsoft.com/office/officeart/2005/8/layout/hProcess6"/>
    <dgm:cxn modelId="{E8871350-EB1A-42E7-BF31-25771FA456AF}" type="presParOf" srcId="{4069A4CE-1B8D-490A-9F7F-0C48B93AE759}" destId="{E5E97518-0A0F-422C-A511-68950EB0155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6A546-D753-41FA-AF76-3F8244248C55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0EE1F6-32E8-44A1-B0F5-BE695B457610}">
      <dgm:prSet/>
      <dgm:spPr/>
      <dgm:t>
        <a:bodyPr/>
        <a:lstStyle/>
        <a:p>
          <a:r>
            <a:rPr lang="en-US" b="1" dirty="0"/>
            <a:t>DEATH BEFORE OR AFTER RBD</a:t>
          </a:r>
          <a:endParaRPr lang="en-US" dirty="0"/>
        </a:p>
      </dgm:t>
    </dgm:pt>
    <dgm:pt modelId="{B9242F0B-6034-4489-8A5A-2DB697C977D5}" type="parTrans" cxnId="{E040887D-571C-49CD-A52D-A879CF585BE2}">
      <dgm:prSet/>
      <dgm:spPr/>
      <dgm:t>
        <a:bodyPr/>
        <a:lstStyle/>
        <a:p>
          <a:endParaRPr lang="en-US"/>
        </a:p>
      </dgm:t>
    </dgm:pt>
    <dgm:pt modelId="{0F2A0CC6-3FB7-4941-9922-7AAC33134F35}" type="sibTrans" cxnId="{E040887D-571C-49CD-A52D-A879CF585BE2}">
      <dgm:prSet/>
      <dgm:spPr/>
      <dgm:t>
        <a:bodyPr/>
        <a:lstStyle/>
        <a:p>
          <a:endParaRPr lang="en-US"/>
        </a:p>
      </dgm:t>
    </dgm:pt>
    <dgm:pt modelId="{62F5FCCC-7460-4EC8-9C72-41214F2E753B}">
      <dgm:prSet/>
      <dgm:spPr/>
      <dgm:t>
        <a:bodyPr/>
        <a:lstStyle/>
        <a:p>
          <a:r>
            <a:rPr lang="en-US" b="1" dirty="0"/>
            <a:t>ESTATE OR TRUST AS BENEFICIARY</a:t>
          </a:r>
          <a:endParaRPr lang="en-US" dirty="0"/>
        </a:p>
      </dgm:t>
    </dgm:pt>
    <dgm:pt modelId="{76E18BDC-5073-499A-8547-6788134C2F9B}" type="parTrans" cxnId="{7B81310F-83E3-4220-9250-ABB10F715AAD}">
      <dgm:prSet/>
      <dgm:spPr/>
      <dgm:t>
        <a:bodyPr/>
        <a:lstStyle/>
        <a:p>
          <a:endParaRPr lang="en-US"/>
        </a:p>
      </dgm:t>
    </dgm:pt>
    <dgm:pt modelId="{E1E4EFBF-B42D-47FA-8364-AFAE69DA267F}" type="sibTrans" cxnId="{7B81310F-83E3-4220-9250-ABB10F715AAD}">
      <dgm:prSet/>
      <dgm:spPr/>
      <dgm:t>
        <a:bodyPr/>
        <a:lstStyle/>
        <a:p>
          <a:endParaRPr lang="en-US"/>
        </a:p>
      </dgm:t>
    </dgm:pt>
    <dgm:pt modelId="{5D26B5C8-2BFD-4977-A3C0-836300DFBD10}">
      <dgm:prSet/>
      <dgm:spPr/>
      <dgm:t>
        <a:bodyPr/>
        <a:lstStyle/>
        <a:p>
          <a:r>
            <a:rPr lang="en-US" b="1" dirty="0"/>
            <a:t>SURVIVING SPOUSE AS BENEFICIARY</a:t>
          </a:r>
          <a:endParaRPr lang="en-US" dirty="0"/>
        </a:p>
      </dgm:t>
    </dgm:pt>
    <dgm:pt modelId="{2DB976A3-BB72-498F-B2A0-CF5E51BFF9BD}" type="parTrans" cxnId="{2E2C5E76-9373-41C8-9339-FA80571EA6FB}">
      <dgm:prSet/>
      <dgm:spPr/>
      <dgm:t>
        <a:bodyPr/>
        <a:lstStyle/>
        <a:p>
          <a:endParaRPr lang="en-US"/>
        </a:p>
      </dgm:t>
    </dgm:pt>
    <dgm:pt modelId="{08921266-CF45-4FD4-AC33-A6396AF426EE}" type="sibTrans" cxnId="{2E2C5E76-9373-41C8-9339-FA80571EA6FB}">
      <dgm:prSet/>
      <dgm:spPr/>
      <dgm:t>
        <a:bodyPr/>
        <a:lstStyle/>
        <a:p>
          <a:endParaRPr lang="en-US"/>
        </a:p>
      </dgm:t>
    </dgm:pt>
    <dgm:pt modelId="{9364B5FD-8FE8-4AA7-8E61-6719D79A51C5}">
      <dgm:prSet/>
      <dgm:spPr/>
      <dgm:t>
        <a:bodyPr/>
        <a:lstStyle/>
        <a:p>
          <a:r>
            <a:rPr lang="en-US" b="1" dirty="0"/>
            <a:t>NONSPOUSE INDIVIDUAL BENEFICIARY</a:t>
          </a:r>
          <a:endParaRPr lang="en-US" dirty="0"/>
        </a:p>
      </dgm:t>
    </dgm:pt>
    <dgm:pt modelId="{4A3CFE45-B640-4F73-8F42-25083AF63854}" type="parTrans" cxnId="{02ED7743-3F8B-4AA5-BD50-3D15C3C2B0EF}">
      <dgm:prSet/>
      <dgm:spPr/>
      <dgm:t>
        <a:bodyPr/>
        <a:lstStyle/>
        <a:p>
          <a:endParaRPr lang="en-US"/>
        </a:p>
      </dgm:t>
    </dgm:pt>
    <dgm:pt modelId="{4FB78240-0B08-4DA5-9915-40BDC4063958}" type="sibTrans" cxnId="{02ED7743-3F8B-4AA5-BD50-3D15C3C2B0EF}">
      <dgm:prSet/>
      <dgm:spPr/>
      <dgm:t>
        <a:bodyPr/>
        <a:lstStyle/>
        <a:p>
          <a:endParaRPr lang="en-US"/>
        </a:p>
      </dgm:t>
    </dgm:pt>
    <dgm:pt modelId="{84DF8C6A-2E44-40E9-BFA8-E59D74C45DBE}">
      <dgm:prSet/>
      <dgm:spPr/>
      <dgm:t>
        <a:bodyPr/>
        <a:lstStyle/>
        <a:p>
          <a:r>
            <a:rPr lang="en-US" b="1" dirty="0"/>
            <a:t>RMD FOR YEAR OF DEATH</a:t>
          </a:r>
          <a:endParaRPr lang="en-US" dirty="0"/>
        </a:p>
      </dgm:t>
    </dgm:pt>
    <dgm:pt modelId="{4F62ADE4-FF77-4512-80E5-7C549565D057}" type="parTrans" cxnId="{DFDEE18D-296B-4BC2-BA40-A05E484E286C}">
      <dgm:prSet/>
      <dgm:spPr/>
      <dgm:t>
        <a:bodyPr/>
        <a:lstStyle/>
        <a:p>
          <a:endParaRPr lang="en-US"/>
        </a:p>
      </dgm:t>
    </dgm:pt>
    <dgm:pt modelId="{711D5783-2B5E-4F8E-82D6-8755F2D21B5C}" type="sibTrans" cxnId="{DFDEE18D-296B-4BC2-BA40-A05E484E286C}">
      <dgm:prSet/>
      <dgm:spPr/>
      <dgm:t>
        <a:bodyPr/>
        <a:lstStyle/>
        <a:p>
          <a:endParaRPr lang="en-US"/>
        </a:p>
      </dgm:t>
    </dgm:pt>
    <dgm:pt modelId="{A4E70796-FCE2-4795-8984-61FE2073E21F}" type="pres">
      <dgm:prSet presAssocID="{EFB6A546-D753-41FA-AF76-3F8244248C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9735EF-9073-4D55-9208-01C82B8CC065}" type="pres">
      <dgm:prSet presAssocID="{C90EE1F6-32E8-44A1-B0F5-BE695B457610}" presName="hierRoot1" presStyleCnt="0">
        <dgm:presLayoutVars>
          <dgm:hierBranch val="init"/>
        </dgm:presLayoutVars>
      </dgm:prSet>
      <dgm:spPr/>
    </dgm:pt>
    <dgm:pt modelId="{0B57AF4A-B819-46C2-A5B9-DE15999A34E2}" type="pres">
      <dgm:prSet presAssocID="{C90EE1F6-32E8-44A1-B0F5-BE695B457610}" presName="rootComposite1" presStyleCnt="0"/>
      <dgm:spPr/>
    </dgm:pt>
    <dgm:pt modelId="{99B38957-3A6A-485F-BCBF-26429E36B054}" type="pres">
      <dgm:prSet presAssocID="{C90EE1F6-32E8-44A1-B0F5-BE695B457610}" presName="rootText1" presStyleLbl="node0" presStyleIdx="0" presStyleCnt="2">
        <dgm:presLayoutVars>
          <dgm:chPref val="3"/>
        </dgm:presLayoutVars>
      </dgm:prSet>
      <dgm:spPr/>
    </dgm:pt>
    <dgm:pt modelId="{A533DF3E-B68B-467A-ADEE-D57735B9345A}" type="pres">
      <dgm:prSet presAssocID="{C90EE1F6-32E8-44A1-B0F5-BE695B457610}" presName="rootConnector1" presStyleLbl="node1" presStyleIdx="0" presStyleCnt="0"/>
      <dgm:spPr/>
    </dgm:pt>
    <dgm:pt modelId="{D5741E95-B990-4AAF-898B-CEE1DC97714B}" type="pres">
      <dgm:prSet presAssocID="{C90EE1F6-32E8-44A1-B0F5-BE695B457610}" presName="hierChild2" presStyleCnt="0"/>
      <dgm:spPr/>
    </dgm:pt>
    <dgm:pt modelId="{F4D19C19-6D02-4450-858C-F30DB011E4C0}" type="pres">
      <dgm:prSet presAssocID="{76E18BDC-5073-499A-8547-6788134C2F9B}" presName="Name37" presStyleLbl="parChTrans1D2" presStyleIdx="0" presStyleCnt="3"/>
      <dgm:spPr/>
    </dgm:pt>
    <dgm:pt modelId="{4DE44A28-C51C-4309-A6A4-4C011C330395}" type="pres">
      <dgm:prSet presAssocID="{62F5FCCC-7460-4EC8-9C72-41214F2E753B}" presName="hierRoot2" presStyleCnt="0">
        <dgm:presLayoutVars>
          <dgm:hierBranch val="init"/>
        </dgm:presLayoutVars>
      </dgm:prSet>
      <dgm:spPr/>
    </dgm:pt>
    <dgm:pt modelId="{C54C23A1-4115-4ED5-9C54-4EE16DC8255E}" type="pres">
      <dgm:prSet presAssocID="{62F5FCCC-7460-4EC8-9C72-41214F2E753B}" presName="rootComposite" presStyleCnt="0"/>
      <dgm:spPr/>
    </dgm:pt>
    <dgm:pt modelId="{883553F2-C5A5-4D9B-B9C3-944F062C81E4}" type="pres">
      <dgm:prSet presAssocID="{62F5FCCC-7460-4EC8-9C72-41214F2E753B}" presName="rootText" presStyleLbl="node2" presStyleIdx="0" presStyleCnt="3">
        <dgm:presLayoutVars>
          <dgm:chPref val="3"/>
        </dgm:presLayoutVars>
      </dgm:prSet>
      <dgm:spPr/>
    </dgm:pt>
    <dgm:pt modelId="{472703BC-66D8-4B6B-93FF-04D38B70ECF1}" type="pres">
      <dgm:prSet presAssocID="{62F5FCCC-7460-4EC8-9C72-41214F2E753B}" presName="rootConnector" presStyleLbl="node2" presStyleIdx="0" presStyleCnt="3"/>
      <dgm:spPr/>
    </dgm:pt>
    <dgm:pt modelId="{D7F676EE-7828-4DFE-B885-6DC1BF17F807}" type="pres">
      <dgm:prSet presAssocID="{62F5FCCC-7460-4EC8-9C72-41214F2E753B}" presName="hierChild4" presStyleCnt="0"/>
      <dgm:spPr/>
    </dgm:pt>
    <dgm:pt modelId="{779BC376-B3D6-4F3D-AA3A-8DAC3698649E}" type="pres">
      <dgm:prSet presAssocID="{62F5FCCC-7460-4EC8-9C72-41214F2E753B}" presName="hierChild5" presStyleCnt="0"/>
      <dgm:spPr/>
    </dgm:pt>
    <dgm:pt modelId="{A74DE1BA-1B69-4F2C-9606-7269C3A5447A}" type="pres">
      <dgm:prSet presAssocID="{2DB976A3-BB72-498F-B2A0-CF5E51BFF9BD}" presName="Name37" presStyleLbl="parChTrans1D2" presStyleIdx="1" presStyleCnt="3"/>
      <dgm:spPr/>
    </dgm:pt>
    <dgm:pt modelId="{090DDDB3-1BEC-4885-AD3B-58B379EAD75C}" type="pres">
      <dgm:prSet presAssocID="{5D26B5C8-2BFD-4977-A3C0-836300DFBD10}" presName="hierRoot2" presStyleCnt="0">
        <dgm:presLayoutVars>
          <dgm:hierBranch val="init"/>
        </dgm:presLayoutVars>
      </dgm:prSet>
      <dgm:spPr/>
    </dgm:pt>
    <dgm:pt modelId="{40DABE28-C95F-4AA4-AA73-2D5491716D8E}" type="pres">
      <dgm:prSet presAssocID="{5D26B5C8-2BFD-4977-A3C0-836300DFBD10}" presName="rootComposite" presStyleCnt="0"/>
      <dgm:spPr/>
    </dgm:pt>
    <dgm:pt modelId="{1F849545-9CBA-4E79-9AC7-F3E777715309}" type="pres">
      <dgm:prSet presAssocID="{5D26B5C8-2BFD-4977-A3C0-836300DFBD10}" presName="rootText" presStyleLbl="node2" presStyleIdx="1" presStyleCnt="3">
        <dgm:presLayoutVars>
          <dgm:chPref val="3"/>
        </dgm:presLayoutVars>
      </dgm:prSet>
      <dgm:spPr/>
    </dgm:pt>
    <dgm:pt modelId="{E0702E10-5F11-4083-83EA-45809E8531F2}" type="pres">
      <dgm:prSet presAssocID="{5D26B5C8-2BFD-4977-A3C0-836300DFBD10}" presName="rootConnector" presStyleLbl="node2" presStyleIdx="1" presStyleCnt="3"/>
      <dgm:spPr/>
    </dgm:pt>
    <dgm:pt modelId="{631A4CAF-749B-4864-B3CA-875EF8A1EDC8}" type="pres">
      <dgm:prSet presAssocID="{5D26B5C8-2BFD-4977-A3C0-836300DFBD10}" presName="hierChild4" presStyleCnt="0"/>
      <dgm:spPr/>
    </dgm:pt>
    <dgm:pt modelId="{1034A85F-3CD8-402D-8CB2-69AD691E4CE2}" type="pres">
      <dgm:prSet presAssocID="{5D26B5C8-2BFD-4977-A3C0-836300DFBD10}" presName="hierChild5" presStyleCnt="0"/>
      <dgm:spPr/>
    </dgm:pt>
    <dgm:pt modelId="{78119F65-6F51-4848-B07E-DB98DBB78FDA}" type="pres">
      <dgm:prSet presAssocID="{4A3CFE45-B640-4F73-8F42-25083AF63854}" presName="Name37" presStyleLbl="parChTrans1D2" presStyleIdx="2" presStyleCnt="3"/>
      <dgm:spPr/>
    </dgm:pt>
    <dgm:pt modelId="{8EF84FF4-D8F8-4663-BA58-8C7099BA3CBC}" type="pres">
      <dgm:prSet presAssocID="{9364B5FD-8FE8-4AA7-8E61-6719D79A51C5}" presName="hierRoot2" presStyleCnt="0">
        <dgm:presLayoutVars>
          <dgm:hierBranch val="init"/>
        </dgm:presLayoutVars>
      </dgm:prSet>
      <dgm:spPr/>
    </dgm:pt>
    <dgm:pt modelId="{AD38CC05-8195-46DD-8CBE-EDF7A159A7DB}" type="pres">
      <dgm:prSet presAssocID="{9364B5FD-8FE8-4AA7-8E61-6719D79A51C5}" presName="rootComposite" presStyleCnt="0"/>
      <dgm:spPr/>
    </dgm:pt>
    <dgm:pt modelId="{39A292C9-AD71-4C2F-8789-770330F429DB}" type="pres">
      <dgm:prSet presAssocID="{9364B5FD-8FE8-4AA7-8E61-6719D79A51C5}" presName="rootText" presStyleLbl="node2" presStyleIdx="2" presStyleCnt="3">
        <dgm:presLayoutVars>
          <dgm:chPref val="3"/>
        </dgm:presLayoutVars>
      </dgm:prSet>
      <dgm:spPr/>
    </dgm:pt>
    <dgm:pt modelId="{F4A4F765-2BF3-4BBF-9AC5-65D58A3CEC2E}" type="pres">
      <dgm:prSet presAssocID="{9364B5FD-8FE8-4AA7-8E61-6719D79A51C5}" presName="rootConnector" presStyleLbl="node2" presStyleIdx="2" presStyleCnt="3"/>
      <dgm:spPr/>
    </dgm:pt>
    <dgm:pt modelId="{9EFD9A0B-29AB-4634-BEB2-EA6C82AD1A0E}" type="pres">
      <dgm:prSet presAssocID="{9364B5FD-8FE8-4AA7-8E61-6719D79A51C5}" presName="hierChild4" presStyleCnt="0"/>
      <dgm:spPr/>
    </dgm:pt>
    <dgm:pt modelId="{AEA4E542-7B22-4191-9DA4-CBB821AE3F8D}" type="pres">
      <dgm:prSet presAssocID="{9364B5FD-8FE8-4AA7-8E61-6719D79A51C5}" presName="hierChild5" presStyleCnt="0"/>
      <dgm:spPr/>
    </dgm:pt>
    <dgm:pt modelId="{2FD49D1E-1555-4AFC-B8BD-2BF008E75CFB}" type="pres">
      <dgm:prSet presAssocID="{C90EE1F6-32E8-44A1-B0F5-BE695B457610}" presName="hierChild3" presStyleCnt="0"/>
      <dgm:spPr/>
    </dgm:pt>
    <dgm:pt modelId="{A88679D4-4420-4611-A1DF-9F324B007B7C}" type="pres">
      <dgm:prSet presAssocID="{84DF8C6A-2E44-40E9-BFA8-E59D74C45DBE}" presName="hierRoot1" presStyleCnt="0">
        <dgm:presLayoutVars>
          <dgm:hierBranch val="init"/>
        </dgm:presLayoutVars>
      </dgm:prSet>
      <dgm:spPr/>
    </dgm:pt>
    <dgm:pt modelId="{0FEA5433-EED2-4335-B7C4-AA42743BDF84}" type="pres">
      <dgm:prSet presAssocID="{84DF8C6A-2E44-40E9-BFA8-E59D74C45DBE}" presName="rootComposite1" presStyleCnt="0"/>
      <dgm:spPr/>
    </dgm:pt>
    <dgm:pt modelId="{98594E43-981D-4036-96CE-8FB011E96E44}" type="pres">
      <dgm:prSet presAssocID="{84DF8C6A-2E44-40E9-BFA8-E59D74C45DBE}" presName="rootText1" presStyleLbl="node0" presStyleIdx="1" presStyleCnt="2">
        <dgm:presLayoutVars>
          <dgm:chPref val="3"/>
        </dgm:presLayoutVars>
      </dgm:prSet>
      <dgm:spPr/>
    </dgm:pt>
    <dgm:pt modelId="{77BE0850-BE83-4FB2-9E06-B6F3AD3AFE4A}" type="pres">
      <dgm:prSet presAssocID="{84DF8C6A-2E44-40E9-BFA8-E59D74C45DBE}" presName="rootConnector1" presStyleLbl="node1" presStyleIdx="0" presStyleCnt="0"/>
      <dgm:spPr/>
    </dgm:pt>
    <dgm:pt modelId="{4376A674-942A-4DB4-8525-5AD241965237}" type="pres">
      <dgm:prSet presAssocID="{84DF8C6A-2E44-40E9-BFA8-E59D74C45DBE}" presName="hierChild2" presStyleCnt="0"/>
      <dgm:spPr/>
    </dgm:pt>
    <dgm:pt modelId="{56236D5C-948E-41CD-BD93-80CE6B1C3090}" type="pres">
      <dgm:prSet presAssocID="{84DF8C6A-2E44-40E9-BFA8-E59D74C45DBE}" presName="hierChild3" presStyleCnt="0"/>
      <dgm:spPr/>
    </dgm:pt>
  </dgm:ptLst>
  <dgm:cxnLst>
    <dgm:cxn modelId="{7B81310F-83E3-4220-9250-ABB10F715AAD}" srcId="{C90EE1F6-32E8-44A1-B0F5-BE695B457610}" destId="{62F5FCCC-7460-4EC8-9C72-41214F2E753B}" srcOrd="0" destOrd="0" parTransId="{76E18BDC-5073-499A-8547-6788134C2F9B}" sibTransId="{E1E4EFBF-B42D-47FA-8364-AFAE69DA267F}"/>
    <dgm:cxn modelId="{BD362316-4FD5-4A41-A4DA-1B5AAC34A6CC}" type="presOf" srcId="{2DB976A3-BB72-498F-B2A0-CF5E51BFF9BD}" destId="{A74DE1BA-1B69-4F2C-9606-7269C3A5447A}" srcOrd="0" destOrd="0" presId="urn:microsoft.com/office/officeart/2005/8/layout/orgChart1"/>
    <dgm:cxn modelId="{ABA0402D-EB03-48E3-A20E-C5AB20E26EDF}" type="presOf" srcId="{5D26B5C8-2BFD-4977-A3C0-836300DFBD10}" destId="{E0702E10-5F11-4083-83EA-45809E8531F2}" srcOrd="1" destOrd="0" presId="urn:microsoft.com/office/officeart/2005/8/layout/orgChart1"/>
    <dgm:cxn modelId="{39237E5F-77E8-413E-B870-CA4536985A5B}" type="presOf" srcId="{C90EE1F6-32E8-44A1-B0F5-BE695B457610}" destId="{99B38957-3A6A-485F-BCBF-26429E36B054}" srcOrd="0" destOrd="0" presId="urn:microsoft.com/office/officeart/2005/8/layout/orgChart1"/>
    <dgm:cxn modelId="{02ED7743-3F8B-4AA5-BD50-3D15C3C2B0EF}" srcId="{C90EE1F6-32E8-44A1-B0F5-BE695B457610}" destId="{9364B5FD-8FE8-4AA7-8E61-6719D79A51C5}" srcOrd="2" destOrd="0" parTransId="{4A3CFE45-B640-4F73-8F42-25083AF63854}" sibTransId="{4FB78240-0B08-4DA5-9915-40BDC4063958}"/>
    <dgm:cxn modelId="{2E2C5E76-9373-41C8-9339-FA80571EA6FB}" srcId="{C90EE1F6-32E8-44A1-B0F5-BE695B457610}" destId="{5D26B5C8-2BFD-4977-A3C0-836300DFBD10}" srcOrd="1" destOrd="0" parTransId="{2DB976A3-BB72-498F-B2A0-CF5E51BFF9BD}" sibTransId="{08921266-CF45-4FD4-AC33-A6396AF426EE}"/>
    <dgm:cxn modelId="{7B5C9B57-8361-405C-B433-1E75DE4FB944}" type="presOf" srcId="{62F5FCCC-7460-4EC8-9C72-41214F2E753B}" destId="{883553F2-C5A5-4D9B-B9C3-944F062C81E4}" srcOrd="0" destOrd="0" presId="urn:microsoft.com/office/officeart/2005/8/layout/orgChart1"/>
    <dgm:cxn modelId="{E040887D-571C-49CD-A52D-A879CF585BE2}" srcId="{EFB6A546-D753-41FA-AF76-3F8244248C55}" destId="{C90EE1F6-32E8-44A1-B0F5-BE695B457610}" srcOrd="0" destOrd="0" parTransId="{B9242F0B-6034-4489-8A5A-2DB697C977D5}" sibTransId="{0F2A0CC6-3FB7-4941-9922-7AAC33134F35}"/>
    <dgm:cxn modelId="{E4E83A8A-0361-4A27-AB1C-3F53F13F31BC}" type="presOf" srcId="{84DF8C6A-2E44-40E9-BFA8-E59D74C45DBE}" destId="{98594E43-981D-4036-96CE-8FB011E96E44}" srcOrd="0" destOrd="0" presId="urn:microsoft.com/office/officeart/2005/8/layout/orgChart1"/>
    <dgm:cxn modelId="{DFDEE18D-296B-4BC2-BA40-A05E484E286C}" srcId="{EFB6A546-D753-41FA-AF76-3F8244248C55}" destId="{84DF8C6A-2E44-40E9-BFA8-E59D74C45DBE}" srcOrd="1" destOrd="0" parTransId="{4F62ADE4-FF77-4512-80E5-7C549565D057}" sibTransId="{711D5783-2B5E-4F8E-82D6-8755F2D21B5C}"/>
    <dgm:cxn modelId="{C6DD2191-9B73-43A4-87C5-9476CB69576F}" type="presOf" srcId="{4A3CFE45-B640-4F73-8F42-25083AF63854}" destId="{78119F65-6F51-4848-B07E-DB98DBB78FDA}" srcOrd="0" destOrd="0" presId="urn:microsoft.com/office/officeart/2005/8/layout/orgChart1"/>
    <dgm:cxn modelId="{2224219B-9CD9-44AD-9EBB-B87EC061AE46}" type="presOf" srcId="{9364B5FD-8FE8-4AA7-8E61-6719D79A51C5}" destId="{39A292C9-AD71-4C2F-8789-770330F429DB}" srcOrd="0" destOrd="0" presId="urn:microsoft.com/office/officeart/2005/8/layout/orgChart1"/>
    <dgm:cxn modelId="{65FD31AD-B8AE-47DD-8D4C-92D9F07170B4}" type="presOf" srcId="{84DF8C6A-2E44-40E9-BFA8-E59D74C45DBE}" destId="{77BE0850-BE83-4FB2-9E06-B6F3AD3AFE4A}" srcOrd="1" destOrd="0" presId="urn:microsoft.com/office/officeart/2005/8/layout/orgChart1"/>
    <dgm:cxn modelId="{14DD1DD4-7FC4-42C2-AA3B-FC92D53CE45F}" type="presOf" srcId="{EFB6A546-D753-41FA-AF76-3F8244248C55}" destId="{A4E70796-FCE2-4795-8984-61FE2073E21F}" srcOrd="0" destOrd="0" presId="urn:microsoft.com/office/officeart/2005/8/layout/orgChart1"/>
    <dgm:cxn modelId="{2D25DFD4-0219-4742-BAFD-C14625E1CF30}" type="presOf" srcId="{5D26B5C8-2BFD-4977-A3C0-836300DFBD10}" destId="{1F849545-9CBA-4E79-9AC7-F3E777715309}" srcOrd="0" destOrd="0" presId="urn:microsoft.com/office/officeart/2005/8/layout/orgChart1"/>
    <dgm:cxn modelId="{50EDCAE3-CDF3-43F1-B85D-131C00206BC5}" type="presOf" srcId="{C90EE1F6-32E8-44A1-B0F5-BE695B457610}" destId="{A533DF3E-B68B-467A-ADEE-D57735B9345A}" srcOrd="1" destOrd="0" presId="urn:microsoft.com/office/officeart/2005/8/layout/orgChart1"/>
    <dgm:cxn modelId="{EBFAA9EE-00C3-4513-A410-4500B5B6E9E8}" type="presOf" srcId="{76E18BDC-5073-499A-8547-6788134C2F9B}" destId="{F4D19C19-6D02-4450-858C-F30DB011E4C0}" srcOrd="0" destOrd="0" presId="urn:microsoft.com/office/officeart/2005/8/layout/orgChart1"/>
    <dgm:cxn modelId="{3C02E5F7-F067-466C-8624-7EA06CF0934D}" type="presOf" srcId="{62F5FCCC-7460-4EC8-9C72-41214F2E753B}" destId="{472703BC-66D8-4B6B-93FF-04D38B70ECF1}" srcOrd="1" destOrd="0" presId="urn:microsoft.com/office/officeart/2005/8/layout/orgChart1"/>
    <dgm:cxn modelId="{31D981FC-2A27-4531-B82B-9440C6A1773B}" type="presOf" srcId="{9364B5FD-8FE8-4AA7-8E61-6719D79A51C5}" destId="{F4A4F765-2BF3-4BBF-9AC5-65D58A3CEC2E}" srcOrd="1" destOrd="0" presId="urn:microsoft.com/office/officeart/2005/8/layout/orgChart1"/>
    <dgm:cxn modelId="{EBE1EB44-A652-4485-B443-854651EA3689}" type="presParOf" srcId="{A4E70796-FCE2-4795-8984-61FE2073E21F}" destId="{0F9735EF-9073-4D55-9208-01C82B8CC065}" srcOrd="0" destOrd="0" presId="urn:microsoft.com/office/officeart/2005/8/layout/orgChart1"/>
    <dgm:cxn modelId="{645ED929-C240-4018-9167-35460AF065DC}" type="presParOf" srcId="{0F9735EF-9073-4D55-9208-01C82B8CC065}" destId="{0B57AF4A-B819-46C2-A5B9-DE15999A34E2}" srcOrd="0" destOrd="0" presId="urn:microsoft.com/office/officeart/2005/8/layout/orgChart1"/>
    <dgm:cxn modelId="{6EF7F129-172F-4013-9E4D-1ADB363F9730}" type="presParOf" srcId="{0B57AF4A-B819-46C2-A5B9-DE15999A34E2}" destId="{99B38957-3A6A-485F-BCBF-26429E36B054}" srcOrd="0" destOrd="0" presId="urn:microsoft.com/office/officeart/2005/8/layout/orgChart1"/>
    <dgm:cxn modelId="{48982C8D-9927-41CA-ADD1-FD840F86A6A5}" type="presParOf" srcId="{0B57AF4A-B819-46C2-A5B9-DE15999A34E2}" destId="{A533DF3E-B68B-467A-ADEE-D57735B9345A}" srcOrd="1" destOrd="0" presId="urn:microsoft.com/office/officeart/2005/8/layout/orgChart1"/>
    <dgm:cxn modelId="{A5ACAA75-8C8C-404B-9749-66BCA5C42875}" type="presParOf" srcId="{0F9735EF-9073-4D55-9208-01C82B8CC065}" destId="{D5741E95-B990-4AAF-898B-CEE1DC97714B}" srcOrd="1" destOrd="0" presId="urn:microsoft.com/office/officeart/2005/8/layout/orgChart1"/>
    <dgm:cxn modelId="{86C7D20C-AF40-4837-BB10-CD4B1CDE344E}" type="presParOf" srcId="{D5741E95-B990-4AAF-898B-CEE1DC97714B}" destId="{F4D19C19-6D02-4450-858C-F30DB011E4C0}" srcOrd="0" destOrd="0" presId="urn:microsoft.com/office/officeart/2005/8/layout/orgChart1"/>
    <dgm:cxn modelId="{9466CBBD-C3A3-4F7D-9333-675D5F13A782}" type="presParOf" srcId="{D5741E95-B990-4AAF-898B-CEE1DC97714B}" destId="{4DE44A28-C51C-4309-A6A4-4C011C330395}" srcOrd="1" destOrd="0" presId="urn:microsoft.com/office/officeart/2005/8/layout/orgChart1"/>
    <dgm:cxn modelId="{72B0884E-440B-4116-B019-C981C43467ED}" type="presParOf" srcId="{4DE44A28-C51C-4309-A6A4-4C011C330395}" destId="{C54C23A1-4115-4ED5-9C54-4EE16DC8255E}" srcOrd="0" destOrd="0" presId="urn:microsoft.com/office/officeart/2005/8/layout/orgChart1"/>
    <dgm:cxn modelId="{C617E7F9-322E-4421-9329-FC803092CDC6}" type="presParOf" srcId="{C54C23A1-4115-4ED5-9C54-4EE16DC8255E}" destId="{883553F2-C5A5-4D9B-B9C3-944F062C81E4}" srcOrd="0" destOrd="0" presId="urn:microsoft.com/office/officeart/2005/8/layout/orgChart1"/>
    <dgm:cxn modelId="{AD29F8D6-BA24-495F-82B8-8BA75CFE4D69}" type="presParOf" srcId="{C54C23A1-4115-4ED5-9C54-4EE16DC8255E}" destId="{472703BC-66D8-4B6B-93FF-04D38B70ECF1}" srcOrd="1" destOrd="0" presId="urn:microsoft.com/office/officeart/2005/8/layout/orgChart1"/>
    <dgm:cxn modelId="{FCFF17F9-9FB0-4D36-A481-99396B8CA6B9}" type="presParOf" srcId="{4DE44A28-C51C-4309-A6A4-4C011C330395}" destId="{D7F676EE-7828-4DFE-B885-6DC1BF17F807}" srcOrd="1" destOrd="0" presId="urn:microsoft.com/office/officeart/2005/8/layout/orgChart1"/>
    <dgm:cxn modelId="{84A2FD28-C74A-46E5-80EE-8DDD27F26FF2}" type="presParOf" srcId="{4DE44A28-C51C-4309-A6A4-4C011C330395}" destId="{779BC376-B3D6-4F3D-AA3A-8DAC3698649E}" srcOrd="2" destOrd="0" presId="urn:microsoft.com/office/officeart/2005/8/layout/orgChart1"/>
    <dgm:cxn modelId="{1E8FB90C-B46C-40EB-9E74-DAE3F789EC45}" type="presParOf" srcId="{D5741E95-B990-4AAF-898B-CEE1DC97714B}" destId="{A74DE1BA-1B69-4F2C-9606-7269C3A5447A}" srcOrd="2" destOrd="0" presId="urn:microsoft.com/office/officeart/2005/8/layout/orgChart1"/>
    <dgm:cxn modelId="{F72B8B49-B2AD-4871-B351-6C6F03A268AF}" type="presParOf" srcId="{D5741E95-B990-4AAF-898B-CEE1DC97714B}" destId="{090DDDB3-1BEC-4885-AD3B-58B379EAD75C}" srcOrd="3" destOrd="0" presId="urn:microsoft.com/office/officeart/2005/8/layout/orgChart1"/>
    <dgm:cxn modelId="{57F0AD68-0E86-4BC3-B07A-526925E9D75C}" type="presParOf" srcId="{090DDDB3-1BEC-4885-AD3B-58B379EAD75C}" destId="{40DABE28-C95F-4AA4-AA73-2D5491716D8E}" srcOrd="0" destOrd="0" presId="urn:microsoft.com/office/officeart/2005/8/layout/orgChart1"/>
    <dgm:cxn modelId="{E4CC0FB2-2C9E-4A56-9071-F58E5938F17C}" type="presParOf" srcId="{40DABE28-C95F-4AA4-AA73-2D5491716D8E}" destId="{1F849545-9CBA-4E79-9AC7-F3E777715309}" srcOrd="0" destOrd="0" presId="urn:microsoft.com/office/officeart/2005/8/layout/orgChart1"/>
    <dgm:cxn modelId="{7097AFC9-59B6-4255-A199-5A1AAA9D9421}" type="presParOf" srcId="{40DABE28-C95F-4AA4-AA73-2D5491716D8E}" destId="{E0702E10-5F11-4083-83EA-45809E8531F2}" srcOrd="1" destOrd="0" presId="urn:microsoft.com/office/officeart/2005/8/layout/orgChart1"/>
    <dgm:cxn modelId="{11F45054-5D19-49EA-8822-828058889C1D}" type="presParOf" srcId="{090DDDB3-1BEC-4885-AD3B-58B379EAD75C}" destId="{631A4CAF-749B-4864-B3CA-875EF8A1EDC8}" srcOrd="1" destOrd="0" presId="urn:microsoft.com/office/officeart/2005/8/layout/orgChart1"/>
    <dgm:cxn modelId="{9788F2B0-DEF3-424D-BCFC-ECDAD1E66752}" type="presParOf" srcId="{090DDDB3-1BEC-4885-AD3B-58B379EAD75C}" destId="{1034A85F-3CD8-402D-8CB2-69AD691E4CE2}" srcOrd="2" destOrd="0" presId="urn:microsoft.com/office/officeart/2005/8/layout/orgChart1"/>
    <dgm:cxn modelId="{B285B959-C87D-47AF-9617-8441BB2338C4}" type="presParOf" srcId="{D5741E95-B990-4AAF-898B-CEE1DC97714B}" destId="{78119F65-6F51-4848-B07E-DB98DBB78FDA}" srcOrd="4" destOrd="0" presId="urn:microsoft.com/office/officeart/2005/8/layout/orgChart1"/>
    <dgm:cxn modelId="{25DDECD5-219E-4ADA-B7DC-25A3C9E1A536}" type="presParOf" srcId="{D5741E95-B990-4AAF-898B-CEE1DC97714B}" destId="{8EF84FF4-D8F8-4663-BA58-8C7099BA3CBC}" srcOrd="5" destOrd="0" presId="urn:microsoft.com/office/officeart/2005/8/layout/orgChart1"/>
    <dgm:cxn modelId="{8037B105-D453-40AB-8B52-FED20F618F50}" type="presParOf" srcId="{8EF84FF4-D8F8-4663-BA58-8C7099BA3CBC}" destId="{AD38CC05-8195-46DD-8CBE-EDF7A159A7DB}" srcOrd="0" destOrd="0" presId="urn:microsoft.com/office/officeart/2005/8/layout/orgChart1"/>
    <dgm:cxn modelId="{665AAF65-B109-461B-AF96-BAFD10B4C507}" type="presParOf" srcId="{AD38CC05-8195-46DD-8CBE-EDF7A159A7DB}" destId="{39A292C9-AD71-4C2F-8789-770330F429DB}" srcOrd="0" destOrd="0" presId="urn:microsoft.com/office/officeart/2005/8/layout/orgChart1"/>
    <dgm:cxn modelId="{971857FC-66AF-4C66-8444-1FCC05978CC9}" type="presParOf" srcId="{AD38CC05-8195-46DD-8CBE-EDF7A159A7DB}" destId="{F4A4F765-2BF3-4BBF-9AC5-65D58A3CEC2E}" srcOrd="1" destOrd="0" presId="urn:microsoft.com/office/officeart/2005/8/layout/orgChart1"/>
    <dgm:cxn modelId="{EE89DE8D-E5DC-433E-9224-04A005C1CAED}" type="presParOf" srcId="{8EF84FF4-D8F8-4663-BA58-8C7099BA3CBC}" destId="{9EFD9A0B-29AB-4634-BEB2-EA6C82AD1A0E}" srcOrd="1" destOrd="0" presId="urn:microsoft.com/office/officeart/2005/8/layout/orgChart1"/>
    <dgm:cxn modelId="{55900577-A068-44F9-8789-74671F053F61}" type="presParOf" srcId="{8EF84FF4-D8F8-4663-BA58-8C7099BA3CBC}" destId="{AEA4E542-7B22-4191-9DA4-CBB821AE3F8D}" srcOrd="2" destOrd="0" presId="urn:microsoft.com/office/officeart/2005/8/layout/orgChart1"/>
    <dgm:cxn modelId="{C81DB815-0432-4647-A4C4-31AE5FFAF158}" type="presParOf" srcId="{0F9735EF-9073-4D55-9208-01C82B8CC065}" destId="{2FD49D1E-1555-4AFC-B8BD-2BF008E75CFB}" srcOrd="2" destOrd="0" presId="urn:microsoft.com/office/officeart/2005/8/layout/orgChart1"/>
    <dgm:cxn modelId="{BDB9EF55-9F50-452F-9B81-1804FFE737CC}" type="presParOf" srcId="{A4E70796-FCE2-4795-8984-61FE2073E21F}" destId="{A88679D4-4420-4611-A1DF-9F324B007B7C}" srcOrd="1" destOrd="0" presId="urn:microsoft.com/office/officeart/2005/8/layout/orgChart1"/>
    <dgm:cxn modelId="{E1CEEB6D-0722-42B7-ACD5-D62E4AA047CF}" type="presParOf" srcId="{A88679D4-4420-4611-A1DF-9F324B007B7C}" destId="{0FEA5433-EED2-4335-B7C4-AA42743BDF84}" srcOrd="0" destOrd="0" presId="urn:microsoft.com/office/officeart/2005/8/layout/orgChart1"/>
    <dgm:cxn modelId="{54A24121-F7CE-4AA6-9D7F-01948658730B}" type="presParOf" srcId="{0FEA5433-EED2-4335-B7C4-AA42743BDF84}" destId="{98594E43-981D-4036-96CE-8FB011E96E44}" srcOrd="0" destOrd="0" presId="urn:microsoft.com/office/officeart/2005/8/layout/orgChart1"/>
    <dgm:cxn modelId="{E1B908DA-D2F7-4FFE-8AF3-7CDEA7BCEF57}" type="presParOf" srcId="{0FEA5433-EED2-4335-B7C4-AA42743BDF84}" destId="{77BE0850-BE83-4FB2-9E06-B6F3AD3AFE4A}" srcOrd="1" destOrd="0" presId="urn:microsoft.com/office/officeart/2005/8/layout/orgChart1"/>
    <dgm:cxn modelId="{E7BF2320-4058-4708-8E62-B9B2928DCCF9}" type="presParOf" srcId="{A88679D4-4420-4611-A1DF-9F324B007B7C}" destId="{4376A674-942A-4DB4-8525-5AD241965237}" srcOrd="1" destOrd="0" presId="urn:microsoft.com/office/officeart/2005/8/layout/orgChart1"/>
    <dgm:cxn modelId="{3C61FDAE-DE2C-464B-B1B8-F99AFE9D71C4}" type="presParOf" srcId="{A88679D4-4420-4611-A1DF-9F324B007B7C}" destId="{56236D5C-948E-41CD-BD93-80CE6B1C30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87FDC0-96A9-46BB-A047-376BB8B38833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0173AAD-02DA-46B3-9A49-59A8CFE6E3C3}">
      <dgm:prSet/>
      <dgm:spPr/>
      <dgm:t>
        <a:bodyPr/>
        <a:lstStyle/>
        <a:p>
          <a:r>
            <a:rPr lang="en-US" b="1" dirty="0"/>
            <a:t>BASE RMD ON AGE OF OLDEST BENEFICIARY</a:t>
          </a:r>
          <a:endParaRPr lang="en-US" dirty="0"/>
        </a:p>
      </dgm:t>
    </dgm:pt>
    <dgm:pt modelId="{84AB60A6-0DD2-4AF0-906B-26C86422E462}" type="parTrans" cxnId="{46706E58-DE4C-4457-9927-7FF4C9AD1F8D}">
      <dgm:prSet/>
      <dgm:spPr/>
      <dgm:t>
        <a:bodyPr/>
        <a:lstStyle/>
        <a:p>
          <a:endParaRPr lang="en-US"/>
        </a:p>
      </dgm:t>
    </dgm:pt>
    <dgm:pt modelId="{04283C1A-9BF6-4A9D-991D-F04DCA7964C7}" type="sibTrans" cxnId="{46706E58-DE4C-4457-9927-7FF4C9AD1F8D}">
      <dgm:prSet/>
      <dgm:spPr/>
      <dgm:t>
        <a:bodyPr/>
        <a:lstStyle/>
        <a:p>
          <a:endParaRPr lang="en-US"/>
        </a:p>
      </dgm:t>
    </dgm:pt>
    <dgm:pt modelId="{138F41CB-A308-4F5E-846C-2101E0BDF3BF}">
      <dgm:prSet/>
      <dgm:spPr/>
      <dgm:t>
        <a:bodyPr/>
        <a:lstStyle/>
        <a:p>
          <a:r>
            <a:rPr lang="en-US" b="1" dirty="0"/>
            <a:t>DETERMINED AS OF SEPTEMBER 30</a:t>
          </a:r>
          <a:r>
            <a:rPr lang="en-US" b="1" baseline="30000" dirty="0"/>
            <a:t>TH</a:t>
          </a:r>
          <a:r>
            <a:rPr lang="en-US" b="1" dirty="0"/>
            <a:t> OF THE YEAR FOLLOWING DEATH</a:t>
          </a:r>
          <a:endParaRPr lang="en-US" dirty="0"/>
        </a:p>
      </dgm:t>
    </dgm:pt>
    <dgm:pt modelId="{203F3CF7-D1F5-4680-B27F-D2E606883F32}" type="parTrans" cxnId="{A0FDBEB5-C91C-493C-8550-04DA5DAC519E}">
      <dgm:prSet/>
      <dgm:spPr/>
      <dgm:t>
        <a:bodyPr/>
        <a:lstStyle/>
        <a:p>
          <a:endParaRPr lang="en-US"/>
        </a:p>
      </dgm:t>
    </dgm:pt>
    <dgm:pt modelId="{3597750C-9694-4600-A545-23EDF3AE9B68}" type="sibTrans" cxnId="{A0FDBEB5-C91C-493C-8550-04DA5DAC519E}">
      <dgm:prSet/>
      <dgm:spPr/>
      <dgm:t>
        <a:bodyPr/>
        <a:lstStyle/>
        <a:p>
          <a:endParaRPr lang="en-US"/>
        </a:p>
      </dgm:t>
    </dgm:pt>
    <dgm:pt modelId="{AFC90EC1-477C-4269-A12E-1582EA5B5758}" type="pres">
      <dgm:prSet presAssocID="{C387FDC0-96A9-46BB-A047-376BB8B3883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3978B19-18D2-4FC3-AD4F-5E3FC22C6352}" type="pres">
      <dgm:prSet presAssocID="{50173AAD-02DA-46B3-9A49-59A8CFE6E3C3}" presName="hierRoot1" presStyleCnt="0">
        <dgm:presLayoutVars>
          <dgm:hierBranch val="init"/>
        </dgm:presLayoutVars>
      </dgm:prSet>
      <dgm:spPr/>
    </dgm:pt>
    <dgm:pt modelId="{338A7269-3EAA-4939-A440-FFE10A68A14D}" type="pres">
      <dgm:prSet presAssocID="{50173AAD-02DA-46B3-9A49-59A8CFE6E3C3}" presName="rootComposite1" presStyleCnt="0"/>
      <dgm:spPr/>
    </dgm:pt>
    <dgm:pt modelId="{86DF411C-C7AD-4114-BF0E-32B4D5109BD8}" type="pres">
      <dgm:prSet presAssocID="{50173AAD-02DA-46B3-9A49-59A8CFE6E3C3}" presName="rootText1" presStyleLbl="node0" presStyleIdx="0" presStyleCnt="2">
        <dgm:presLayoutVars>
          <dgm:chPref val="3"/>
        </dgm:presLayoutVars>
      </dgm:prSet>
      <dgm:spPr/>
    </dgm:pt>
    <dgm:pt modelId="{1AEF5267-5D40-44D5-A44D-803A4962CBE0}" type="pres">
      <dgm:prSet presAssocID="{50173AAD-02DA-46B3-9A49-59A8CFE6E3C3}" presName="rootConnector1" presStyleLbl="node1" presStyleIdx="0" presStyleCnt="0"/>
      <dgm:spPr/>
    </dgm:pt>
    <dgm:pt modelId="{0128A5FD-6592-4803-9E16-36DA89C2D2F3}" type="pres">
      <dgm:prSet presAssocID="{50173AAD-02DA-46B3-9A49-59A8CFE6E3C3}" presName="hierChild2" presStyleCnt="0"/>
      <dgm:spPr/>
    </dgm:pt>
    <dgm:pt modelId="{9E732391-BC16-446B-AAA0-527A8B38A683}" type="pres">
      <dgm:prSet presAssocID="{50173AAD-02DA-46B3-9A49-59A8CFE6E3C3}" presName="hierChild3" presStyleCnt="0"/>
      <dgm:spPr/>
    </dgm:pt>
    <dgm:pt modelId="{97B5B3E1-2364-4490-B217-BEF996D07358}" type="pres">
      <dgm:prSet presAssocID="{138F41CB-A308-4F5E-846C-2101E0BDF3BF}" presName="hierRoot1" presStyleCnt="0">
        <dgm:presLayoutVars>
          <dgm:hierBranch val="init"/>
        </dgm:presLayoutVars>
      </dgm:prSet>
      <dgm:spPr/>
    </dgm:pt>
    <dgm:pt modelId="{927B7A48-23B6-48BC-9525-FA7CB7F94B83}" type="pres">
      <dgm:prSet presAssocID="{138F41CB-A308-4F5E-846C-2101E0BDF3BF}" presName="rootComposite1" presStyleCnt="0"/>
      <dgm:spPr/>
    </dgm:pt>
    <dgm:pt modelId="{FB028118-EB59-4057-BABA-419C2E7B60A3}" type="pres">
      <dgm:prSet presAssocID="{138F41CB-A308-4F5E-846C-2101E0BDF3BF}" presName="rootText1" presStyleLbl="node0" presStyleIdx="1" presStyleCnt="2">
        <dgm:presLayoutVars>
          <dgm:chPref val="3"/>
        </dgm:presLayoutVars>
      </dgm:prSet>
      <dgm:spPr/>
    </dgm:pt>
    <dgm:pt modelId="{16BF436E-7816-4085-AAA6-550AA177967B}" type="pres">
      <dgm:prSet presAssocID="{138F41CB-A308-4F5E-846C-2101E0BDF3BF}" presName="rootConnector1" presStyleLbl="node1" presStyleIdx="0" presStyleCnt="0"/>
      <dgm:spPr/>
    </dgm:pt>
    <dgm:pt modelId="{25081FB0-9C2D-4F4C-A0AD-25052EB34E6E}" type="pres">
      <dgm:prSet presAssocID="{138F41CB-A308-4F5E-846C-2101E0BDF3BF}" presName="hierChild2" presStyleCnt="0"/>
      <dgm:spPr/>
    </dgm:pt>
    <dgm:pt modelId="{841C3B98-6CFC-41F9-B562-59EF969E0BBA}" type="pres">
      <dgm:prSet presAssocID="{138F41CB-A308-4F5E-846C-2101E0BDF3BF}" presName="hierChild3" presStyleCnt="0"/>
      <dgm:spPr/>
    </dgm:pt>
  </dgm:ptLst>
  <dgm:cxnLst>
    <dgm:cxn modelId="{46706E58-DE4C-4457-9927-7FF4C9AD1F8D}" srcId="{C387FDC0-96A9-46BB-A047-376BB8B38833}" destId="{50173AAD-02DA-46B3-9A49-59A8CFE6E3C3}" srcOrd="0" destOrd="0" parTransId="{84AB60A6-0DD2-4AF0-906B-26C86422E462}" sibTransId="{04283C1A-9BF6-4A9D-991D-F04DCA7964C7}"/>
    <dgm:cxn modelId="{1C596C9A-6B88-439D-82C1-C93F60E82B12}" type="presOf" srcId="{138F41CB-A308-4F5E-846C-2101E0BDF3BF}" destId="{FB028118-EB59-4057-BABA-419C2E7B60A3}" srcOrd="0" destOrd="0" presId="urn:microsoft.com/office/officeart/2009/3/layout/HorizontalOrganizationChart"/>
    <dgm:cxn modelId="{A0FDBEB5-C91C-493C-8550-04DA5DAC519E}" srcId="{C387FDC0-96A9-46BB-A047-376BB8B38833}" destId="{138F41CB-A308-4F5E-846C-2101E0BDF3BF}" srcOrd="1" destOrd="0" parTransId="{203F3CF7-D1F5-4680-B27F-D2E606883F32}" sibTransId="{3597750C-9694-4600-A545-23EDF3AE9B68}"/>
    <dgm:cxn modelId="{58F2F0CC-423B-4D73-B686-78070A90151E}" type="presOf" srcId="{138F41CB-A308-4F5E-846C-2101E0BDF3BF}" destId="{16BF436E-7816-4085-AAA6-550AA177967B}" srcOrd="1" destOrd="0" presId="urn:microsoft.com/office/officeart/2009/3/layout/HorizontalOrganizationChart"/>
    <dgm:cxn modelId="{9647F9DE-C5B6-4054-A7AA-08BA12D2D409}" type="presOf" srcId="{C387FDC0-96A9-46BB-A047-376BB8B38833}" destId="{AFC90EC1-477C-4269-A12E-1582EA5B5758}" srcOrd="0" destOrd="0" presId="urn:microsoft.com/office/officeart/2009/3/layout/HorizontalOrganizationChart"/>
    <dgm:cxn modelId="{02751AEB-6B1F-478D-A66C-A2A55BC7DB73}" type="presOf" srcId="{50173AAD-02DA-46B3-9A49-59A8CFE6E3C3}" destId="{86DF411C-C7AD-4114-BF0E-32B4D5109BD8}" srcOrd="0" destOrd="0" presId="urn:microsoft.com/office/officeart/2009/3/layout/HorizontalOrganizationChart"/>
    <dgm:cxn modelId="{7A379FF6-23B4-4B4E-8531-2F58699676EA}" type="presOf" srcId="{50173AAD-02DA-46B3-9A49-59A8CFE6E3C3}" destId="{1AEF5267-5D40-44D5-A44D-803A4962CBE0}" srcOrd="1" destOrd="0" presId="urn:microsoft.com/office/officeart/2009/3/layout/HorizontalOrganizationChart"/>
    <dgm:cxn modelId="{BF6F5732-F96E-4554-8F0E-527FFFE1728F}" type="presParOf" srcId="{AFC90EC1-477C-4269-A12E-1582EA5B5758}" destId="{43978B19-18D2-4FC3-AD4F-5E3FC22C6352}" srcOrd="0" destOrd="0" presId="urn:microsoft.com/office/officeart/2009/3/layout/HorizontalOrganizationChart"/>
    <dgm:cxn modelId="{714BE776-59E3-45C9-B21E-14E0FE90B91C}" type="presParOf" srcId="{43978B19-18D2-4FC3-AD4F-5E3FC22C6352}" destId="{338A7269-3EAA-4939-A440-FFE10A68A14D}" srcOrd="0" destOrd="0" presId="urn:microsoft.com/office/officeart/2009/3/layout/HorizontalOrganizationChart"/>
    <dgm:cxn modelId="{81E1001E-8F35-46A0-B360-0365E6F860D3}" type="presParOf" srcId="{338A7269-3EAA-4939-A440-FFE10A68A14D}" destId="{86DF411C-C7AD-4114-BF0E-32B4D5109BD8}" srcOrd="0" destOrd="0" presId="urn:microsoft.com/office/officeart/2009/3/layout/HorizontalOrganizationChart"/>
    <dgm:cxn modelId="{C063EAFE-6123-4514-A54C-12985ACEA874}" type="presParOf" srcId="{338A7269-3EAA-4939-A440-FFE10A68A14D}" destId="{1AEF5267-5D40-44D5-A44D-803A4962CBE0}" srcOrd="1" destOrd="0" presId="urn:microsoft.com/office/officeart/2009/3/layout/HorizontalOrganizationChart"/>
    <dgm:cxn modelId="{4BF65EEE-1A65-4016-961C-0F7D4487D904}" type="presParOf" srcId="{43978B19-18D2-4FC3-AD4F-5E3FC22C6352}" destId="{0128A5FD-6592-4803-9E16-36DA89C2D2F3}" srcOrd="1" destOrd="0" presId="urn:microsoft.com/office/officeart/2009/3/layout/HorizontalOrganizationChart"/>
    <dgm:cxn modelId="{0C7B26DF-BC3A-4D0A-9017-E78A60F66035}" type="presParOf" srcId="{43978B19-18D2-4FC3-AD4F-5E3FC22C6352}" destId="{9E732391-BC16-446B-AAA0-527A8B38A683}" srcOrd="2" destOrd="0" presId="urn:microsoft.com/office/officeart/2009/3/layout/HorizontalOrganizationChart"/>
    <dgm:cxn modelId="{FEB68376-69DB-44B3-BBD6-DE517B47DC5E}" type="presParOf" srcId="{AFC90EC1-477C-4269-A12E-1582EA5B5758}" destId="{97B5B3E1-2364-4490-B217-BEF996D07358}" srcOrd="1" destOrd="0" presId="urn:microsoft.com/office/officeart/2009/3/layout/HorizontalOrganizationChart"/>
    <dgm:cxn modelId="{8825A1BF-9AAD-4A87-B04C-434228F34B0A}" type="presParOf" srcId="{97B5B3E1-2364-4490-B217-BEF996D07358}" destId="{927B7A48-23B6-48BC-9525-FA7CB7F94B83}" srcOrd="0" destOrd="0" presId="urn:microsoft.com/office/officeart/2009/3/layout/HorizontalOrganizationChart"/>
    <dgm:cxn modelId="{A583691B-9518-4014-93D7-297530DD5512}" type="presParOf" srcId="{927B7A48-23B6-48BC-9525-FA7CB7F94B83}" destId="{FB028118-EB59-4057-BABA-419C2E7B60A3}" srcOrd="0" destOrd="0" presId="urn:microsoft.com/office/officeart/2009/3/layout/HorizontalOrganizationChart"/>
    <dgm:cxn modelId="{E88AD1C3-53D9-4941-8818-E0B4A6CFB5BC}" type="presParOf" srcId="{927B7A48-23B6-48BC-9525-FA7CB7F94B83}" destId="{16BF436E-7816-4085-AAA6-550AA177967B}" srcOrd="1" destOrd="0" presId="urn:microsoft.com/office/officeart/2009/3/layout/HorizontalOrganizationChart"/>
    <dgm:cxn modelId="{B7442D57-A0A8-415A-96BE-2D0B5B429F44}" type="presParOf" srcId="{97B5B3E1-2364-4490-B217-BEF996D07358}" destId="{25081FB0-9C2D-4F4C-A0AD-25052EB34E6E}" srcOrd="1" destOrd="0" presId="urn:microsoft.com/office/officeart/2009/3/layout/HorizontalOrganizationChart"/>
    <dgm:cxn modelId="{6B2BF80F-E7AC-4662-85A2-2025B6619F5E}" type="presParOf" srcId="{97B5B3E1-2364-4490-B217-BEF996D07358}" destId="{841C3B98-6CFC-41F9-B562-59EF969E0BB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FA5792-AC32-421B-BB43-6902D5A32518}" type="doc">
      <dgm:prSet loTypeId="urn:microsoft.com/office/officeart/2005/8/layout/default" loCatId="list" qsTypeId="urn:microsoft.com/office/officeart/2005/8/quickstyle/simple2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9DEC308C-72AB-4D3F-9EA9-D2222731C216}">
      <dgm:prSet/>
      <dgm:spPr/>
      <dgm:t>
        <a:bodyPr/>
        <a:lstStyle/>
        <a:p>
          <a:r>
            <a:rPr lang="en-US" b="1" dirty="0"/>
            <a:t>IRREVOCABLE RIGHT TO INHERIT ASSETS</a:t>
          </a:r>
          <a:endParaRPr lang="en-US" dirty="0"/>
        </a:p>
      </dgm:t>
    </dgm:pt>
    <dgm:pt modelId="{0430993D-5856-4A37-9053-13FA508B2C1C}" type="parTrans" cxnId="{8C04A343-42ED-480F-BE9A-C26E0E6209B4}">
      <dgm:prSet/>
      <dgm:spPr/>
      <dgm:t>
        <a:bodyPr/>
        <a:lstStyle/>
        <a:p>
          <a:endParaRPr lang="en-US"/>
        </a:p>
      </dgm:t>
    </dgm:pt>
    <dgm:pt modelId="{5499DCC8-AC66-42A6-869D-9C4EA8A4591B}" type="sibTrans" cxnId="{8C04A343-42ED-480F-BE9A-C26E0E6209B4}">
      <dgm:prSet/>
      <dgm:spPr/>
      <dgm:t>
        <a:bodyPr/>
        <a:lstStyle/>
        <a:p>
          <a:endParaRPr lang="en-US"/>
        </a:p>
      </dgm:t>
    </dgm:pt>
    <dgm:pt modelId="{085EC8D3-A449-428C-BE07-37F2666EF99E}">
      <dgm:prSet/>
      <dgm:spPr/>
      <dgm:t>
        <a:bodyPr/>
        <a:lstStyle/>
        <a:p>
          <a:r>
            <a:rPr lang="en-US" b="1" dirty="0"/>
            <a:t>EXPRESS LIFE ESTATE</a:t>
          </a:r>
          <a:endParaRPr lang="en-US" dirty="0"/>
        </a:p>
      </dgm:t>
    </dgm:pt>
    <dgm:pt modelId="{F9D76D70-912E-4615-B1BD-79BD1440D61F}" type="parTrans" cxnId="{980DAACB-FE90-4CBB-BF35-406655258377}">
      <dgm:prSet/>
      <dgm:spPr/>
      <dgm:t>
        <a:bodyPr/>
        <a:lstStyle/>
        <a:p>
          <a:endParaRPr lang="en-US"/>
        </a:p>
      </dgm:t>
    </dgm:pt>
    <dgm:pt modelId="{F84819F8-0466-47E2-BD26-33EF92A1F15D}" type="sibTrans" cxnId="{980DAACB-FE90-4CBB-BF35-406655258377}">
      <dgm:prSet/>
      <dgm:spPr/>
      <dgm:t>
        <a:bodyPr/>
        <a:lstStyle/>
        <a:p>
          <a:endParaRPr lang="en-US"/>
        </a:p>
      </dgm:t>
    </dgm:pt>
    <dgm:pt modelId="{25F579EF-DFB3-44F1-9983-30F257555BC5}">
      <dgm:prSet/>
      <dgm:spPr/>
      <dgm:t>
        <a:bodyPr/>
        <a:lstStyle/>
        <a:p>
          <a:r>
            <a:rPr lang="en-US" b="1" dirty="0"/>
            <a:t>IMPLIED LIFE ESTATE</a:t>
          </a:r>
          <a:endParaRPr lang="en-US" dirty="0"/>
        </a:p>
      </dgm:t>
    </dgm:pt>
    <dgm:pt modelId="{5BD003F4-93CF-4BF7-B098-BD50B58CCB20}" type="parTrans" cxnId="{0B14007D-3A7B-4E4C-B5DA-A2FBCF05D4D2}">
      <dgm:prSet/>
      <dgm:spPr/>
      <dgm:t>
        <a:bodyPr/>
        <a:lstStyle/>
        <a:p>
          <a:endParaRPr lang="en-US"/>
        </a:p>
      </dgm:t>
    </dgm:pt>
    <dgm:pt modelId="{85CF0B7E-2983-49E5-85BD-2C8BDFE76F95}" type="sibTrans" cxnId="{0B14007D-3A7B-4E4C-B5DA-A2FBCF05D4D2}">
      <dgm:prSet/>
      <dgm:spPr/>
      <dgm:t>
        <a:bodyPr/>
        <a:lstStyle/>
        <a:p>
          <a:endParaRPr lang="en-US"/>
        </a:p>
      </dgm:t>
    </dgm:pt>
    <dgm:pt modelId="{F7F6F6CA-23C2-43C4-A711-9FDE22329F34}">
      <dgm:prSet/>
      <dgm:spPr/>
      <dgm:t>
        <a:bodyPr/>
        <a:lstStyle/>
        <a:p>
          <a:r>
            <a:rPr lang="en-US" b="1" dirty="0"/>
            <a:t>BENEFITS/PITFALLS</a:t>
          </a:r>
          <a:endParaRPr lang="en-US" dirty="0"/>
        </a:p>
      </dgm:t>
    </dgm:pt>
    <dgm:pt modelId="{D5E17AD1-FC18-4FA9-8F31-DDEB6218571C}" type="parTrans" cxnId="{A5626311-E94F-4F29-8CA8-B2507217D2E1}">
      <dgm:prSet/>
      <dgm:spPr/>
      <dgm:t>
        <a:bodyPr/>
        <a:lstStyle/>
        <a:p>
          <a:endParaRPr lang="en-US"/>
        </a:p>
      </dgm:t>
    </dgm:pt>
    <dgm:pt modelId="{147A5D6B-3B07-469C-90F4-820543E62083}" type="sibTrans" cxnId="{A5626311-E94F-4F29-8CA8-B2507217D2E1}">
      <dgm:prSet/>
      <dgm:spPr/>
      <dgm:t>
        <a:bodyPr/>
        <a:lstStyle/>
        <a:p>
          <a:endParaRPr lang="en-US"/>
        </a:p>
      </dgm:t>
    </dgm:pt>
    <dgm:pt modelId="{B6E6FCBC-BCC9-4FF7-B91B-8266362485EE}" type="pres">
      <dgm:prSet presAssocID="{63FA5792-AC32-421B-BB43-6902D5A32518}" presName="diagram" presStyleCnt="0">
        <dgm:presLayoutVars>
          <dgm:dir/>
          <dgm:resizeHandles val="exact"/>
        </dgm:presLayoutVars>
      </dgm:prSet>
      <dgm:spPr/>
    </dgm:pt>
    <dgm:pt modelId="{E84B9B6D-5C77-4D5B-A3CF-6A23DD3465BF}" type="pres">
      <dgm:prSet presAssocID="{9DEC308C-72AB-4D3F-9EA9-D2222731C216}" presName="node" presStyleLbl="node1" presStyleIdx="0" presStyleCnt="4">
        <dgm:presLayoutVars>
          <dgm:bulletEnabled val="1"/>
        </dgm:presLayoutVars>
      </dgm:prSet>
      <dgm:spPr/>
    </dgm:pt>
    <dgm:pt modelId="{7611991F-5D97-4A3E-8D0A-7FD3FAED0B77}" type="pres">
      <dgm:prSet presAssocID="{5499DCC8-AC66-42A6-869D-9C4EA8A4591B}" presName="sibTrans" presStyleCnt="0"/>
      <dgm:spPr/>
    </dgm:pt>
    <dgm:pt modelId="{483D8418-59DA-4BFB-88BC-7FABA04E2475}" type="pres">
      <dgm:prSet presAssocID="{085EC8D3-A449-428C-BE07-37F2666EF99E}" presName="node" presStyleLbl="node1" presStyleIdx="1" presStyleCnt="4">
        <dgm:presLayoutVars>
          <dgm:bulletEnabled val="1"/>
        </dgm:presLayoutVars>
      </dgm:prSet>
      <dgm:spPr/>
    </dgm:pt>
    <dgm:pt modelId="{ACCC26C4-7426-4176-89DB-AF7C63013977}" type="pres">
      <dgm:prSet presAssocID="{F84819F8-0466-47E2-BD26-33EF92A1F15D}" presName="sibTrans" presStyleCnt="0"/>
      <dgm:spPr/>
    </dgm:pt>
    <dgm:pt modelId="{6DDDA811-F031-4731-8CD1-937AF6C0ED3F}" type="pres">
      <dgm:prSet presAssocID="{25F579EF-DFB3-44F1-9983-30F257555BC5}" presName="node" presStyleLbl="node1" presStyleIdx="2" presStyleCnt="4">
        <dgm:presLayoutVars>
          <dgm:bulletEnabled val="1"/>
        </dgm:presLayoutVars>
      </dgm:prSet>
      <dgm:spPr/>
    </dgm:pt>
    <dgm:pt modelId="{0EEA86A7-A8DB-403F-9EA8-7890AD02E09C}" type="pres">
      <dgm:prSet presAssocID="{85CF0B7E-2983-49E5-85BD-2C8BDFE76F95}" presName="sibTrans" presStyleCnt="0"/>
      <dgm:spPr/>
    </dgm:pt>
    <dgm:pt modelId="{5EBB71AE-225C-455E-9ECA-227095E74F3F}" type="pres">
      <dgm:prSet presAssocID="{F7F6F6CA-23C2-43C4-A711-9FDE22329F34}" presName="node" presStyleLbl="node1" presStyleIdx="3" presStyleCnt="4">
        <dgm:presLayoutVars>
          <dgm:bulletEnabled val="1"/>
        </dgm:presLayoutVars>
      </dgm:prSet>
      <dgm:spPr/>
    </dgm:pt>
  </dgm:ptLst>
  <dgm:cxnLst>
    <dgm:cxn modelId="{A5626311-E94F-4F29-8CA8-B2507217D2E1}" srcId="{63FA5792-AC32-421B-BB43-6902D5A32518}" destId="{F7F6F6CA-23C2-43C4-A711-9FDE22329F34}" srcOrd="3" destOrd="0" parTransId="{D5E17AD1-FC18-4FA9-8F31-DDEB6218571C}" sibTransId="{147A5D6B-3B07-469C-90F4-820543E62083}"/>
    <dgm:cxn modelId="{7DEC1A1F-4173-49FE-8D5E-88041D907734}" type="presOf" srcId="{F7F6F6CA-23C2-43C4-A711-9FDE22329F34}" destId="{5EBB71AE-225C-455E-9ECA-227095E74F3F}" srcOrd="0" destOrd="0" presId="urn:microsoft.com/office/officeart/2005/8/layout/default"/>
    <dgm:cxn modelId="{3B97AD2B-6A15-4A86-8DF2-DAE48A8A6A2D}" type="presOf" srcId="{25F579EF-DFB3-44F1-9983-30F257555BC5}" destId="{6DDDA811-F031-4731-8CD1-937AF6C0ED3F}" srcOrd="0" destOrd="0" presId="urn:microsoft.com/office/officeart/2005/8/layout/default"/>
    <dgm:cxn modelId="{8C04A343-42ED-480F-BE9A-C26E0E6209B4}" srcId="{63FA5792-AC32-421B-BB43-6902D5A32518}" destId="{9DEC308C-72AB-4D3F-9EA9-D2222731C216}" srcOrd="0" destOrd="0" parTransId="{0430993D-5856-4A37-9053-13FA508B2C1C}" sibTransId="{5499DCC8-AC66-42A6-869D-9C4EA8A4591B}"/>
    <dgm:cxn modelId="{0B14007D-3A7B-4E4C-B5DA-A2FBCF05D4D2}" srcId="{63FA5792-AC32-421B-BB43-6902D5A32518}" destId="{25F579EF-DFB3-44F1-9983-30F257555BC5}" srcOrd="2" destOrd="0" parTransId="{5BD003F4-93CF-4BF7-B098-BD50B58CCB20}" sibTransId="{85CF0B7E-2983-49E5-85BD-2C8BDFE76F95}"/>
    <dgm:cxn modelId="{A3B61BB4-AA34-4BB7-B411-AFAC6FD99985}" type="presOf" srcId="{9DEC308C-72AB-4D3F-9EA9-D2222731C216}" destId="{E84B9B6D-5C77-4D5B-A3CF-6A23DD3465BF}" srcOrd="0" destOrd="0" presId="urn:microsoft.com/office/officeart/2005/8/layout/default"/>
    <dgm:cxn modelId="{980DAACB-FE90-4CBB-BF35-406655258377}" srcId="{63FA5792-AC32-421B-BB43-6902D5A32518}" destId="{085EC8D3-A449-428C-BE07-37F2666EF99E}" srcOrd="1" destOrd="0" parTransId="{F9D76D70-912E-4615-B1BD-79BD1440D61F}" sibTransId="{F84819F8-0466-47E2-BD26-33EF92A1F15D}"/>
    <dgm:cxn modelId="{81480FD1-D2A9-406F-A72C-41361404AFF5}" type="presOf" srcId="{63FA5792-AC32-421B-BB43-6902D5A32518}" destId="{B6E6FCBC-BCC9-4FF7-B91B-8266362485EE}" srcOrd="0" destOrd="0" presId="urn:microsoft.com/office/officeart/2005/8/layout/default"/>
    <dgm:cxn modelId="{5F89E6DC-E924-4E6D-9F77-DE6B4DDCD3B8}" type="presOf" srcId="{085EC8D3-A449-428C-BE07-37F2666EF99E}" destId="{483D8418-59DA-4BFB-88BC-7FABA04E2475}" srcOrd="0" destOrd="0" presId="urn:microsoft.com/office/officeart/2005/8/layout/default"/>
    <dgm:cxn modelId="{9C061D46-7869-45FD-93E0-0722A3B915CC}" type="presParOf" srcId="{B6E6FCBC-BCC9-4FF7-B91B-8266362485EE}" destId="{E84B9B6D-5C77-4D5B-A3CF-6A23DD3465BF}" srcOrd="0" destOrd="0" presId="urn:microsoft.com/office/officeart/2005/8/layout/default"/>
    <dgm:cxn modelId="{A20C7FD3-DFF7-4FB2-A750-5380CEA6AB3D}" type="presParOf" srcId="{B6E6FCBC-BCC9-4FF7-B91B-8266362485EE}" destId="{7611991F-5D97-4A3E-8D0A-7FD3FAED0B77}" srcOrd="1" destOrd="0" presId="urn:microsoft.com/office/officeart/2005/8/layout/default"/>
    <dgm:cxn modelId="{1861A5ED-5693-441B-B493-C393C0CB6625}" type="presParOf" srcId="{B6E6FCBC-BCC9-4FF7-B91B-8266362485EE}" destId="{483D8418-59DA-4BFB-88BC-7FABA04E2475}" srcOrd="2" destOrd="0" presId="urn:microsoft.com/office/officeart/2005/8/layout/default"/>
    <dgm:cxn modelId="{824A4F4E-5E40-439F-BB51-2BC424334004}" type="presParOf" srcId="{B6E6FCBC-BCC9-4FF7-B91B-8266362485EE}" destId="{ACCC26C4-7426-4176-89DB-AF7C63013977}" srcOrd="3" destOrd="0" presId="urn:microsoft.com/office/officeart/2005/8/layout/default"/>
    <dgm:cxn modelId="{A1ACDBE8-20D2-4DEC-AA19-4536F5FC79EE}" type="presParOf" srcId="{B6E6FCBC-BCC9-4FF7-B91B-8266362485EE}" destId="{6DDDA811-F031-4731-8CD1-937AF6C0ED3F}" srcOrd="4" destOrd="0" presId="urn:microsoft.com/office/officeart/2005/8/layout/default"/>
    <dgm:cxn modelId="{A945AFB1-DB2A-4316-B01F-3DA8B59773AF}" type="presParOf" srcId="{B6E6FCBC-BCC9-4FF7-B91B-8266362485EE}" destId="{0EEA86A7-A8DB-403F-9EA8-7890AD02E09C}" srcOrd="5" destOrd="0" presId="urn:microsoft.com/office/officeart/2005/8/layout/default"/>
    <dgm:cxn modelId="{34B637BE-53C6-4773-9E59-89ED2B52F96B}" type="presParOf" srcId="{B6E6FCBC-BCC9-4FF7-B91B-8266362485EE}" destId="{5EBB71AE-225C-455E-9ECA-227095E74F3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7449D-AD72-4B96-8621-1B60ECD8A235}">
      <dsp:nvSpPr>
        <dsp:cNvPr id="0" name=""/>
        <dsp:cNvSpPr/>
      </dsp:nvSpPr>
      <dsp:spPr>
        <a:xfrm>
          <a:off x="1107391" y="123"/>
          <a:ext cx="3134126" cy="955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Standard Deduction</a:t>
          </a:r>
        </a:p>
      </dsp:txBody>
      <dsp:txXfrm>
        <a:off x="1107391" y="123"/>
        <a:ext cx="3134126" cy="955908"/>
      </dsp:txXfrm>
    </dsp:sp>
    <dsp:sp modelId="{1428B906-6E0F-4EB5-A378-A595C3198B2A}">
      <dsp:nvSpPr>
        <dsp:cNvPr id="0" name=""/>
        <dsp:cNvSpPr/>
      </dsp:nvSpPr>
      <dsp:spPr>
        <a:xfrm>
          <a:off x="1107391" y="1347797"/>
          <a:ext cx="3134126" cy="955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Filing Requirements</a:t>
          </a:r>
        </a:p>
      </dsp:txBody>
      <dsp:txXfrm>
        <a:off x="1107391" y="1347797"/>
        <a:ext cx="3134126" cy="955908"/>
      </dsp:txXfrm>
    </dsp:sp>
    <dsp:sp modelId="{EEE13476-2912-454D-8CE1-FB4BFF720F24}">
      <dsp:nvSpPr>
        <dsp:cNvPr id="0" name=""/>
        <dsp:cNvSpPr/>
      </dsp:nvSpPr>
      <dsp:spPr>
        <a:xfrm>
          <a:off x="1107391" y="2695472"/>
          <a:ext cx="3134126" cy="955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Medical Expense Thresholds</a:t>
          </a:r>
        </a:p>
      </dsp:txBody>
      <dsp:txXfrm>
        <a:off x="1107391" y="2695472"/>
        <a:ext cx="3134126" cy="955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CA033-75AE-457A-AFAE-129D730DE08D}">
      <dsp:nvSpPr>
        <dsp:cNvPr id="0" name=""/>
        <dsp:cNvSpPr/>
      </dsp:nvSpPr>
      <dsp:spPr>
        <a:xfrm>
          <a:off x="347365" y="1223035"/>
          <a:ext cx="1379015" cy="12054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BF8F1-EAB2-4371-8D9C-6A1DA71060E6}">
      <dsp:nvSpPr>
        <dsp:cNvPr id="0" name=""/>
        <dsp:cNvSpPr/>
      </dsp:nvSpPr>
      <dsp:spPr>
        <a:xfrm>
          <a:off x="2611" y="1480998"/>
          <a:ext cx="689507" cy="68950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Exemption amount $11,180,000</a:t>
          </a:r>
        </a:p>
      </dsp:txBody>
      <dsp:txXfrm>
        <a:off x="103587" y="1581974"/>
        <a:ext cx="487555" cy="487555"/>
      </dsp:txXfrm>
    </dsp:sp>
    <dsp:sp modelId="{549889BF-AC17-4837-B7F2-EF62BB3A5698}">
      <dsp:nvSpPr>
        <dsp:cNvPr id="0" name=""/>
        <dsp:cNvSpPr/>
      </dsp:nvSpPr>
      <dsp:spPr>
        <a:xfrm>
          <a:off x="2157323" y="1223035"/>
          <a:ext cx="1379015" cy="12054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1738010"/>
            <a:satOff val="-19717"/>
            <a:lumOff val="-200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738010"/>
              <a:satOff val="-19717"/>
              <a:lumOff val="-20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Available on a timely filed estate tax return (including extensions) </a:t>
          </a:r>
        </a:p>
        <a:p>
          <a:pPr marL="57150" lvl="1" indent="-57150" algn="l" defTabSz="266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00" kern="1200"/>
            <a:t>Whether required to file or not</a:t>
          </a:r>
        </a:p>
      </dsp:txBody>
      <dsp:txXfrm>
        <a:off x="2502077" y="1403850"/>
        <a:ext cx="672270" cy="843803"/>
      </dsp:txXfrm>
    </dsp:sp>
    <dsp:sp modelId="{87985032-D733-431B-92D2-C622392B45EF}">
      <dsp:nvSpPr>
        <dsp:cNvPr id="0" name=""/>
        <dsp:cNvSpPr/>
      </dsp:nvSpPr>
      <dsp:spPr>
        <a:xfrm>
          <a:off x="1812569" y="1480998"/>
          <a:ext cx="689507" cy="689507"/>
        </a:xfrm>
        <a:prstGeom prst="ellipse">
          <a:avLst/>
        </a:prstGeom>
        <a:gradFill rotWithShape="0">
          <a:gsLst>
            <a:gs pos="0">
              <a:schemeClr val="accent5">
                <a:hueOff val="1600863"/>
                <a:satOff val="-21221"/>
                <a:lumOff val="-666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600863"/>
                <a:satOff val="-21221"/>
                <a:lumOff val="-666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600863"/>
                <a:satOff val="-21221"/>
                <a:lumOff val="-6666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Portability Election (DSUE)</a:t>
          </a:r>
        </a:p>
      </dsp:txBody>
      <dsp:txXfrm>
        <a:off x="1913545" y="1581974"/>
        <a:ext cx="487555" cy="487555"/>
      </dsp:txXfrm>
    </dsp:sp>
    <dsp:sp modelId="{BF03C4AF-4B81-4C8C-8AD5-4867C13A35A9}">
      <dsp:nvSpPr>
        <dsp:cNvPr id="0" name=""/>
        <dsp:cNvSpPr/>
      </dsp:nvSpPr>
      <dsp:spPr>
        <a:xfrm>
          <a:off x="3967281" y="1223035"/>
          <a:ext cx="1379015" cy="120543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3476020"/>
            <a:satOff val="-39435"/>
            <a:lumOff val="-400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76020"/>
              <a:satOff val="-39435"/>
              <a:lumOff val="-40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E97518-0A0F-422C-A511-68950EB01556}">
      <dsp:nvSpPr>
        <dsp:cNvPr id="0" name=""/>
        <dsp:cNvSpPr/>
      </dsp:nvSpPr>
      <dsp:spPr>
        <a:xfrm>
          <a:off x="3622527" y="1480998"/>
          <a:ext cx="689507" cy="689507"/>
        </a:xfrm>
        <a:prstGeom prst="ellipse">
          <a:avLst/>
        </a:prstGeom>
        <a:gradFill rotWithShape="0">
          <a:gsLst>
            <a:gs pos="0">
              <a:schemeClr val="accent5">
                <a:hueOff val="3201725"/>
                <a:satOff val="-42442"/>
                <a:lumOff val="-1333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3201725"/>
                <a:satOff val="-42442"/>
                <a:lumOff val="-1333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3201725"/>
                <a:satOff val="-42442"/>
                <a:lumOff val="-13333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Simplified Portability Election</a:t>
          </a:r>
        </a:p>
      </dsp:txBody>
      <dsp:txXfrm>
        <a:off x="3723503" y="1581974"/>
        <a:ext cx="487555" cy="487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19F65-6F51-4848-B07E-DB98DBB78FDA}">
      <dsp:nvSpPr>
        <dsp:cNvPr id="0" name=""/>
        <dsp:cNvSpPr/>
      </dsp:nvSpPr>
      <dsp:spPr>
        <a:xfrm>
          <a:off x="3116501" y="1406745"/>
          <a:ext cx="2204947" cy="382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38"/>
              </a:lnTo>
              <a:lnTo>
                <a:pt x="2204947" y="191338"/>
              </a:lnTo>
              <a:lnTo>
                <a:pt x="2204947" y="38267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4DE1BA-1B69-4F2C-9606-7269C3A5447A}">
      <dsp:nvSpPr>
        <dsp:cNvPr id="0" name=""/>
        <dsp:cNvSpPr/>
      </dsp:nvSpPr>
      <dsp:spPr>
        <a:xfrm>
          <a:off x="3070781" y="1406745"/>
          <a:ext cx="91440" cy="3826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7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19C19-6D02-4450-858C-F30DB011E4C0}">
      <dsp:nvSpPr>
        <dsp:cNvPr id="0" name=""/>
        <dsp:cNvSpPr/>
      </dsp:nvSpPr>
      <dsp:spPr>
        <a:xfrm>
          <a:off x="911553" y="1406745"/>
          <a:ext cx="2204947" cy="382676"/>
        </a:xfrm>
        <a:custGeom>
          <a:avLst/>
          <a:gdLst/>
          <a:ahLst/>
          <a:cxnLst/>
          <a:rect l="0" t="0" r="0" b="0"/>
          <a:pathLst>
            <a:path>
              <a:moveTo>
                <a:pt x="2204947" y="0"/>
              </a:moveTo>
              <a:lnTo>
                <a:pt x="2204947" y="191338"/>
              </a:lnTo>
              <a:lnTo>
                <a:pt x="0" y="191338"/>
              </a:lnTo>
              <a:lnTo>
                <a:pt x="0" y="382676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38957-3A6A-485F-BCBF-26429E36B054}">
      <dsp:nvSpPr>
        <dsp:cNvPr id="0" name=""/>
        <dsp:cNvSpPr/>
      </dsp:nvSpPr>
      <dsp:spPr>
        <a:xfrm>
          <a:off x="2205366" y="495610"/>
          <a:ext cx="1822270" cy="9111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DEATH BEFORE OR AFTER RBD</a:t>
          </a:r>
          <a:endParaRPr lang="en-US" sz="2100" kern="1200"/>
        </a:p>
      </dsp:txBody>
      <dsp:txXfrm>
        <a:off x="2205366" y="495610"/>
        <a:ext cx="1822270" cy="911135"/>
      </dsp:txXfrm>
    </dsp:sp>
    <dsp:sp modelId="{883553F2-C5A5-4D9B-B9C3-944F062C81E4}">
      <dsp:nvSpPr>
        <dsp:cNvPr id="0" name=""/>
        <dsp:cNvSpPr/>
      </dsp:nvSpPr>
      <dsp:spPr>
        <a:xfrm>
          <a:off x="418" y="1789422"/>
          <a:ext cx="1822270" cy="9111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ESTATE OR TRUST AS BENEFICIARY</a:t>
          </a:r>
          <a:endParaRPr lang="en-US" sz="2100" kern="1200"/>
        </a:p>
      </dsp:txBody>
      <dsp:txXfrm>
        <a:off x="418" y="1789422"/>
        <a:ext cx="1822270" cy="911135"/>
      </dsp:txXfrm>
    </dsp:sp>
    <dsp:sp modelId="{1F849545-9CBA-4E79-9AC7-F3E777715309}">
      <dsp:nvSpPr>
        <dsp:cNvPr id="0" name=""/>
        <dsp:cNvSpPr/>
      </dsp:nvSpPr>
      <dsp:spPr>
        <a:xfrm>
          <a:off x="2205366" y="1789422"/>
          <a:ext cx="1822270" cy="9111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SURVIVING SPOUSE AS BENEFICIARY</a:t>
          </a:r>
          <a:endParaRPr lang="en-US" sz="2100" kern="1200"/>
        </a:p>
      </dsp:txBody>
      <dsp:txXfrm>
        <a:off x="2205366" y="1789422"/>
        <a:ext cx="1822270" cy="911135"/>
      </dsp:txXfrm>
    </dsp:sp>
    <dsp:sp modelId="{39A292C9-AD71-4C2F-8789-770330F429DB}">
      <dsp:nvSpPr>
        <dsp:cNvPr id="0" name=""/>
        <dsp:cNvSpPr/>
      </dsp:nvSpPr>
      <dsp:spPr>
        <a:xfrm>
          <a:off x="4410313" y="1789422"/>
          <a:ext cx="1822270" cy="91113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NONSPOUSE INDIVIDUAL BENEFICIARY</a:t>
          </a:r>
          <a:endParaRPr lang="en-US" sz="2100" kern="1200"/>
        </a:p>
      </dsp:txBody>
      <dsp:txXfrm>
        <a:off x="4410313" y="1789422"/>
        <a:ext cx="1822270" cy="911135"/>
      </dsp:txXfrm>
    </dsp:sp>
    <dsp:sp modelId="{98594E43-981D-4036-96CE-8FB011E96E44}">
      <dsp:nvSpPr>
        <dsp:cNvPr id="0" name=""/>
        <dsp:cNvSpPr/>
      </dsp:nvSpPr>
      <dsp:spPr>
        <a:xfrm>
          <a:off x="4410313" y="495610"/>
          <a:ext cx="1822270" cy="91113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RMD FOR YEAR OF DEATH</a:t>
          </a:r>
          <a:endParaRPr lang="en-US" sz="2100" kern="1200"/>
        </a:p>
      </dsp:txBody>
      <dsp:txXfrm>
        <a:off x="4410313" y="495610"/>
        <a:ext cx="1822270" cy="9111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F411C-C7AD-4114-BF0E-32B4D5109BD8}">
      <dsp:nvSpPr>
        <dsp:cNvPr id="0" name=""/>
        <dsp:cNvSpPr/>
      </dsp:nvSpPr>
      <dsp:spPr>
        <a:xfrm>
          <a:off x="168970" y="919"/>
          <a:ext cx="4965530" cy="15144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BASE RMD ON AGE OF OLDEST BENEFICIARY</a:t>
          </a:r>
          <a:endParaRPr lang="en-US" sz="3500" kern="1200"/>
        </a:p>
      </dsp:txBody>
      <dsp:txXfrm>
        <a:off x="168970" y="919"/>
        <a:ext cx="4965530" cy="1514486"/>
      </dsp:txXfrm>
    </dsp:sp>
    <dsp:sp modelId="{FB028118-EB59-4057-BABA-419C2E7B60A3}">
      <dsp:nvSpPr>
        <dsp:cNvPr id="0" name=""/>
        <dsp:cNvSpPr/>
      </dsp:nvSpPr>
      <dsp:spPr>
        <a:xfrm>
          <a:off x="168970" y="2136097"/>
          <a:ext cx="4965530" cy="15144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DETERMINED AS OF SEPTEMBER 30</a:t>
          </a:r>
          <a:r>
            <a:rPr lang="en-US" sz="3500" b="1" kern="1200" baseline="30000"/>
            <a:t>TH</a:t>
          </a:r>
          <a:r>
            <a:rPr lang="en-US" sz="3500" b="1" kern="1200"/>
            <a:t> OF THE YEAR FOLLOWING DEATH</a:t>
          </a:r>
          <a:endParaRPr lang="en-US" sz="3500" kern="1200"/>
        </a:p>
      </dsp:txBody>
      <dsp:txXfrm>
        <a:off x="168970" y="2136097"/>
        <a:ext cx="4965530" cy="15144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B9B6D-5C77-4D5B-A3CF-6A23DD3465BF}">
      <dsp:nvSpPr>
        <dsp:cNvPr id="0" name=""/>
        <dsp:cNvSpPr/>
      </dsp:nvSpPr>
      <dsp:spPr>
        <a:xfrm>
          <a:off x="647" y="184602"/>
          <a:ext cx="2524845" cy="151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IRREVOCABLE RIGHT TO INHERIT ASSETS</a:t>
          </a:r>
          <a:endParaRPr lang="en-US" sz="2300" kern="1200"/>
        </a:p>
      </dsp:txBody>
      <dsp:txXfrm>
        <a:off x="647" y="184602"/>
        <a:ext cx="2524845" cy="1514907"/>
      </dsp:txXfrm>
    </dsp:sp>
    <dsp:sp modelId="{483D8418-59DA-4BFB-88BC-7FABA04E2475}">
      <dsp:nvSpPr>
        <dsp:cNvPr id="0" name=""/>
        <dsp:cNvSpPr/>
      </dsp:nvSpPr>
      <dsp:spPr>
        <a:xfrm>
          <a:off x="2777977" y="184602"/>
          <a:ext cx="2524845" cy="151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EXPRESS LIFE ESTATE</a:t>
          </a:r>
          <a:endParaRPr lang="en-US" sz="2300" kern="1200"/>
        </a:p>
      </dsp:txBody>
      <dsp:txXfrm>
        <a:off x="2777977" y="184602"/>
        <a:ext cx="2524845" cy="1514907"/>
      </dsp:txXfrm>
    </dsp:sp>
    <dsp:sp modelId="{6DDDA811-F031-4731-8CD1-937AF6C0ED3F}">
      <dsp:nvSpPr>
        <dsp:cNvPr id="0" name=""/>
        <dsp:cNvSpPr/>
      </dsp:nvSpPr>
      <dsp:spPr>
        <a:xfrm>
          <a:off x="647" y="1951994"/>
          <a:ext cx="2524845" cy="151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IMPLIED LIFE ESTATE</a:t>
          </a:r>
          <a:endParaRPr lang="en-US" sz="2300" kern="1200"/>
        </a:p>
      </dsp:txBody>
      <dsp:txXfrm>
        <a:off x="647" y="1951994"/>
        <a:ext cx="2524845" cy="1514907"/>
      </dsp:txXfrm>
    </dsp:sp>
    <dsp:sp modelId="{5EBB71AE-225C-455E-9ECA-227095E74F3F}">
      <dsp:nvSpPr>
        <dsp:cNvPr id="0" name=""/>
        <dsp:cNvSpPr/>
      </dsp:nvSpPr>
      <dsp:spPr>
        <a:xfrm>
          <a:off x="2777977" y="1951994"/>
          <a:ext cx="2524845" cy="151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BENEFITS/PITFALLS</a:t>
          </a:r>
          <a:endParaRPr lang="en-US" sz="2300" kern="1200"/>
        </a:p>
      </dsp:txBody>
      <dsp:txXfrm>
        <a:off x="2777977" y="1951994"/>
        <a:ext cx="2524845" cy="1514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99FAC-FAEF-4DB9-B4EA-CC1F1D51B774}" type="datetimeFigureOut">
              <a:rPr lang="en-US" smtClean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F77B-546D-4F22-AE23-BA37FBF5A5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242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9/17/2018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7E73D-34F8-4E1B-BB44-328F48DF46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TAX ISSUES FOR SENIORS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6BE2A-1FAF-4618-ABA2-A890742200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 </a:t>
            </a:r>
          </a:p>
          <a:p>
            <a:r>
              <a:rPr lang="en-US" dirty="0"/>
              <a:t>Melinda Garvin, EA</a:t>
            </a:r>
          </a:p>
        </p:txBody>
      </p:sp>
    </p:spTree>
    <p:extLst>
      <p:ext uri="{BB962C8B-B14F-4D97-AF65-F5344CB8AC3E}">
        <p14:creationId xmlns:p14="http://schemas.microsoft.com/office/powerpoint/2010/main" val="108037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E99F1-C34E-4A78-B49C-4E24EE961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Additional Senior Scenarios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B7817-823F-44C0-B89D-2F32A188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10084">
            <a:off x="7941261" y="1666036"/>
            <a:ext cx="3189427" cy="3189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0B03B-BF66-40B0-BB15-6FFF12F3B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01" y="1879550"/>
            <a:ext cx="3651326" cy="2420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B498E-E689-4203-A2CA-14531FAB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78451"/>
            <a:ext cx="2657475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9DFF3-20E6-4959-A177-D3FD3A9B9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405" y="4978451"/>
            <a:ext cx="66389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3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9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56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57" name="Group 16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9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8" name="Rectangle 21">
            <a:extLst>
              <a:ext uri="{FF2B5EF4-FFF2-40B4-BE49-F238E27FC236}">
                <a16:creationId xmlns:a16="http://schemas.microsoft.com/office/drawing/2014/main" id="{B822CABD-D601-401B-91F7-5452703B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7A9743-E767-4585-B074-802B4460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63" cy="6858000"/>
          </a:xfrm>
          <a:prstGeom prst="rect">
            <a:avLst/>
          </a:prstGeom>
        </p:spPr>
      </p:pic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E6395C23-FB28-401C-AA16-85099174D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25E72703-09FD-4701-9620-1F23FFA69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1" name="Straight Connector 29">
            <a:extLst>
              <a:ext uri="{FF2B5EF4-FFF2-40B4-BE49-F238E27FC236}">
                <a16:creationId xmlns:a16="http://schemas.microsoft.com/office/drawing/2014/main" id="{95CD9225-5AA7-4D13-863B-588BF6AFE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8">
            <a:extLst>
              <a:ext uri="{FF2B5EF4-FFF2-40B4-BE49-F238E27FC236}">
                <a16:creationId xmlns:a16="http://schemas.microsoft.com/office/drawing/2014/main" id="{8E989CBF-2165-4650-99DC-DFE11469D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4978F-47CF-4643-B781-505C9CAF1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56185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600" dirty="0">
                <a:solidFill>
                  <a:srgbClr val="FEFCF7"/>
                </a:solidFill>
              </a:rPr>
              <a:t>ANNUAL GIFT EXCLUSION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15D6A-AFDC-4EF6-9526-EE674A0AD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8236" y="4945377"/>
            <a:ext cx="3242993" cy="103776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</a:pPr>
            <a:r>
              <a:rPr lang="en-US" sz="1900" dirty="0">
                <a:solidFill>
                  <a:srgbClr val="FEFCF7"/>
                </a:solidFill>
              </a:rPr>
              <a:t>The first $15,000 of gifts to any one individual us excludable.</a:t>
            </a:r>
          </a:p>
        </p:txBody>
      </p:sp>
      <p:sp>
        <p:nvSpPr>
          <p:cNvPr id="63" name="Round Same Side Corner Rectangle 3">
            <a:extLst>
              <a:ext uri="{FF2B5EF4-FFF2-40B4-BE49-F238E27FC236}">
                <a16:creationId xmlns:a16="http://schemas.microsoft.com/office/drawing/2014/main" id="{E3B85F0F-9D5D-4097-8547-12291ED0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26462" y="-19485"/>
            <a:ext cx="5516601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6" name="Rounded Rectangle 19">
            <a:extLst>
              <a:ext uri="{FF2B5EF4-FFF2-40B4-BE49-F238E27FC236}">
                <a16:creationId xmlns:a16="http://schemas.microsoft.com/office/drawing/2014/main" id="{C39ECD2C-DFBF-4475-988B-8AF6B716F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2437" y="1308487"/>
            <a:ext cx="5632187" cy="4285867"/>
          </a:xfrm>
          <a:prstGeom prst="roundRect">
            <a:avLst>
              <a:gd name="adj" fmla="val 2462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D5D56-1AF4-4F24-9C11-421A06CB3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2690" y="1653186"/>
            <a:ext cx="4813785" cy="36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99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EB10-D094-49DB-BCBD-0AAFB904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r>
              <a:rPr lang="en-US" sz="3700" dirty="0"/>
              <a:t>Estate Exclusion Amount</a:t>
            </a:r>
            <a:br>
              <a:rPr lang="en-US" sz="3700" dirty="0"/>
            </a:br>
            <a:r>
              <a:rPr lang="en-US" sz="3700" dirty="0"/>
              <a:t>Deceased Spousal Unused Exclusion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9F6CA5-DB4E-4404-99C2-44BECD04B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1" r="8069" b="-3"/>
          <a:stretch/>
        </p:blipFill>
        <p:spPr>
          <a:xfrm>
            <a:off x="8770337" y="2555913"/>
            <a:ext cx="2933934" cy="3537069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A63BC-6A77-40F1-9272-2CD3F238BA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03476"/>
              </p:ext>
            </p:extLst>
          </p:nvPr>
        </p:nvGraphicFramePr>
        <p:xfrm>
          <a:off x="2933699" y="2438400"/>
          <a:ext cx="5348909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262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F5C4964-2B7E-4B79-997B-3F4FF3B09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41CCC2DF-9B64-4AD5-9D3B-E9165DDD9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84C4C7F-9B81-4DF4-BFD1-9A4A8988F8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3DC49E10-BF5A-413B-B929-A3A2EEA4C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3" name="Freeform 57">
            <a:extLst>
              <a:ext uri="{FF2B5EF4-FFF2-40B4-BE49-F238E27FC236}">
                <a16:creationId xmlns:a16="http://schemas.microsoft.com/office/drawing/2014/main" id="{4C99D49E-2BAF-489F-A5F6-6B484E232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BE7040-4A1B-4F7D-A576-C1CC7361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6" name="Freeform 206">
              <a:extLst>
                <a:ext uri="{FF2B5EF4-FFF2-40B4-BE49-F238E27FC236}">
                  <a16:creationId xmlns:a16="http://schemas.microsoft.com/office/drawing/2014/main" id="{A5C39BD9-8F21-4C56-830A-49B31CA6C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33D7514E-4DA7-4B17-B932-12DB88EAA8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787B3C-7589-4D19-98F6-25F0E6BA8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009FF49-0A5B-4A97-9570-80819F049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02B770-9771-497D-81B8-A54511BAC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duotone>
              <a:srgbClr val="484A56"/>
              <a:srgbClr val="484A56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EA2F279-5550-4D0A-B23F-C9FF80DC8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671DC7B2-0476-4F6B-936F-E6B489937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8">
            <a:extLst>
              <a:ext uri="{FF2B5EF4-FFF2-40B4-BE49-F238E27FC236}">
                <a16:creationId xmlns:a16="http://schemas.microsoft.com/office/drawing/2014/main" id="{AF49FAC0-B423-489D-A400-D7A0DA9C9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F6CA3-8338-4D56-8BE6-4907EA5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41382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2400" dirty="0"/>
              <a:t>RETIREMENT ACCOUNT CONSIDERATIONS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D18B8AB-3E5D-493E-9149-78DD1C844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Same Side Corner Rectangle 16">
            <a:extLst>
              <a:ext uri="{FF2B5EF4-FFF2-40B4-BE49-F238E27FC236}">
                <a16:creationId xmlns:a16="http://schemas.microsoft.com/office/drawing/2014/main" id="{5D4452DD-E351-4ABD-B05D-06C696A7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7665" y="-8283"/>
            <a:ext cx="5494196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20">
            <a:extLst>
              <a:ext uri="{FF2B5EF4-FFF2-40B4-BE49-F238E27FC236}">
                <a16:creationId xmlns:a16="http://schemas.microsoft.com/office/drawing/2014/main" id="{F359EA4A-9DB6-4F93-8250-297086F1F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3820" y="693372"/>
            <a:ext cx="10856204" cy="5494195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0D95FAA7-0A17-4C50-AA21-4F7B44C3F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823" y="1308487"/>
            <a:ext cx="5632801" cy="4285867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83871-5C3E-419B-9CF6-62957FE65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898" y="1987240"/>
            <a:ext cx="4994949" cy="29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92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CE03C-B7E6-4AC4-97BD-6C046CA2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C0200D4-F036-449F-93FC-DF7D9EEF2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CBAE784-2730-4857-9CB0-338381F5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55" name="Straight Connector 16">
            <a:extLst>
              <a:ext uri="{FF2B5EF4-FFF2-40B4-BE49-F238E27FC236}">
                <a16:creationId xmlns:a16="http://schemas.microsoft.com/office/drawing/2014/main" id="{C8328FE1-BD1A-401B-8AA8-71857B2C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5D424-36D4-4822-8D95-39EEB0AEE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175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2004D-859A-4454-A978-D98A04E2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9000"/>
              </a:lnSpc>
            </a:pPr>
            <a:r>
              <a:rPr lang="en-US" b="1" dirty="0"/>
              <a:t>RETIREMENT ACCOUNT CONSIDERATIONS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ext Placeholder 3">
            <a:extLst>
              <a:ext uri="{FF2B5EF4-FFF2-40B4-BE49-F238E27FC236}">
                <a16:creationId xmlns:a16="http://schemas.microsoft.com/office/drawing/2014/main" id="{72C4E6D5-90A7-42DD-91EA-ABBAC3CE7B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5730151"/>
              </p:ext>
            </p:extLst>
          </p:nvPr>
        </p:nvGraphicFramePr>
        <p:xfrm>
          <a:off x="1069849" y="2855840"/>
          <a:ext cx="6233003" cy="319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8993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39BCE03C-B7E6-4AC4-97BD-6C046CA2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6C0200D4-F036-449F-93FC-DF7D9EEF2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183" name="Freeform 15">
              <a:extLst>
                <a:ext uri="{FF2B5EF4-FFF2-40B4-BE49-F238E27FC236}">
                  <a16:creationId xmlns:a16="http://schemas.microsoft.com/office/drawing/2014/main" id="{3CBAE784-2730-4857-9CB0-338381F5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328FE1-BD1A-401B-8AA8-71857B2C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dirty="0"/>
              <a:t>MULTIPLE BENEFICIARIES</a:t>
            </a:r>
            <a:br>
              <a:rPr lang="en-US" sz="3100" b="1" dirty="0"/>
            </a:br>
            <a:endParaRPr lang="en-US" sz="3100" b="1" dirty="0"/>
          </a:p>
        </p:txBody>
      </p:sp>
      <p:pic>
        <p:nvPicPr>
          <p:cNvPr id="7170" name="Picture 2" descr="Image result for ADULT SIBLING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1" r="13383" b="-1"/>
          <a:stretch/>
        </p:blipFill>
        <p:spPr bwMode="auto">
          <a:xfrm>
            <a:off x="643192" y="645106"/>
            <a:ext cx="545594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4" name="Straight Connector 80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2" name="Content Placeholder 2">
            <a:extLst>
              <a:ext uri="{FF2B5EF4-FFF2-40B4-BE49-F238E27FC236}">
                <a16:creationId xmlns:a16="http://schemas.microsoft.com/office/drawing/2014/main" id="{A21E26B1-D328-462E-A1CF-63182585593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5358649"/>
              </p:ext>
            </p:extLst>
          </p:nvPr>
        </p:nvGraphicFramePr>
        <p:xfrm>
          <a:off x="6400800" y="2438400"/>
          <a:ext cx="53034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939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39BCE03C-B7E6-4AC4-97BD-6C046CA21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C0200D4-F036-449F-93FC-DF7D9EEF2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3CBAE784-2730-4857-9CB0-338381F53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C8328FE1-BD1A-401B-8AA8-71857B2C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Image result for RETIREMENT ACCOU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9028"/>
          <a:stretch/>
        </p:blipFill>
        <p:spPr bwMode="auto">
          <a:xfrm>
            <a:off x="-231" y="10"/>
            <a:ext cx="12192000" cy="6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19738FD9-60D1-4D66-A0E4-3CABDD65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b="1" dirty="0"/>
              <a:t>TAXATION OF DISTRIBUTIONS FROM ROTH IRAs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455BEA-6E29-435D-A5DB-88C5853E5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9849" y="2855840"/>
            <a:ext cx="6233003" cy="3196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/>
              <a:t>QUALIFIED DISTRIBUTIONS NOT SUBJECT TO TAX</a:t>
            </a:r>
          </a:p>
          <a:p>
            <a:endParaRPr lang="en-US" sz="2400" b="1" dirty="0"/>
          </a:p>
          <a:p>
            <a:pPr lvl="2"/>
            <a:r>
              <a:rPr lang="en-US" sz="2400" b="1" dirty="0"/>
              <a:t>5-YEAR PERIOD</a:t>
            </a:r>
          </a:p>
          <a:p>
            <a:pPr lvl="2"/>
            <a:endParaRPr lang="en-US" sz="2400" b="1" dirty="0"/>
          </a:p>
          <a:p>
            <a:pPr lvl="2"/>
            <a:r>
              <a:rPr lang="en-US" sz="2400" b="1" dirty="0"/>
              <a:t>10% PENALTY EXCEPTION </a:t>
            </a:r>
          </a:p>
        </p:txBody>
      </p:sp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C0279480-9DCB-4A52-99D2-EF55FEE1F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6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FD550C1-A5AE-4DF5-BF84-F5CFF5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568345"/>
            <a:ext cx="5303471" cy="1560716"/>
          </a:xfrm>
        </p:spPr>
        <p:txBody>
          <a:bodyPr>
            <a:normAutofit/>
          </a:bodyPr>
          <a:lstStyle/>
          <a:p>
            <a:r>
              <a:rPr lang="en-US" sz="4000" b="1" dirty="0"/>
              <a:t>LIFE ESTATE</a:t>
            </a:r>
          </a:p>
        </p:txBody>
      </p:sp>
      <p:pic>
        <p:nvPicPr>
          <p:cNvPr id="9244" name="Picture 28" descr="Image result for DREAM COTT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r="17034" b="-1"/>
          <a:stretch/>
        </p:blipFill>
        <p:spPr bwMode="auto">
          <a:xfrm>
            <a:off x="643192" y="645106"/>
            <a:ext cx="5455949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C481BAB-91E4-4BC8-8BB2-F825EC27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00800" y="2176009"/>
            <a:ext cx="53034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Image result for COTT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ge result for COTTAG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Image result for COTT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Image result for COTT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0" descr="Image result for COTTAGE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12" descr="Image result for COTTAGE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4" descr="Image result for COTTAGE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16" descr="Image result for COTTAGE"/>
          <p:cNvSpPr>
            <a:spLocks noChangeAspect="1" noChangeArrowheads="1"/>
          </p:cNvSpPr>
          <p:nvPr/>
        </p:nvSpPr>
        <p:spPr bwMode="auto">
          <a:xfrm>
            <a:off x="2746375" y="922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18" descr="Image result for COTTAGE"/>
          <p:cNvSpPr>
            <a:spLocks noChangeAspect="1" noChangeArrowheads="1"/>
          </p:cNvSpPr>
          <p:nvPr/>
        </p:nvSpPr>
        <p:spPr bwMode="auto">
          <a:xfrm>
            <a:off x="2898775" y="1074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AutoShape 20" descr="Image result for COTTAGE"/>
          <p:cNvSpPr>
            <a:spLocks noChangeAspect="1" noChangeArrowheads="1"/>
          </p:cNvSpPr>
          <p:nvPr/>
        </p:nvSpPr>
        <p:spPr bwMode="auto">
          <a:xfrm>
            <a:off x="3051175" y="1227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AutoShape 22" descr="Image result for COTTAGE"/>
          <p:cNvSpPr>
            <a:spLocks noChangeAspect="1" noChangeArrowheads="1"/>
          </p:cNvSpPr>
          <p:nvPr/>
        </p:nvSpPr>
        <p:spPr bwMode="auto">
          <a:xfrm>
            <a:off x="3203575" y="1379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AutoShape 24" descr="Image result for COTTAGE"/>
          <p:cNvSpPr>
            <a:spLocks noChangeAspect="1" noChangeArrowheads="1"/>
          </p:cNvSpPr>
          <p:nvPr/>
        </p:nvSpPr>
        <p:spPr bwMode="auto">
          <a:xfrm>
            <a:off x="3355975" y="1531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AutoShape 26" descr="Image result for COTTAGES"/>
          <p:cNvSpPr>
            <a:spLocks noChangeAspect="1" noChangeArrowheads="1"/>
          </p:cNvSpPr>
          <p:nvPr/>
        </p:nvSpPr>
        <p:spPr bwMode="auto">
          <a:xfrm>
            <a:off x="3508375" y="1684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246" name="Content Placeholder 2">
            <a:extLst>
              <a:ext uri="{FF2B5EF4-FFF2-40B4-BE49-F238E27FC236}">
                <a16:creationId xmlns:a16="http://schemas.microsoft.com/office/drawing/2014/main" id="{FAFAC40C-8C3E-4D39-9BB6-E64969CB83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265349"/>
              </p:ext>
            </p:extLst>
          </p:nvPr>
        </p:nvGraphicFramePr>
        <p:xfrm>
          <a:off x="6400800" y="2438400"/>
          <a:ext cx="5303471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38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9271-CFF6-475E-AB3E-2B4E74E1F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Sometimes we need to go back to the basics.</a:t>
            </a:r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0A540B9E-F0EA-4A0A-A666-DEA3EEB18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r>
              <a:rPr lang="en-US" dirty="0"/>
              <a:t>IRS Publication 554 </a:t>
            </a:r>
          </a:p>
          <a:p>
            <a:r>
              <a:rPr lang="en-US" dirty="0"/>
              <a:t>Not substantial authority</a:t>
            </a:r>
          </a:p>
          <a:p>
            <a:r>
              <a:rPr lang="en-US" dirty="0"/>
              <a:t>Chapter descriptions</a:t>
            </a:r>
          </a:p>
          <a:p>
            <a:r>
              <a:rPr lang="en-US" dirty="0"/>
              <a:t>Strategies to assist your clients</a:t>
            </a:r>
          </a:p>
        </p:txBody>
      </p:sp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BC9822C5-DC4F-4941-A8FD-B5A187283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111" y="2555913"/>
            <a:ext cx="2732385" cy="35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FF87-96A4-4922-AF2E-C49CEA0E2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Seniors Get a New 1040SR Tax Form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6EE61-862A-487E-9266-80419937E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form may be used even if income for the tax year includes the following: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security benefits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Distributions from qualified retirement plans [as defined in I.R.C. § 4974(c)]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Annuities or other such deferred payment arrangements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 and dividends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gains and losses considered in determining adjusted net capital gain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9423-2F20-4617-8B92-66E81A9D0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beginning after the date of the enactment of the BBA which was on February 9, 2018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F3146-BEFF-494B-980A-F3C62285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4" y="3829050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9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2B6B4-62BE-4AF4-86BC-52F2CBAD9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Veterans Disability Severance Payments Owed Refunds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0BE6-311F-4487-849A-81F6488F7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Many veterans have already received a letter</a:t>
            </a:r>
          </a:p>
          <a:p>
            <a:r>
              <a:rPr lang="en-US" dirty="0"/>
              <a:t>IRS has worked closely with DOD</a:t>
            </a:r>
          </a:p>
          <a:p>
            <a:r>
              <a:rPr lang="en-US" dirty="0"/>
              <a:t>Special Statue of Limitations the law grants veterans for this issue</a:t>
            </a:r>
          </a:p>
          <a:p>
            <a:r>
              <a:rPr lang="en-US" dirty="0"/>
              <a:t>Claim is based on the actual amount of their disability severance payment or</a:t>
            </a:r>
          </a:p>
          <a:p>
            <a:r>
              <a:rPr lang="en-US" dirty="0"/>
              <a:t>Veteran can choose to claim a standard refund amount based on the calendar year they received the payment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1B0C-EBD1-4D36-B2EB-C32FD794D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The IRS is advising certain veterans who received disability severance payments and included that payment as income that they should file Form 1040X.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A162E-401B-4B08-BB74-1B7B328BD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507" y="76200"/>
            <a:ext cx="571195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1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7FD9B28-D4CE-4960-9CA8-20C433BC2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4C755812-A347-4BC6-99B0-4F9005146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C01C931E-CA16-482B-862A-5CC7FD0E9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7B5CF36-88AE-4085-B580-4618B48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0D4A229-FD7B-4005-A84F-54ECB842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TCJA Changes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9028539B-775F-4BE9-9E6C-F951175FC6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12" y="2666916"/>
            <a:ext cx="3950159" cy="31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8" name="Content Placeholder 2">
            <a:extLst>
              <a:ext uri="{FF2B5EF4-FFF2-40B4-BE49-F238E27FC236}">
                <a16:creationId xmlns:a16="http://schemas.microsoft.com/office/drawing/2014/main" id="{C76807E2-E745-4425-80B5-5EE450442B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115557"/>
              </p:ext>
            </p:extLst>
          </p:nvPr>
        </p:nvGraphicFramePr>
        <p:xfrm>
          <a:off x="2933699" y="2438400"/>
          <a:ext cx="5348909" cy="365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36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F615-3544-4812-923C-1219B104A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HSA Contributions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6581C-CE12-45A2-9A85-65A86A91F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55 or older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8612-5109-4455-B9F7-277BBF99B9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Catch up contributions</a:t>
            </a:r>
          </a:p>
          <a:p>
            <a:r>
              <a:rPr lang="en-US" dirty="0"/>
              <a:t>$1,000</a:t>
            </a:r>
          </a:p>
          <a:p>
            <a:r>
              <a:rPr lang="en-US" dirty="0"/>
              <a:t>Both Spouses 55 or over and eligible – both can contribute $1K catch up contribution</a:t>
            </a:r>
          </a:p>
          <a:p>
            <a:r>
              <a:rPr lang="en-US" dirty="0"/>
              <a:t>Each must have their own HSA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E98AFC-27DB-4FAA-BA89-FD84D14A8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Age 65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F1299-FC67-48A5-98E7-B0B56FC88D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tell me!  What happens now?</a:t>
            </a:r>
          </a:p>
          <a:p>
            <a:r>
              <a:rPr lang="en-US" dirty="0"/>
              <a:t>Take out for non medical?</a:t>
            </a:r>
          </a:p>
          <a:p>
            <a:r>
              <a:rPr lang="en-US" dirty="0"/>
              <a:t>Without penalty?</a:t>
            </a:r>
          </a:p>
          <a:p>
            <a:r>
              <a:rPr lang="en-US" dirty="0"/>
              <a:t>Pay Medicare Premiums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35F2E-A326-45B5-AF62-4EB8BC4B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5131723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52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45D19-1562-407B-B65F-7378BAFA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D2455-F8E6-4F76-90CE-10E5182C9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Generally are excludable from gross income, unless they exceed a per diem limitation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the per diem limit by subtracting any reimbursement received for      	qualified LTC services during the period from the greater of:</a:t>
            </a:r>
          </a:p>
          <a:p>
            <a:pPr marL="66294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■"/>
            </a:pPr>
            <a:r>
              <a:rPr lang="en-US" sz="21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dollar amount for the period, $360 per day for 2018.</a:t>
            </a:r>
            <a:endParaRPr lang="en-US" sz="2100" kern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94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■"/>
            </a:pPr>
            <a:r>
              <a:rPr lang="en-US" sz="21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costs incurred for qualified LTC services provided during the period (Rev. Proc. 2017-58).</a:t>
            </a:r>
            <a:r>
              <a:rPr lang="en-US" sz="2100" dirty="0"/>
              <a:t> </a:t>
            </a:r>
          </a:p>
          <a:p>
            <a:pPr marL="66294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■"/>
            </a:pPr>
            <a:r>
              <a:rPr lang="en-US" sz="2100" dirty="0"/>
              <a:t>Form 1099-LTC, </a:t>
            </a:r>
            <a:r>
              <a:rPr lang="en-US" sz="2100" i="1" dirty="0"/>
              <a:t>Long-Term Care and Accelerated Death Benefits </a:t>
            </a:r>
            <a:r>
              <a:rPr lang="en-US" sz="2100" dirty="0"/>
              <a:t>will be received.</a:t>
            </a:r>
          </a:p>
          <a:p>
            <a:pPr marL="66294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■"/>
            </a:pPr>
            <a:r>
              <a:rPr lang="en-US" sz="21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 on Form 8853, Section C</a:t>
            </a:r>
          </a:p>
          <a:p>
            <a:pPr marL="662940" lvl="1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Font typeface="Arial" panose="020B0604020202020204" pitchFamily="34" charset="0"/>
              <a:buChar char="■"/>
            </a:pPr>
            <a:endParaRPr lang="en-US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</a:pPr>
            <a:endParaRPr lang="en-US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20040" lvl="1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</a:pPr>
            <a:b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kern="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37BB-F3E9-446D-9D8D-89B98877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Care Benefits –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BEF3F-A60C-4AA5-ABE0-C8B57E1AC4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necessary diagnostic, preventive, therapeutic, curing, treating, mitigating, and rehabilitative services, and maintenance or personal care services required to treat a chronically ill individual under a plan of care prescribed by a licensed health care practitioner.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494CD-4C81-40B4-B2AE-11AEB0F8A6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Being unable to perform at least two activities of daily living </a:t>
            </a:r>
          </a:p>
          <a:p>
            <a:endParaRPr lang="en-US" dirty="0"/>
          </a:p>
          <a:p>
            <a:r>
              <a:rPr lang="en-US" dirty="0"/>
              <a:t>Requiring substantial supervision to protect the individual </a:t>
            </a:r>
          </a:p>
          <a:p>
            <a:endParaRPr lang="en-US" dirty="0"/>
          </a:p>
          <a:p>
            <a:r>
              <a:rPr lang="en-US" dirty="0"/>
              <a:t>per individual limitation, not per return. </a:t>
            </a:r>
          </a:p>
        </p:txBody>
      </p:sp>
    </p:spTree>
    <p:extLst>
      <p:ext uri="{BB962C8B-B14F-4D97-AF65-F5344CB8AC3E}">
        <p14:creationId xmlns:p14="http://schemas.microsoft.com/office/powerpoint/2010/main" val="407077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BD07-44DB-4D80-B24C-629525C1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QUALIFIED CHARITABLE DEDUCTION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50E7C-E508-46A1-B0A4-57E3E654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Must be age 70 ½ or older</a:t>
            </a:r>
          </a:p>
          <a:p>
            <a:r>
              <a:rPr lang="en-US" sz="3200" dirty="0"/>
              <a:t>Maximum amount is $100K per taxpayer per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43942-14E9-4AD8-BE7D-2E0DAD28F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Nontaxable distribution made directly to an organization to receive tax-deductible charitable contributions.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9A7A5-00DF-4285-BD6B-C0F4D0B1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77" y="2619374"/>
            <a:ext cx="5981585" cy="34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270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535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Century Schoolbook</vt:lpstr>
      <vt:lpstr>Corbel</vt:lpstr>
      <vt:lpstr>Times New Roman</vt:lpstr>
      <vt:lpstr>Feathered</vt:lpstr>
      <vt:lpstr>TAX ISSUES FOR SENIORS</vt:lpstr>
      <vt:lpstr>Sometimes we need to go back to the basics.</vt:lpstr>
      <vt:lpstr>Seniors Get a New 1040SR Tax Form</vt:lpstr>
      <vt:lpstr>Veterans Disability Severance Payments Owed Refunds</vt:lpstr>
      <vt:lpstr>TCJA Changes</vt:lpstr>
      <vt:lpstr>HSA Contributions</vt:lpstr>
      <vt:lpstr>Long-Term Care Benefits</vt:lpstr>
      <vt:lpstr>Long-Term Care Benefits – Cont.</vt:lpstr>
      <vt:lpstr>QUALIFIED CHARITABLE DEDUCTION</vt:lpstr>
      <vt:lpstr>Additional Senior Scenarios</vt:lpstr>
      <vt:lpstr>ANNUAL GIFT EXCLUSION</vt:lpstr>
      <vt:lpstr>Estate Exclusion Amount Deceased Spousal Unused Exclusion</vt:lpstr>
      <vt:lpstr>RETIREMENT ACCOUNT CONSIDERATIONS</vt:lpstr>
      <vt:lpstr>RETIREMENT ACCOUNT CONSIDERATIONS</vt:lpstr>
      <vt:lpstr>MULTIPLE BENEFICIARIES </vt:lpstr>
      <vt:lpstr>TAXATION OF DISTRIBUTIONS FROM ROTH IRAs</vt:lpstr>
      <vt:lpstr>LIFE ESTATE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ISSUES FOR SENIORS</dc:title>
  <dc:creator>Melinda Garvin</dc:creator>
  <cp:lastModifiedBy>Melinda Garvin</cp:lastModifiedBy>
  <cp:revision>2</cp:revision>
  <dcterms:created xsi:type="dcterms:W3CDTF">2018-09-16T23:01:41Z</dcterms:created>
  <dcterms:modified xsi:type="dcterms:W3CDTF">2018-09-17T22:19:45Z</dcterms:modified>
</cp:coreProperties>
</file>